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0" r:id="rId3"/>
    <p:sldId id="276" r:id="rId4"/>
    <p:sldId id="277" r:id="rId5"/>
    <p:sldId id="278" r:id="rId6"/>
    <p:sldId id="280" r:id="rId7"/>
    <p:sldId id="279" r:id="rId8"/>
    <p:sldId id="281" r:id="rId9"/>
    <p:sldId id="284" r:id="rId10"/>
    <p:sldId id="282" r:id="rId11"/>
    <p:sldId id="283" r:id="rId12"/>
    <p:sldId id="285" r:id="rId13"/>
    <p:sldId id="286" r:id="rId14"/>
    <p:sldId id="287" r:id="rId15"/>
    <p:sldId id="289" r:id="rId16"/>
    <p:sldId id="288" r:id="rId17"/>
    <p:sldId id="312" r:id="rId18"/>
    <p:sldId id="311" r:id="rId19"/>
    <p:sldId id="293" r:id="rId20"/>
    <p:sldId id="290" r:id="rId21"/>
    <p:sldId id="291" r:id="rId22"/>
    <p:sldId id="301" r:id="rId23"/>
    <p:sldId id="292" r:id="rId24"/>
    <p:sldId id="302" r:id="rId25"/>
    <p:sldId id="303" r:id="rId26"/>
    <p:sldId id="313" r:id="rId27"/>
    <p:sldId id="314" r:id="rId28"/>
    <p:sldId id="300" r:id="rId29"/>
    <p:sldId id="304" r:id="rId30"/>
    <p:sldId id="315" r:id="rId31"/>
    <p:sldId id="320" r:id="rId32"/>
    <p:sldId id="321" r:id="rId33"/>
    <p:sldId id="318" r:id="rId34"/>
    <p:sldId id="322" r:id="rId35"/>
    <p:sldId id="323" r:id="rId36"/>
    <p:sldId id="297" r:id="rId37"/>
    <p:sldId id="298" r:id="rId38"/>
    <p:sldId id="317" r:id="rId39"/>
    <p:sldId id="325" r:id="rId40"/>
    <p:sldId id="326" r:id="rId41"/>
    <p:sldId id="316" r:id="rId42"/>
    <p:sldId id="308" r:id="rId43"/>
    <p:sldId id="319" r:id="rId44"/>
    <p:sldId id="296" r:id="rId45"/>
    <p:sldId id="294" r:id="rId46"/>
    <p:sldId id="324" r:id="rId47"/>
    <p:sldId id="307" r:id="rId48"/>
    <p:sldId id="309" r:id="rId49"/>
    <p:sldId id="310" r:id="rId50"/>
    <p:sldId id="306" r:id="rId51"/>
    <p:sldId id="305" r:id="rId52"/>
    <p:sldId id="27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257" autoAdjust="0"/>
  </p:normalViewPr>
  <p:slideViewPr>
    <p:cSldViewPr snapToGrid="0">
      <p:cViewPr varScale="1">
        <p:scale>
          <a:sx n="88" d="100"/>
          <a:sy n="88" d="100"/>
        </p:scale>
        <p:origin x="147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1A964-6C71-488D-90EE-6B8BB8C9F484}"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26707-95B4-4FB6-9445-B51C79FFDDC6}" type="slidenum">
              <a:rPr lang="en-US" smtClean="0"/>
              <a:t>‹Nr.›</a:t>
            </a:fld>
            <a:endParaRPr lang="en-US"/>
          </a:p>
        </p:txBody>
      </p:sp>
    </p:spTree>
    <p:extLst>
      <p:ext uri="{BB962C8B-B14F-4D97-AF65-F5344CB8AC3E}">
        <p14:creationId xmlns:p14="http://schemas.microsoft.com/office/powerpoint/2010/main" val="170295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xt.amboss.com/de/article/2K0TfS#Z48b61a20a407fd5747c5d2629fa6bafb" TargetMode="External"/><Relationship Id="rId7" Type="http://schemas.openxmlformats.org/officeDocument/2006/relationships/hyperlink" Target="https://www.uptodate.com/contents/autoimmune-pancreatitis-clinical-manifestations-and-diagnosis/abstract/1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uptodate.com/contents/autoimmune-pancreatitis-clinical-manifestations-and-diagnosis/abstract/17" TargetMode="External"/><Relationship Id="rId5" Type="http://schemas.openxmlformats.org/officeDocument/2006/relationships/hyperlink" Target="https://www.uptodate.com/contents/autoimmune-pancreatitis-clinical-manifestations-and-diagnosis/abstract/16" TargetMode="External"/><Relationship Id="rId4" Type="http://schemas.openxmlformats.org/officeDocument/2006/relationships/hyperlink" Target="https://next.amboss.com/de/article/3S0Sz2#Z8598899104fe231cc72d0db0a5c0b8d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de.wikipedia.org/wiki/Myofibroblast" TargetMode="External"/><Relationship Id="rId13" Type="http://schemas.openxmlformats.org/officeDocument/2006/relationships/hyperlink" Target="https://de.wikipedia.org/wiki/Interstitium_(Anatomie)" TargetMode="External"/><Relationship Id="rId3" Type="http://schemas.openxmlformats.org/officeDocument/2006/relationships/hyperlink" Target="https://de.wikipedia.org/wiki/Bindegewebe" TargetMode="External"/><Relationship Id="rId7" Type="http://schemas.openxmlformats.org/officeDocument/2006/relationships/hyperlink" Target="https://de.wikipedia.org/wiki/Vitamin_A" TargetMode="External"/><Relationship Id="rId12" Type="http://schemas.openxmlformats.org/officeDocument/2006/relationships/hyperlink" Target="https://de.wikipedia.org/wiki/Kollage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e.wikipedia.org/wiki/Leber" TargetMode="External"/><Relationship Id="rId11" Type="http://schemas.openxmlformats.org/officeDocument/2006/relationships/hyperlink" Target="https://de.wikipedia.org/wiki/Extrazellularmatrix" TargetMode="External"/><Relationship Id="rId5" Type="http://schemas.openxmlformats.org/officeDocument/2006/relationships/hyperlink" Target="https://de.wikipedia.org/wiki/Bauchspeicheldr%C3%BCse" TargetMode="External"/><Relationship Id="rId15" Type="http://schemas.openxmlformats.org/officeDocument/2006/relationships/hyperlink" Target="https://de.wikipedia.org/wiki/Pankreastumor" TargetMode="External"/><Relationship Id="rId10" Type="http://schemas.openxmlformats.org/officeDocument/2006/relationships/hyperlink" Target="https://de.wikipedia.org/wiki/Zellmigration" TargetMode="External"/><Relationship Id="rId4" Type="http://schemas.openxmlformats.org/officeDocument/2006/relationships/hyperlink" Target="https://de.wikipedia.org/wiki/Zelltyp" TargetMode="External"/><Relationship Id="rId9" Type="http://schemas.openxmlformats.org/officeDocument/2006/relationships/hyperlink" Target="https://de.wikipedia.org/wiki/Aktin" TargetMode="External"/><Relationship Id="rId14" Type="http://schemas.openxmlformats.org/officeDocument/2006/relationships/hyperlink" Target="https://de.wikipedia.org/wiki/Pankreassternzell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mc.ncbi.nlm.nih.gov/articles/PMC7492489/#ref1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400" kern="1200" dirty="0">
                <a:solidFill>
                  <a:prstClr val="black"/>
                </a:solidFill>
                <a:latin typeface="+mn-lt"/>
                <a:ea typeface="+mn-ea"/>
                <a:cs typeface="+mn-cs"/>
              </a:rPr>
              <a:t>AP 30/100’000, STEMI 50-150/100’000, Dialysepatienten Inzidenz 75/100’000 für CP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400" kern="1200" dirty="0">
                <a:solidFill>
                  <a:prstClr val="black"/>
                </a:solidFill>
                <a:latin typeface="+mn-lt"/>
                <a:ea typeface="+mn-ea"/>
                <a:cs typeface="+mn-cs"/>
              </a:rPr>
              <a:t>20-Jahres-Überlebensrate 45 % (Vergleichspopulation 65%)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400" b="1" dirty="0">
                <a:solidFill>
                  <a:schemeClr val="accent1"/>
                </a:solidFill>
                <a:latin typeface="+mn-lt"/>
              </a:rPr>
              <a:t>Sterblichkeit 3,6-fach erhöht im Vergleich zur Normalbevölkerung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400" b="1" dirty="0">
                <a:solidFill>
                  <a:schemeClr val="accent1"/>
                </a:solidFill>
                <a:latin typeface="+mn-lt"/>
              </a:rPr>
              <a:t>30-40% nicht mehr arbeitsfähig</a:t>
            </a:r>
          </a:p>
          <a:p>
            <a:pPr marL="285750" indent="-285750">
              <a:buFont typeface="Arial" panose="020B0604020202020204" pitchFamily="34" charset="0"/>
              <a:buChar char="•"/>
            </a:pPr>
            <a:r>
              <a:rPr lang="de-CH" sz="1400" dirty="0"/>
              <a:t>Sehr unterschiedliche Angaben zur Inzidenz</a:t>
            </a:r>
            <a:r>
              <a:rPr lang="de-CH" sz="1400" baseline="0" dirty="0"/>
              <a:t> und Prävalenz, geographisch unterschiedlich…..</a:t>
            </a:r>
          </a:p>
          <a:p>
            <a:pPr marL="285750" indent="-285750">
              <a:buFont typeface="Arial" panose="020B0604020202020204" pitchFamily="34" charset="0"/>
              <a:buChar char="•"/>
            </a:pPr>
            <a:r>
              <a:rPr lang="de-CH" sz="1400" baseline="0" dirty="0"/>
              <a:t>USA &gt; Europa</a:t>
            </a:r>
          </a:p>
          <a:p>
            <a:pPr marL="285750" indent="-285750">
              <a:buFont typeface="Arial" panose="020B0604020202020204" pitchFamily="34" charset="0"/>
              <a:buChar char="•"/>
            </a:pPr>
            <a:r>
              <a:rPr lang="de-CH" sz="1400" baseline="0" dirty="0"/>
              <a:t>Nord &gt; Süd-Europa (keine Daten aus (Süd-)Ost-Europa</a:t>
            </a:r>
          </a:p>
          <a:p>
            <a:pPr marL="285750" indent="-285750">
              <a:buFont typeface="Arial" panose="020B0604020202020204" pitchFamily="34" charset="0"/>
              <a:buChar char="•"/>
            </a:pPr>
            <a:r>
              <a:rPr lang="de-CH" sz="1400" baseline="0" dirty="0"/>
              <a:t>Kaum Daten aus Südost-Asien. Japan höhere Prävalenz. Indien («tropische Pankreatitis») – Maniok/</a:t>
            </a:r>
            <a:r>
              <a:rPr lang="de-CH" sz="1400" baseline="0" dirty="0" err="1"/>
              <a:t>Cassava</a:t>
            </a:r>
            <a:r>
              <a:rPr lang="de-CH" sz="1400" baseline="0" dirty="0"/>
              <a:t> toxische Mittel, aktuell postuliert genetische Komponente SPINK1 Gen</a:t>
            </a:r>
          </a:p>
          <a:p>
            <a:pPr marL="285750" indent="-285750">
              <a:buFont typeface="Arial" panose="020B0604020202020204" pitchFamily="34" charset="0"/>
              <a:buChar char="•"/>
            </a:pPr>
            <a:r>
              <a:rPr lang="de-CH" sz="1400" baseline="0" dirty="0"/>
              <a:t>Keine Daten aus Afrika</a:t>
            </a:r>
            <a:endParaRPr lang="de-CH"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CH" sz="1200" dirty="0">
              <a:latin typeface="+mn-lt"/>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5</a:t>
            </a:fld>
            <a:endParaRPr lang="en-US"/>
          </a:p>
        </p:txBody>
      </p:sp>
    </p:spTree>
    <p:extLst>
      <p:ext uri="{BB962C8B-B14F-4D97-AF65-F5344CB8AC3E}">
        <p14:creationId xmlns:p14="http://schemas.microsoft.com/office/powerpoint/2010/main" val="15631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spcAft>
                <a:spcPts val="0"/>
              </a:spcAft>
              <a:buClrTx/>
              <a:buFontTx/>
              <a:buNone/>
            </a:pPr>
            <a:r>
              <a:rPr lang="en-US" b="0" i="0" dirty="0" err="1">
                <a:solidFill>
                  <a:srgbClr val="6C757D"/>
                </a:solidFill>
                <a:effectLst/>
                <a:latin typeface="Montserrat" panose="00000500000000000000" pitchFamily="2" charset="0"/>
              </a:rPr>
              <a:t>Typische</a:t>
            </a:r>
            <a:r>
              <a:rPr lang="en-US" b="0" i="0" dirty="0">
                <a:solidFill>
                  <a:srgbClr val="6C757D"/>
                </a:solidFill>
                <a:effectLst/>
                <a:latin typeface="Montserrat" panose="00000500000000000000" pitchFamily="2" charset="0"/>
              </a:rPr>
              <a:t> </a:t>
            </a:r>
            <a:r>
              <a:rPr lang="en-US" b="0" i="0" dirty="0" err="1">
                <a:solidFill>
                  <a:srgbClr val="6C757D"/>
                </a:solidFill>
                <a:effectLst/>
                <a:latin typeface="Montserrat" panose="00000500000000000000" pitchFamily="2" charset="0"/>
              </a:rPr>
              <a:t>Veränderungen</a:t>
            </a:r>
            <a:r>
              <a:rPr lang="en-US" b="0" i="0" dirty="0">
                <a:solidFill>
                  <a:srgbClr val="6C757D"/>
                </a:solidFill>
                <a:effectLst/>
                <a:latin typeface="Montserrat" panose="00000500000000000000" pitchFamily="2" charset="0"/>
              </a:rPr>
              <a:t> in der </a:t>
            </a:r>
            <a:r>
              <a:rPr lang="en-US" b="0" i="0" dirty="0" err="1">
                <a:solidFill>
                  <a:srgbClr val="6C757D"/>
                </a:solidFill>
                <a:effectLst/>
                <a:latin typeface="Montserrat" panose="00000500000000000000" pitchFamily="2" charset="0"/>
              </a:rPr>
              <a:t>Schnittbildgebung</a:t>
            </a:r>
            <a:r>
              <a:rPr lang="en-US" b="0" i="0" dirty="0">
                <a:solidFill>
                  <a:srgbClr val="6C757D"/>
                </a:solidFill>
                <a:effectLst/>
                <a:latin typeface="Montserrat" panose="00000500000000000000" pitchFamily="2" charset="0"/>
              </a:rPr>
              <a:t>: </a:t>
            </a:r>
            <a:r>
              <a:rPr lang="de-DE" sz="1200" b="0" i="0" u="none" strike="noStrike" kern="1200" dirty="0">
                <a:solidFill>
                  <a:schemeClr val="tx1"/>
                </a:solidFill>
                <a:effectLst/>
                <a:latin typeface="+mn-lt"/>
                <a:ea typeface="+mn-ea"/>
                <a:cs typeface="+mn-cs"/>
              </a:rPr>
              <a:t>Diffuse Organvergrößerung mit verstrichener Kontur, lange Striktur (&gt;⅓ der Länge) des </a:t>
            </a:r>
            <a:r>
              <a:rPr lang="de-DE" sz="1200" b="0" i="0" u="sng" kern="1200" dirty="0">
                <a:solidFill>
                  <a:schemeClr val="tx1"/>
                </a:solidFill>
                <a:effectLst/>
                <a:latin typeface="+mn-lt"/>
                <a:ea typeface="+mn-ea"/>
                <a:cs typeface="+mn-cs"/>
                <a:hlinkClick r:id="rId3"/>
              </a:rPr>
              <a:t>Pankreasganges</a:t>
            </a:r>
            <a:r>
              <a:rPr lang="de-DE" sz="1200" b="0" i="0" u="sng"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ohne distale Dilatation. Eine Abgrenzung zum </a:t>
            </a:r>
            <a:r>
              <a:rPr lang="de-DE" sz="1200" b="0" i="0" u="sng" kern="1200" dirty="0">
                <a:solidFill>
                  <a:schemeClr val="tx1"/>
                </a:solidFill>
                <a:effectLst/>
                <a:latin typeface="+mn-lt"/>
                <a:ea typeface="+mn-ea"/>
                <a:cs typeface="+mn-cs"/>
                <a:hlinkClick r:id="rId4"/>
              </a:rPr>
              <a:t>Pankreaskarzinom</a:t>
            </a:r>
            <a:r>
              <a:rPr lang="de-DE" sz="1200" b="0" i="0" u="none" strike="noStrike" kern="1200" dirty="0">
                <a:solidFill>
                  <a:schemeClr val="tx1"/>
                </a:solidFill>
                <a:effectLst/>
                <a:latin typeface="+mn-lt"/>
                <a:ea typeface="+mn-ea"/>
                <a:cs typeface="+mn-cs"/>
              </a:rPr>
              <a:t> kann schwierig sein, sodass ggf. eine Biopsie zur Sicherung der Diagnose erfolgen muss.</a:t>
            </a:r>
            <a:endParaRPr lang="de-DE" altLang="de-DE" sz="1400" baseline="0" dirty="0">
              <a:solidFill>
                <a:srgbClr val="000000"/>
              </a:solidFill>
              <a:latin typeface="+mn-lt"/>
            </a:endParaRPr>
          </a:p>
          <a:p>
            <a:pPr marL="457200" indent="-457200">
              <a:spcAft>
                <a:spcPts val="0"/>
              </a:spcAft>
              <a:buClrTx/>
              <a:buFontTx/>
              <a:buNone/>
            </a:pPr>
            <a:endParaRPr lang="en-US" b="0" i="0" dirty="0">
              <a:solidFill>
                <a:srgbClr val="6C757D"/>
              </a:solidFill>
              <a:effectLst/>
              <a:latin typeface="Montserrat" panose="00000500000000000000" pitchFamily="2" charset="0"/>
            </a:endParaRPr>
          </a:p>
          <a:p>
            <a:pPr marL="457200" indent="-457200">
              <a:spcAft>
                <a:spcPts val="0"/>
              </a:spcAft>
              <a:buClrTx/>
              <a:buFontTx/>
              <a:buNone/>
            </a:pPr>
            <a:r>
              <a:rPr lang="en-US" b="0" i="0" dirty="0">
                <a:solidFill>
                  <a:srgbClr val="6C757D"/>
                </a:solidFill>
                <a:effectLst/>
                <a:latin typeface="Montserrat" panose="00000500000000000000" pitchFamily="2" charset="0"/>
              </a:rPr>
              <a:t>1. Bild: Contrast-enhanced axial CT image shows diffusely enlarged pancreas surrounded by capsule-like rim (</a:t>
            </a:r>
            <a:r>
              <a:rPr lang="en-US" b="0" i="1" dirty="0">
                <a:solidFill>
                  <a:srgbClr val="6C757D"/>
                </a:solidFill>
                <a:effectLst/>
                <a:latin typeface="Montserrat" panose="00000500000000000000" pitchFamily="2" charset="0"/>
              </a:rPr>
              <a:t>arrows</a:t>
            </a:r>
            <a:r>
              <a:rPr lang="en-US" b="0" i="0" dirty="0">
                <a:solidFill>
                  <a:srgbClr val="6C757D"/>
                </a:solidFill>
                <a:effectLst/>
                <a:latin typeface="Montserrat" panose="00000500000000000000" pitchFamily="2" charset="0"/>
              </a:rPr>
              <a:t>) of low-attenuation soft tissue.</a:t>
            </a:r>
          </a:p>
          <a:p>
            <a:pPr marL="457200" indent="-457200">
              <a:spcAft>
                <a:spcPts val="0"/>
              </a:spcAft>
              <a:buClrTx/>
              <a:buFontTx/>
              <a:buNone/>
            </a:pPr>
            <a:endParaRPr lang="en-US" sz="1200" b="0" i="0" u="none" strike="noStrike" kern="1200" dirty="0">
              <a:solidFill>
                <a:srgbClr val="6C757D"/>
              </a:solidFill>
              <a:effectLst/>
              <a:latin typeface="Montserrat" panose="00000500000000000000" pitchFamily="2" charset="0"/>
              <a:ea typeface="+mn-ea"/>
              <a:cs typeface="+mn-cs"/>
            </a:endParaRPr>
          </a:p>
          <a:p>
            <a:pPr marL="457200" indent="-457200">
              <a:spcAft>
                <a:spcPts val="0"/>
              </a:spcAft>
              <a:buClrTx/>
              <a:buFontTx/>
              <a:buNone/>
            </a:pPr>
            <a:r>
              <a:rPr lang="en-US" b="0" i="0" dirty="0">
                <a:solidFill>
                  <a:srgbClr val="6C757D"/>
                </a:solidFill>
                <a:effectLst/>
                <a:latin typeface="Montserrat" panose="00000500000000000000" pitchFamily="2" charset="0"/>
              </a:rPr>
              <a:t>2. Bild On T2-weighted axial MR image, capsule-like rim appears hypointense</a:t>
            </a:r>
            <a:endParaRPr lang="de-DE" altLang="de-DE" sz="1400" baseline="0" dirty="0">
              <a:solidFill>
                <a:srgbClr val="000000"/>
              </a:solidFill>
              <a:latin typeface="+mn-lt"/>
            </a:endParaRPr>
          </a:p>
          <a:p>
            <a:pPr marL="457200" indent="-457200">
              <a:spcAft>
                <a:spcPts val="0"/>
              </a:spcAft>
              <a:buClrTx/>
              <a:buFontTx/>
              <a:buNone/>
            </a:pPr>
            <a:endParaRPr lang="de-DE" altLang="de-DE" sz="1400" baseline="0" dirty="0">
              <a:solidFill>
                <a:srgbClr val="000000"/>
              </a:solidFill>
              <a:latin typeface="+mn-lt"/>
            </a:endParaRPr>
          </a:p>
          <a:p>
            <a:pPr marL="457200" indent="-457200">
              <a:spcAft>
                <a:spcPts val="0"/>
              </a:spcAft>
              <a:buClrTx/>
              <a:buFontTx/>
              <a:buNone/>
            </a:pPr>
            <a:r>
              <a:rPr lang="de-DE" sz="1200" b="1" i="0" u="none" strike="noStrike" kern="1200" dirty="0" err="1">
                <a:solidFill>
                  <a:schemeClr val="tx1"/>
                </a:solidFill>
                <a:effectLst/>
                <a:latin typeface="+mn-lt"/>
                <a:ea typeface="+mn-ea"/>
                <a:cs typeface="+mn-cs"/>
              </a:rPr>
              <a:t>Magnetic</a:t>
            </a:r>
            <a:r>
              <a:rPr lang="de-DE" sz="1200" b="1" i="0" u="none" strike="noStrike" kern="1200" dirty="0">
                <a:solidFill>
                  <a:schemeClr val="tx1"/>
                </a:solidFill>
                <a:effectLst/>
                <a:latin typeface="+mn-lt"/>
                <a:ea typeface="+mn-ea"/>
                <a:cs typeface="+mn-cs"/>
              </a:rPr>
              <a:t> </a:t>
            </a:r>
            <a:r>
              <a:rPr lang="de-DE" sz="1200" b="1" i="0" u="none" strike="noStrike" kern="1200" dirty="0" err="1">
                <a:solidFill>
                  <a:schemeClr val="tx1"/>
                </a:solidFill>
                <a:effectLst/>
                <a:latin typeface="+mn-lt"/>
                <a:ea typeface="+mn-ea"/>
                <a:cs typeface="+mn-cs"/>
              </a:rPr>
              <a:t>resonance</a:t>
            </a:r>
            <a:r>
              <a:rPr lang="de-DE" sz="1200" b="1" i="0" u="none" strike="noStrike" kern="1200" dirty="0">
                <a:solidFill>
                  <a:schemeClr val="tx1"/>
                </a:solidFill>
                <a:effectLst/>
                <a:latin typeface="+mn-lt"/>
                <a:ea typeface="+mn-ea"/>
                <a:cs typeface="+mn-cs"/>
              </a:rPr>
              <a:t> </a:t>
            </a:r>
            <a:r>
              <a:rPr lang="de-DE" sz="1200" b="1" i="0" u="none" strike="noStrike" kern="1200" dirty="0" err="1">
                <a:solidFill>
                  <a:schemeClr val="tx1"/>
                </a:solidFill>
                <a:effectLst/>
                <a:latin typeface="+mn-lt"/>
                <a:ea typeface="+mn-ea"/>
                <a:cs typeface="+mn-cs"/>
              </a:rPr>
              <a:t>cholangiopancreatography</a:t>
            </a:r>
            <a:r>
              <a:rPr lang="de-DE" sz="1200" b="0" i="0" u="none" strike="noStrike" kern="1200" dirty="0">
                <a:solidFill>
                  <a:schemeClr val="tx1"/>
                </a:solidFill>
                <a:effectLst/>
                <a:latin typeface="+mn-lt"/>
                <a:ea typeface="+mn-ea"/>
                <a:cs typeface="+mn-cs"/>
              </a:rPr>
              <a:t> — MRCP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recommended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evaluation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pancreatic</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duct</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patients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suspected</a:t>
            </a:r>
            <a:r>
              <a:rPr lang="de-DE" sz="1200" b="0" i="0" u="none" strike="noStrike" kern="1200" dirty="0">
                <a:solidFill>
                  <a:schemeClr val="tx1"/>
                </a:solidFill>
                <a:effectLst/>
                <a:latin typeface="+mn-lt"/>
                <a:ea typeface="+mn-ea"/>
                <a:cs typeface="+mn-cs"/>
              </a:rPr>
              <a:t> AIP [</a:t>
            </a:r>
            <a:r>
              <a:rPr lang="de-DE" sz="1200" b="0" i="0" u="none" strike="noStrike" kern="1200" dirty="0">
                <a:solidFill>
                  <a:schemeClr val="tx1"/>
                </a:solidFill>
                <a:effectLst/>
                <a:latin typeface="+mn-lt"/>
                <a:ea typeface="+mn-ea"/>
                <a:cs typeface="+mn-cs"/>
                <a:hlinkClick r:id="rId5"/>
              </a:rPr>
              <a:t>16</a:t>
            </a:r>
            <a:r>
              <a:rPr lang="de-DE" sz="1200" b="0" i="0" u="none" strike="noStrike" kern="1200" dirty="0">
                <a:solidFill>
                  <a:schemeClr val="tx1"/>
                </a:solidFill>
                <a:effectLst/>
                <a:latin typeface="+mn-lt"/>
                <a:ea typeface="+mn-ea"/>
                <a:cs typeface="+mn-cs"/>
              </a:rPr>
              <a:t>]. As </a:t>
            </a:r>
            <a:r>
              <a:rPr lang="de-DE" sz="1200" b="0" i="0" u="none" strike="noStrike" kern="1200" dirty="0" err="1">
                <a:solidFill>
                  <a:schemeClr val="tx1"/>
                </a:solidFill>
                <a:effectLst/>
                <a:latin typeface="+mn-lt"/>
                <a:ea typeface="+mn-ea"/>
                <a:cs typeface="+mn-cs"/>
              </a:rPr>
              <a:t>compared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abdominal CT, MRI </a:t>
            </a:r>
            <a:r>
              <a:rPr lang="de-DE" sz="1200" b="0" i="0" u="none" strike="noStrike" kern="1200" dirty="0" err="1">
                <a:solidFill>
                  <a:schemeClr val="tx1"/>
                </a:solidFill>
                <a:effectLst/>
                <a:latin typeface="+mn-lt"/>
                <a:ea typeface="+mn-ea"/>
                <a:cs typeface="+mn-cs"/>
              </a:rPr>
              <a:t>has</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higher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sensitivity</a:t>
            </a:r>
            <a:r>
              <a:rPr lang="de-DE" sz="1200" b="0" i="0" u="none" strike="noStrike" kern="1200" dirty="0">
                <a:solidFill>
                  <a:schemeClr val="tx1"/>
                </a:solidFill>
                <a:effectLst/>
                <a:latin typeface="+mn-lt"/>
                <a:ea typeface="+mn-ea"/>
                <a:cs typeface="+mn-cs"/>
              </a:rPr>
              <a:t> but a </a:t>
            </a:r>
            <a:r>
              <a:rPr lang="de-DE" sz="1200" b="0" i="0" u="none" strike="noStrike" kern="1200" dirty="0" err="1">
                <a:solidFill>
                  <a:schemeClr val="tx1"/>
                </a:solidFill>
                <a:effectLst/>
                <a:latin typeface="+mn-lt"/>
                <a:ea typeface="+mn-ea"/>
                <a:cs typeface="+mn-cs"/>
              </a:rPr>
              <a:t>similar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specificity</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distinguishing</a:t>
            </a:r>
            <a:r>
              <a:rPr lang="de-DE" sz="1200" b="0" i="0" u="none" strike="noStrike" kern="1200" dirty="0">
                <a:solidFill>
                  <a:schemeClr val="tx1"/>
                </a:solidFill>
                <a:effectLst/>
                <a:latin typeface="+mn-lt"/>
                <a:ea typeface="+mn-ea"/>
                <a:cs typeface="+mn-cs"/>
              </a:rPr>
              <a:t> AIP </a:t>
            </a:r>
            <a:r>
              <a:rPr lang="de-DE" sz="1200" b="0" i="0" u="none" strike="noStrike" kern="1200" dirty="0" err="1">
                <a:solidFill>
                  <a:schemeClr val="tx1"/>
                </a:solidFill>
                <a:effectLst/>
                <a:latin typeface="+mn-lt"/>
                <a:ea typeface="+mn-ea"/>
                <a:cs typeface="+mn-cs"/>
              </a:rPr>
              <a:t>from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pancreatic</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ductal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adenocarcinoma</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6"/>
              </a:rPr>
              <a:t>17</a:t>
            </a:r>
            <a:r>
              <a:rPr lang="de-DE" sz="1200" b="0" i="0" u="none" strike="noStrike" kern="1200" dirty="0">
                <a:solidFill>
                  <a:schemeClr val="tx1"/>
                </a:solidFill>
                <a:effectLst/>
                <a:latin typeface="+mn-lt"/>
                <a:ea typeface="+mn-ea"/>
                <a:cs typeface="+mn-cs"/>
              </a:rPr>
              <a:t>]. Imaging </a:t>
            </a:r>
            <a:r>
              <a:rPr lang="de-DE" sz="1200" b="0" i="0" u="none" strike="noStrike" kern="1200" dirty="0" err="1">
                <a:solidFill>
                  <a:schemeClr val="tx1"/>
                </a:solidFill>
                <a:effectLst/>
                <a:latin typeface="+mn-lt"/>
                <a:ea typeface="+mn-ea"/>
                <a:cs typeface="+mn-cs"/>
              </a:rPr>
              <a:t>should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include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head</a:t>
            </a:r>
            <a:r>
              <a:rPr lang="de-DE" sz="1200" b="0" i="0" u="none" strike="noStrike" kern="1200" dirty="0">
                <a:solidFill>
                  <a:schemeClr val="tx1"/>
                </a:solidFill>
                <a:effectLst/>
                <a:latin typeface="+mn-lt"/>
                <a:ea typeface="+mn-ea"/>
                <a:cs typeface="+mn-cs"/>
              </a:rPr>
              <a:t>, neck, </a:t>
            </a:r>
            <a:r>
              <a:rPr lang="de-DE" sz="1200" b="0" i="0" u="none" strike="noStrike" kern="1200" dirty="0" err="1">
                <a:solidFill>
                  <a:schemeClr val="tx1"/>
                </a:solidFill>
                <a:effectLst/>
                <a:latin typeface="+mn-lt"/>
                <a:ea typeface="+mn-ea"/>
                <a:cs typeface="+mn-cs"/>
              </a:rPr>
              <a:t>thorax</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abdomen</a:t>
            </a:r>
            <a:r>
              <a:rPr lang="de-DE" sz="1200" b="0" i="0" u="none" strike="noStrike" kern="1200" dirty="0">
                <a:solidFill>
                  <a:schemeClr val="tx1"/>
                </a:solidFill>
                <a:effectLst/>
                <a:latin typeface="+mn-lt"/>
                <a:ea typeface="+mn-ea"/>
                <a:cs typeface="+mn-cs"/>
              </a:rPr>
              <a:t>, and </a:t>
            </a:r>
            <a:r>
              <a:rPr lang="de-DE" sz="1200" b="0" i="0" u="none" strike="noStrike" kern="1200" dirty="0" err="1">
                <a:solidFill>
                  <a:schemeClr val="tx1"/>
                </a:solidFill>
                <a:effectLst/>
                <a:latin typeface="+mn-lt"/>
                <a:ea typeface="+mn-ea"/>
                <a:cs typeface="+mn-cs"/>
              </a:rPr>
              <a:t>pelvis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evaluate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involvement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other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organs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associated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IgG4-related </a:t>
            </a:r>
            <a:r>
              <a:rPr lang="de-DE" sz="1200" b="0" i="0" u="none" strike="noStrike" kern="1200" dirty="0" err="1">
                <a:solidFill>
                  <a:schemeClr val="tx1"/>
                </a:solidFill>
                <a:effectLst/>
                <a:latin typeface="+mn-lt"/>
                <a:ea typeface="+mn-ea"/>
                <a:cs typeface="+mn-cs"/>
              </a:rPr>
              <a:t>disease</a:t>
            </a:r>
            <a:r>
              <a:rPr lang="de-DE" sz="1200" b="0" i="0" u="none" strike="noStrike" kern="1200" dirty="0">
                <a:solidFill>
                  <a:schemeClr val="tx1"/>
                </a:solidFill>
                <a:effectLst/>
                <a:latin typeface="+mn-lt"/>
                <a:ea typeface="+mn-ea"/>
                <a:cs typeface="+mn-cs"/>
              </a:rPr>
              <a:t> (IgG4-RD) [</a:t>
            </a:r>
            <a:r>
              <a:rPr lang="de-DE" sz="1200" b="0" i="0" u="none" strike="noStrike" kern="1200" dirty="0">
                <a:solidFill>
                  <a:schemeClr val="tx1"/>
                </a:solidFill>
                <a:effectLst/>
                <a:latin typeface="+mn-lt"/>
                <a:ea typeface="+mn-ea"/>
                <a:cs typeface="+mn-cs"/>
                <a:hlinkClick r:id="rId7"/>
              </a:rPr>
              <a:t>18</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uptodate</a:t>
            </a:r>
            <a:r>
              <a:rPr lang="de-DE" sz="1200" b="0" i="0" u="none" strike="noStrike" kern="1200" dirty="0">
                <a:solidFill>
                  <a:schemeClr val="tx1"/>
                </a:solidFill>
                <a:effectLst/>
                <a:latin typeface="+mn-lt"/>
                <a:ea typeface="+mn-ea"/>
                <a:cs typeface="+mn-cs"/>
              </a:rPr>
              <a:t>)</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17</a:t>
            </a:fld>
            <a:endParaRPr lang="en-US"/>
          </a:p>
        </p:txBody>
      </p:sp>
    </p:spTree>
    <p:extLst>
      <p:ext uri="{BB962C8B-B14F-4D97-AF65-F5344CB8AC3E}">
        <p14:creationId xmlns:p14="http://schemas.microsoft.com/office/powerpoint/2010/main" val="23256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spcAft>
                <a:spcPts val="0"/>
              </a:spcAft>
              <a:buClrTx/>
              <a:buFontTx/>
              <a:buNone/>
            </a:pPr>
            <a:r>
              <a:rPr lang="de-DE" sz="1200" b="0" i="0" u="none" strike="noStrike" kern="1200" dirty="0">
                <a:solidFill>
                  <a:schemeClr val="tx1"/>
                </a:solidFill>
                <a:effectLst/>
                <a:latin typeface="+mn-lt"/>
                <a:ea typeface="+mn-ea"/>
                <a:cs typeface="+mn-cs"/>
              </a:rPr>
              <a:t>Diagnose anhand folgender Kriterien: </a:t>
            </a:r>
          </a:p>
          <a:p>
            <a:pPr marL="457200" indent="-457200">
              <a:spcAft>
                <a:spcPts val="0"/>
              </a:spcAft>
              <a:buClrTx/>
              <a:buFontTx/>
              <a:buNone/>
            </a:pPr>
            <a:r>
              <a:rPr lang="de-DE" sz="1200" b="0" i="0" u="none" strike="noStrike" kern="1200" dirty="0">
                <a:solidFill>
                  <a:schemeClr val="tx1"/>
                </a:solidFill>
                <a:effectLst/>
                <a:latin typeface="+mn-lt"/>
                <a:ea typeface="+mn-ea"/>
                <a:cs typeface="+mn-cs"/>
              </a:rPr>
              <a:t>Histologie, Imaging, Serologie, Other </a:t>
            </a:r>
            <a:r>
              <a:rPr lang="de-DE" sz="1200" b="0" i="0" u="none" strike="noStrike" kern="1200" dirty="0" err="1">
                <a:solidFill>
                  <a:schemeClr val="tx1"/>
                </a:solidFill>
                <a:effectLst/>
                <a:latin typeface="+mn-lt"/>
                <a:ea typeface="+mn-ea"/>
                <a:cs typeface="+mn-cs"/>
              </a:rPr>
              <a:t>organ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involvement</a:t>
            </a:r>
            <a:r>
              <a:rPr lang="de-DE" sz="1200" b="0" i="0" u="none" strike="noStrike" kern="1200" dirty="0">
                <a:solidFill>
                  <a:schemeClr val="tx1"/>
                </a:solidFill>
                <a:effectLst/>
                <a:latin typeface="+mn-lt"/>
                <a:ea typeface="+mn-ea"/>
                <a:cs typeface="+mn-cs"/>
              </a:rPr>
              <a:t>, Response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steroid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treatment</a:t>
            </a:r>
            <a:r>
              <a:rPr lang="de-DE" sz="1200" b="0" i="0" u="none" strike="noStrike" kern="1200" dirty="0">
                <a:solidFill>
                  <a:schemeClr val="tx1"/>
                </a:solidFill>
                <a:effectLst/>
                <a:latin typeface="+mn-lt"/>
                <a:ea typeface="+mn-ea"/>
                <a:cs typeface="+mn-cs"/>
              </a:rPr>
              <a:t>:</a:t>
            </a:r>
            <a:r>
              <a:rPr lang="de-DE" sz="1200" b="0" i="0" u="none" strike="noStrike" kern="1200" baseline="0" dirty="0">
                <a:solidFill>
                  <a:schemeClr val="tx1"/>
                </a:solidFill>
                <a:effectLst/>
                <a:latin typeface="+mn-lt"/>
                <a:ea typeface="+mn-ea"/>
                <a:cs typeface="+mn-cs"/>
              </a:rPr>
              <a:t> Level 1 ist typisch für AIP, Level 2 AIP möglich oder unklar, Level 3: typisch für Pankreas-Ca</a:t>
            </a:r>
          </a:p>
          <a:p>
            <a:pPr marL="457200" indent="-457200">
              <a:spcAft>
                <a:spcPts val="0"/>
              </a:spcAft>
              <a:buClrTx/>
              <a:buFontTx/>
              <a:buNone/>
            </a:pPr>
            <a:r>
              <a:rPr lang="de-DE" sz="1200" b="0" i="0" u="none" strike="noStrike" kern="1200" baseline="0" dirty="0">
                <a:solidFill>
                  <a:schemeClr val="tx1"/>
                </a:solidFill>
                <a:effectLst/>
                <a:latin typeface="+mn-lt"/>
                <a:ea typeface="+mn-ea"/>
                <a:cs typeface="+mn-cs"/>
              </a:rPr>
              <a:t>Kombination aus Kriterien ergibt die Diagnose</a:t>
            </a:r>
            <a:endParaRPr lang="de-DE" sz="1200" b="0" i="0" u="none" strike="noStrike" kern="1200" dirty="0">
              <a:solidFill>
                <a:schemeClr val="tx1"/>
              </a:solidFill>
              <a:effectLst/>
              <a:latin typeface="+mn-lt"/>
              <a:ea typeface="+mn-ea"/>
              <a:cs typeface="+mn-cs"/>
            </a:endParaRPr>
          </a:p>
          <a:p>
            <a:pPr marL="457200" indent="-457200">
              <a:spcAft>
                <a:spcPts val="0"/>
              </a:spcAft>
              <a:buClrTx/>
              <a:buFontTx/>
              <a:buNone/>
            </a:pPr>
            <a:endParaRPr lang="de-DE" sz="1200" b="0" i="0" u="none" strike="noStrike" kern="1200" dirty="0">
              <a:solidFill>
                <a:schemeClr val="tx1"/>
              </a:solidFill>
              <a:effectLst/>
              <a:latin typeface="+mn-lt"/>
              <a:ea typeface="+mn-ea"/>
              <a:cs typeface="+mn-cs"/>
            </a:endParaRPr>
          </a:p>
          <a:p>
            <a:pPr marL="457200" indent="-457200">
              <a:spcAft>
                <a:spcPts val="0"/>
              </a:spcAft>
              <a:buClrTx/>
              <a:buFontTx/>
              <a:buNone/>
            </a:pPr>
            <a:r>
              <a:rPr lang="en-US" b="1" i="0" dirty="0">
                <a:solidFill>
                  <a:srgbClr val="232323"/>
                </a:solidFill>
                <a:effectLst/>
                <a:latin typeface="Noto Sans" panose="020B0502040504020204" pitchFamily="34" charset="0"/>
              </a:rPr>
              <a:t>guided biopsy</a:t>
            </a:r>
            <a:r>
              <a:rPr lang="en-US" b="0" i="0" dirty="0">
                <a:solidFill>
                  <a:srgbClr val="232323"/>
                </a:solidFill>
                <a:effectLst/>
                <a:latin typeface="Noto Sans" panose="020B0502040504020204" pitchFamily="34" charset="0"/>
              </a:rPr>
              <a:t> — Endoscopic </a:t>
            </a:r>
            <a:endParaRPr lang="de-DE" sz="1200" b="0" i="0" u="none" strike="noStrike" kern="1200" dirty="0">
              <a:solidFill>
                <a:schemeClr val="tx1"/>
              </a:solidFill>
              <a:effectLst/>
              <a:latin typeface="+mn-lt"/>
              <a:ea typeface="+mn-ea"/>
              <a:cs typeface="+mn-cs"/>
            </a:endParaRPr>
          </a:p>
          <a:p>
            <a:pPr marL="457200" indent="-457200">
              <a:spcAft>
                <a:spcPts val="0"/>
              </a:spcAft>
              <a:buClrTx/>
              <a:buFontTx/>
              <a:buNone/>
            </a:pPr>
            <a:r>
              <a:rPr lang="en-US" b="1" i="0" dirty="0">
                <a:solidFill>
                  <a:srgbClr val="232323"/>
                </a:solidFill>
                <a:effectLst/>
                <a:latin typeface="Noto Sans" panose="020B0502040504020204" pitchFamily="34" charset="0"/>
              </a:rPr>
              <a:t>Endoscopic ultrasonography </a:t>
            </a:r>
            <a:r>
              <a:rPr lang="en-US" b="0" i="0" dirty="0" err="1">
                <a:solidFill>
                  <a:srgbClr val="232323"/>
                </a:solidFill>
                <a:effectLst/>
                <a:latin typeface="Noto Sans" panose="020B0502040504020204" pitchFamily="34" charset="0"/>
              </a:rPr>
              <a:t>ultrasonography</a:t>
            </a:r>
            <a:r>
              <a:rPr lang="en-US" b="0" i="0" dirty="0">
                <a:solidFill>
                  <a:srgbClr val="232323"/>
                </a:solidFill>
                <a:effectLst/>
                <a:latin typeface="Noto Sans" panose="020B0502040504020204" pitchFamily="34" charset="0"/>
              </a:rPr>
              <a:t> (EUS)-guided biopsy can be considered to rule out pancreatic malignancy and obtain tissue to diagnose AIP, although in practice this is often not required </a:t>
            </a:r>
            <a:endParaRPr lang="de-DE"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18</a:t>
            </a:fld>
            <a:endParaRPr lang="en-US"/>
          </a:p>
        </p:txBody>
      </p:sp>
    </p:spTree>
    <p:extLst>
      <p:ext uri="{BB962C8B-B14F-4D97-AF65-F5344CB8AC3E}">
        <p14:creationId xmlns:p14="http://schemas.microsoft.com/office/powerpoint/2010/main" val="519356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Freie FS nicht genug Albumin, toxische FFS + Verstopfung Gefässe </a:t>
            </a:r>
          </a:p>
        </p:txBody>
      </p:sp>
      <p:sp>
        <p:nvSpPr>
          <p:cNvPr id="4" name="Foliennummernplatzhalter 3"/>
          <p:cNvSpPr>
            <a:spLocks noGrp="1"/>
          </p:cNvSpPr>
          <p:nvPr>
            <p:ph type="sldNum" sz="quarter" idx="5"/>
          </p:nvPr>
        </p:nvSpPr>
        <p:spPr/>
        <p:txBody>
          <a:bodyPr/>
          <a:lstStyle/>
          <a:p>
            <a:fld id="{6DB26707-95B4-4FB6-9445-B51C79FFDDC6}" type="slidenum">
              <a:rPr lang="en-US" smtClean="0"/>
              <a:t>19</a:t>
            </a:fld>
            <a:endParaRPr lang="en-US"/>
          </a:p>
        </p:txBody>
      </p:sp>
    </p:spTree>
    <p:extLst>
      <p:ext uri="{BB962C8B-B14F-4D97-AF65-F5344CB8AC3E}">
        <p14:creationId xmlns:p14="http://schemas.microsoft.com/office/powerpoint/2010/main" val="230812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err="1">
                <a:solidFill>
                  <a:schemeClr val="tx1"/>
                </a:solidFill>
                <a:effectLst/>
                <a:latin typeface="+mn-lt"/>
                <a:ea typeface="+mn-ea"/>
                <a:cs typeface="+mn-cs"/>
              </a:rPr>
              <a:t>Chronische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Pankreatitis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entwickelt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sich</a:t>
            </a:r>
            <a:r>
              <a:rPr lang="en-US" sz="1200" b="0" i="0" kern="1200" baseline="0" dirty="0">
                <a:solidFill>
                  <a:schemeClr val="tx1"/>
                </a:solidFill>
                <a:effectLst/>
                <a:latin typeface="+mn-lt"/>
                <a:ea typeface="+mn-ea"/>
                <a:cs typeface="+mn-cs"/>
              </a:rPr>
              <a:t> oft </a:t>
            </a:r>
            <a:r>
              <a:rPr lang="en-US" sz="1200" b="0" i="0" kern="1200" baseline="0" dirty="0" err="1">
                <a:solidFill>
                  <a:schemeClr val="tx1"/>
                </a:solidFill>
                <a:effectLst/>
                <a:latin typeface="+mn-lt"/>
                <a:ea typeface="+mn-ea"/>
                <a:cs typeface="+mn-cs"/>
              </a:rPr>
              <a:t>aus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einer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akuten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bzw</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akut-rezidivierenden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Pankreatitis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bei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Alkohol</a:t>
            </a:r>
            <a:r>
              <a:rPr lang="en-US" sz="1200" b="0" i="0" kern="1200" baseline="0" dirty="0">
                <a:solidFill>
                  <a:schemeClr val="tx1"/>
                </a:solidFill>
                <a:effectLst/>
                <a:latin typeface="+mn-lt"/>
                <a:ea typeface="+mn-ea"/>
                <a:cs typeface="+mn-cs"/>
              </a:rPr>
              <a:t>. </a:t>
            </a:r>
          </a:p>
          <a:p>
            <a:endParaRPr lang="en-US" sz="1200" b="0" i="0"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Histo</a:t>
            </a:r>
            <a:r>
              <a:rPr lang="en-US" sz="1200" b="0" i="0" kern="1200" dirty="0">
                <a:solidFill>
                  <a:schemeClr val="tx1"/>
                </a:solidFill>
                <a:effectLst/>
                <a:latin typeface="+mn-lt"/>
                <a:ea typeface="+mn-ea"/>
                <a:cs typeface="+mn-cs"/>
              </a:rPr>
              <a:t>-Bilder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aus</a:t>
            </a:r>
            <a:r>
              <a:rPr lang="en-US" sz="1200" b="0" i="0" kern="1200" baseline="0" dirty="0">
                <a:solidFill>
                  <a:schemeClr val="tx1"/>
                </a:solidFill>
                <a:effectLst/>
                <a:latin typeface="+mn-lt"/>
                <a:ea typeface="+mn-ea"/>
                <a:cs typeface="+mn-cs"/>
              </a:rPr>
              <a:t> Schrader GE 2009: </a:t>
            </a:r>
          </a:p>
          <a:p>
            <a:r>
              <a:rPr lang="en-US" sz="1200" b="0" i="0" kern="1200" baseline="0" dirty="0">
                <a:solidFill>
                  <a:schemeClr val="tx1"/>
                </a:solidFill>
                <a:effectLst/>
                <a:latin typeface="+mn-lt"/>
                <a:ea typeface="+mn-ea"/>
                <a:cs typeface="+mn-cs"/>
              </a:rPr>
              <a:t>CP </a:t>
            </a:r>
            <a:r>
              <a:rPr lang="en-US" sz="1200" b="0" i="0" kern="1200" baseline="0" dirty="0" err="1">
                <a:solidFill>
                  <a:schemeClr val="tx1"/>
                </a:solidFill>
                <a:effectLst/>
                <a:latin typeface="+mn-lt"/>
                <a:ea typeface="+mn-ea"/>
                <a:cs typeface="+mn-cs"/>
              </a:rPr>
              <a:t>charakterisiert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durch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rezid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Episoden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fokaler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Nekrosen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progressivem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Verlust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azinärer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Strukturen</a:t>
            </a:r>
            <a:r>
              <a:rPr lang="en-US" sz="1200" b="0" i="0" kern="1200" baseline="0" dirty="0">
                <a:solidFill>
                  <a:schemeClr val="tx1"/>
                </a:solidFill>
                <a:effectLst/>
                <a:latin typeface="+mn-lt"/>
                <a:ea typeface="+mn-ea"/>
                <a:cs typeface="+mn-cs"/>
              </a:rPr>
              <a:t> und Ersatz der </a:t>
            </a:r>
            <a:r>
              <a:rPr lang="en-US" sz="1200" b="0" i="0" kern="1200" baseline="0" dirty="0" err="1">
                <a:solidFill>
                  <a:schemeClr val="tx1"/>
                </a:solidFill>
                <a:effectLst/>
                <a:latin typeface="+mn-lt"/>
                <a:ea typeface="+mn-ea"/>
                <a:cs typeface="+mn-cs"/>
              </a:rPr>
              <a:t>exokrinen</a:t>
            </a:r>
            <a:r>
              <a:rPr lang="en-US" sz="1200" b="0" i="0" kern="1200" baseline="0" dirty="0">
                <a:solidFill>
                  <a:schemeClr val="tx1"/>
                </a:solidFill>
                <a:effectLst/>
                <a:latin typeface="+mn-lt"/>
                <a:ea typeface="+mn-ea"/>
                <a:cs typeface="+mn-cs"/>
              </a:rPr>
              <a:t> Zellen </a:t>
            </a:r>
            <a:r>
              <a:rPr lang="en-US" sz="1200" b="0" i="0" kern="1200" baseline="0" dirty="0" err="1">
                <a:solidFill>
                  <a:schemeClr val="tx1"/>
                </a:solidFill>
                <a:effectLst/>
                <a:latin typeface="+mn-lt"/>
                <a:ea typeface="+mn-ea"/>
                <a:cs typeface="+mn-cs"/>
              </a:rPr>
              <a:t>durch</a:t>
            </a:r>
            <a:r>
              <a:rPr lang="en-US" sz="1200" b="0" i="0" kern="1200" baseline="0" dirty="0">
                <a:solidFill>
                  <a:schemeClr val="tx1"/>
                </a:solidFill>
                <a:effectLst/>
                <a:latin typeface="+mn-lt"/>
                <a:ea typeface="+mn-ea"/>
                <a:cs typeface="+mn-cs"/>
              </a:rPr>
              <a:t> Fibrose. </a:t>
            </a:r>
            <a:r>
              <a:rPr lang="en-US" sz="1200" b="0" i="0" kern="1200" baseline="0" dirty="0" err="1">
                <a:solidFill>
                  <a:schemeClr val="tx1"/>
                </a:solidFill>
                <a:effectLst/>
                <a:latin typeface="+mn-lt"/>
                <a:ea typeface="+mn-ea"/>
                <a:cs typeface="+mn-cs"/>
              </a:rPr>
              <a:t>Endokrine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Inseln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deutl</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weniger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betroffen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Apoptose</a:t>
            </a:r>
            <a:r>
              <a:rPr lang="en-US" sz="1200" b="0" i="0" kern="1200" baseline="0" dirty="0">
                <a:solidFill>
                  <a:schemeClr val="tx1"/>
                </a:solidFill>
                <a:effectLst/>
                <a:latin typeface="+mn-lt"/>
                <a:ea typeface="+mn-ea"/>
                <a:cs typeface="+mn-cs"/>
              </a:rPr>
              <a:t> 10-fach </a:t>
            </a:r>
            <a:r>
              <a:rPr lang="en-US" sz="1200" b="0" i="0" kern="1200" baseline="0" dirty="0" err="1">
                <a:solidFill>
                  <a:schemeClr val="tx1"/>
                </a:solidFill>
                <a:effectLst/>
                <a:latin typeface="+mn-lt"/>
                <a:ea typeface="+mn-ea"/>
                <a:cs typeface="+mn-cs"/>
              </a:rPr>
              <a:t>erhöht</a:t>
            </a:r>
            <a:r>
              <a:rPr lang="en-US" sz="1200" b="0" i="0" kern="1200" baseline="0" dirty="0">
                <a:solidFill>
                  <a:schemeClr val="tx1"/>
                </a:solidFill>
                <a:effectLst/>
                <a:latin typeface="+mn-lt"/>
                <a:ea typeface="+mn-ea"/>
                <a:cs typeface="+mn-cs"/>
              </a:rPr>
              <a:t> in </a:t>
            </a:r>
            <a:r>
              <a:rPr lang="en-US" sz="1200" b="0" i="0" kern="1200" baseline="0" dirty="0" err="1">
                <a:solidFill>
                  <a:schemeClr val="tx1"/>
                </a:solidFill>
                <a:effectLst/>
                <a:latin typeface="+mn-lt"/>
                <a:ea typeface="+mn-ea"/>
                <a:cs typeface="+mn-cs"/>
              </a:rPr>
              <a:t>Azinusareal</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aber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nicht</a:t>
            </a:r>
            <a:r>
              <a:rPr lang="en-US" sz="1200" b="0" i="0" kern="1200" baseline="0" dirty="0">
                <a:solidFill>
                  <a:schemeClr val="tx1"/>
                </a:solidFill>
                <a:effectLst/>
                <a:latin typeface="+mn-lt"/>
                <a:ea typeface="+mn-ea"/>
                <a:cs typeface="+mn-cs"/>
              </a:rPr>
              <a:t> in Insel-</a:t>
            </a:r>
            <a:r>
              <a:rPr lang="en-US" sz="1200" b="0" i="0" kern="1200" baseline="0" dirty="0" err="1">
                <a:solidFill>
                  <a:schemeClr val="tx1"/>
                </a:solidFill>
                <a:effectLst/>
                <a:latin typeface="+mn-lt"/>
                <a:ea typeface="+mn-ea"/>
                <a:cs typeface="+mn-cs"/>
              </a:rPr>
              <a:t>Betazellen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keine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erhöhte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Replikation</a:t>
            </a:r>
            <a:r>
              <a:rPr lang="en-US" sz="1200" b="0" i="0" kern="1200" baseline="0" dirty="0">
                <a:solidFill>
                  <a:schemeClr val="tx1"/>
                </a:solidFill>
                <a:effectLst/>
                <a:latin typeface="+mn-lt"/>
                <a:ea typeface="+mn-ea"/>
                <a:cs typeface="+mn-cs"/>
              </a:rPr>
              <a:t> in a- und B-Zellen) und </a:t>
            </a:r>
            <a:r>
              <a:rPr lang="en-US" sz="1200" b="0" i="0" kern="1200" baseline="0" dirty="0" err="1">
                <a:solidFill>
                  <a:schemeClr val="tx1"/>
                </a:solidFill>
                <a:effectLst/>
                <a:latin typeface="+mn-lt"/>
                <a:ea typeface="+mn-ea"/>
                <a:cs typeface="+mn-cs"/>
              </a:rPr>
              <a:t>Insuff</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trit</a:t>
            </a:r>
            <a:r>
              <a:rPr lang="en-US" sz="1200" b="0" i="0" kern="1200" baseline="0" dirty="0">
                <a:solidFill>
                  <a:schemeClr val="tx1"/>
                </a:solidFill>
                <a:effectLst/>
                <a:latin typeface="+mn-lt"/>
                <a:ea typeface="+mn-ea"/>
                <a:cs typeface="+mn-cs"/>
              </a:rPr>
              <a:t> erst </a:t>
            </a:r>
            <a:r>
              <a:rPr lang="en-US" sz="1200" b="0" i="0" kern="1200" baseline="0" dirty="0" err="1">
                <a:solidFill>
                  <a:schemeClr val="tx1"/>
                </a:solidFill>
                <a:effectLst/>
                <a:latin typeface="+mn-lt"/>
                <a:ea typeface="+mn-ea"/>
                <a:cs typeface="+mn-cs"/>
              </a:rPr>
              <a:t>später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im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Verlauf</a:t>
            </a:r>
            <a:r>
              <a:rPr lang="en-US" sz="1200" b="0" i="0" kern="1200" baseline="0" dirty="0">
                <a:solidFill>
                  <a:schemeClr val="tx1"/>
                </a:solidFill>
                <a:effectLst/>
                <a:latin typeface="+mn-lt"/>
                <a:ea typeface="+mn-ea"/>
                <a:cs typeface="+mn-cs"/>
              </a:rPr>
              <a:t> auf.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BILDER</a:t>
            </a:r>
          </a:p>
          <a:p>
            <a:r>
              <a:rPr lang="de-DE" sz="1200" b="0" kern="1200" dirty="0">
                <a:solidFill>
                  <a:schemeClr val="tx1"/>
                </a:solidFill>
                <a:effectLst/>
                <a:latin typeface="+mn-lt"/>
                <a:ea typeface="+mn-ea"/>
                <a:cs typeface="+mn-cs"/>
              </a:rPr>
              <a:t>Verschiedene Stadien der </a:t>
            </a:r>
            <a:r>
              <a:rPr lang="de-DE" sz="1200" b="0" kern="1200" dirty="0" err="1">
                <a:solidFill>
                  <a:schemeClr val="tx1"/>
                </a:solidFill>
                <a:effectLst/>
                <a:latin typeface="+mn-lt"/>
                <a:ea typeface="+mn-ea"/>
                <a:cs typeface="+mn-cs"/>
              </a:rPr>
              <a:t>Pankreasfibrose</a:t>
            </a:r>
            <a:r>
              <a:rPr lang="de-DE" sz="1200" b="0" kern="1200" dirty="0">
                <a:solidFill>
                  <a:schemeClr val="tx1"/>
                </a:solidFill>
                <a:effectLst/>
                <a:latin typeface="+mn-lt"/>
                <a:ea typeface="+mn-ea"/>
                <a:cs typeface="+mn-cs"/>
              </a:rPr>
              <a:t>. Tafel </a:t>
            </a:r>
            <a:r>
              <a:rPr lang="de-DE" sz="1200" b="1" kern="1200" dirty="0">
                <a:solidFill>
                  <a:schemeClr val="tx1"/>
                </a:solidFill>
                <a:effectLst/>
                <a:latin typeface="+mn-lt"/>
                <a:ea typeface="+mn-ea"/>
                <a:cs typeface="+mn-cs"/>
              </a:rPr>
              <a:t>A</a:t>
            </a:r>
            <a:r>
              <a:rPr lang="de-DE" sz="1200" b="0" kern="1200" dirty="0">
                <a:solidFill>
                  <a:schemeClr val="tx1"/>
                </a:solidFill>
                <a:effectLst/>
                <a:latin typeface="+mn-lt"/>
                <a:ea typeface="+mn-ea"/>
                <a:cs typeface="+mn-cs"/>
              </a:rPr>
              <a:t> zeigt eine </a:t>
            </a:r>
            <a:r>
              <a:rPr lang="de-DE" sz="1200" b="1" kern="1200" dirty="0">
                <a:solidFill>
                  <a:schemeClr val="tx1"/>
                </a:solidFill>
                <a:effectLst/>
                <a:latin typeface="+mn-lt"/>
                <a:ea typeface="+mn-ea"/>
                <a:cs typeface="+mn-cs"/>
              </a:rPr>
              <a:t>milde </a:t>
            </a:r>
            <a:r>
              <a:rPr lang="de-DE" sz="1200" b="1" kern="1200" dirty="0" err="1">
                <a:solidFill>
                  <a:schemeClr val="tx1"/>
                </a:solidFill>
                <a:effectLst/>
                <a:latin typeface="+mn-lt"/>
                <a:ea typeface="+mn-ea"/>
                <a:cs typeface="+mn-cs"/>
              </a:rPr>
              <a:t>periduktale</a:t>
            </a:r>
            <a:r>
              <a:rPr lang="de-DE" sz="1200" b="1" kern="1200" dirty="0">
                <a:solidFill>
                  <a:schemeClr val="tx1"/>
                </a:solidFill>
                <a:effectLst/>
                <a:latin typeface="+mn-lt"/>
                <a:ea typeface="+mn-ea"/>
                <a:cs typeface="+mn-cs"/>
              </a:rPr>
              <a:t> Fibrose </a:t>
            </a:r>
            <a:r>
              <a:rPr lang="de-DE" sz="1200" b="0" kern="1200" dirty="0">
                <a:solidFill>
                  <a:schemeClr val="tx1"/>
                </a:solidFill>
                <a:effectLst/>
                <a:latin typeface="+mn-lt"/>
                <a:ea typeface="+mn-ea"/>
                <a:cs typeface="+mn-cs"/>
              </a:rPr>
              <a:t>in der gesunden Bauchspeicheldrüse eines Patienten (69-jährige Frau) mit einem gutartigen Pankreasadenom. Panel </a:t>
            </a:r>
            <a:r>
              <a:rPr lang="de-DE" sz="1200" b="1" kern="1200" dirty="0">
                <a:solidFill>
                  <a:schemeClr val="tx1"/>
                </a:solidFill>
                <a:effectLst/>
                <a:latin typeface="+mn-lt"/>
                <a:ea typeface="+mn-ea"/>
                <a:cs typeface="+mn-cs"/>
              </a:rPr>
              <a:t>B</a:t>
            </a:r>
            <a:r>
              <a:rPr lang="de-DE" sz="1200" b="0" kern="1200" dirty="0">
                <a:solidFill>
                  <a:schemeClr val="tx1"/>
                </a:solidFill>
                <a:effectLst/>
                <a:latin typeface="+mn-lt"/>
                <a:ea typeface="+mn-ea"/>
                <a:cs typeface="+mn-cs"/>
              </a:rPr>
              <a:t> zeigt eine fortgeschrittenere </a:t>
            </a:r>
            <a:r>
              <a:rPr lang="de-DE" sz="1200" b="1" kern="1200" dirty="0" err="1">
                <a:solidFill>
                  <a:schemeClr val="tx1"/>
                </a:solidFill>
                <a:effectLst/>
                <a:latin typeface="+mn-lt"/>
                <a:ea typeface="+mn-ea"/>
                <a:cs typeface="+mn-cs"/>
              </a:rPr>
              <a:t>periduktale</a:t>
            </a:r>
            <a:r>
              <a:rPr lang="de-DE" sz="1200" b="1" kern="1200" dirty="0">
                <a:solidFill>
                  <a:schemeClr val="tx1"/>
                </a:solidFill>
                <a:effectLst/>
                <a:latin typeface="+mn-lt"/>
                <a:ea typeface="+mn-ea"/>
                <a:cs typeface="+mn-cs"/>
              </a:rPr>
              <a:t> und </a:t>
            </a:r>
            <a:r>
              <a:rPr lang="de-DE" sz="1200" b="1" kern="1200" dirty="0" err="1">
                <a:solidFill>
                  <a:schemeClr val="tx1"/>
                </a:solidFill>
                <a:effectLst/>
                <a:latin typeface="+mn-lt"/>
                <a:ea typeface="+mn-ea"/>
                <a:cs typeface="+mn-cs"/>
              </a:rPr>
              <a:t>septale</a:t>
            </a:r>
            <a:r>
              <a:rPr lang="de-DE" sz="1200" b="1" kern="1200" dirty="0">
                <a:solidFill>
                  <a:schemeClr val="tx1"/>
                </a:solidFill>
                <a:effectLst/>
                <a:latin typeface="+mn-lt"/>
                <a:ea typeface="+mn-ea"/>
                <a:cs typeface="+mn-cs"/>
              </a:rPr>
              <a:t> Fibrose </a:t>
            </a:r>
            <a:r>
              <a:rPr lang="de-DE" sz="1200" b="0" kern="1200" dirty="0">
                <a:solidFill>
                  <a:schemeClr val="tx1"/>
                </a:solidFill>
                <a:effectLst/>
                <a:latin typeface="+mn-lt"/>
                <a:ea typeface="+mn-ea"/>
                <a:cs typeface="+mn-cs"/>
              </a:rPr>
              <a:t>bei einem 50-jährigen männlichen Patienten mit chronischer Pankreatitis (CP). Panel </a:t>
            </a:r>
            <a:r>
              <a:rPr lang="de-DE" sz="1200" b="1" kern="1200" dirty="0">
                <a:solidFill>
                  <a:schemeClr val="tx1"/>
                </a:solidFill>
                <a:effectLst/>
                <a:latin typeface="+mn-lt"/>
                <a:ea typeface="+mn-ea"/>
                <a:cs typeface="+mn-cs"/>
              </a:rPr>
              <a:t>C</a:t>
            </a:r>
            <a:r>
              <a:rPr lang="de-DE" sz="1200" b="0" kern="1200" dirty="0">
                <a:solidFill>
                  <a:schemeClr val="tx1"/>
                </a:solidFill>
                <a:effectLst/>
                <a:latin typeface="+mn-lt"/>
                <a:ea typeface="+mn-ea"/>
                <a:cs typeface="+mn-cs"/>
              </a:rPr>
              <a:t> stellt eine schwere </a:t>
            </a:r>
            <a:r>
              <a:rPr lang="de-DE" sz="1200" b="1" kern="1200" dirty="0" err="1">
                <a:solidFill>
                  <a:schemeClr val="tx1"/>
                </a:solidFill>
                <a:effectLst/>
                <a:latin typeface="+mn-lt"/>
                <a:ea typeface="+mn-ea"/>
                <a:cs typeface="+mn-cs"/>
              </a:rPr>
              <a:t>interlobale</a:t>
            </a:r>
            <a:r>
              <a:rPr lang="de-DE" sz="1200" b="1" kern="1200" dirty="0">
                <a:solidFill>
                  <a:schemeClr val="tx1"/>
                </a:solidFill>
                <a:effectLst/>
                <a:latin typeface="+mn-lt"/>
                <a:ea typeface="+mn-ea"/>
                <a:cs typeface="+mn-cs"/>
              </a:rPr>
              <a:t> Fibrose </a:t>
            </a:r>
            <a:r>
              <a:rPr lang="de-DE" sz="1200" b="0" kern="1200" dirty="0">
                <a:solidFill>
                  <a:schemeClr val="tx1"/>
                </a:solidFill>
                <a:effectLst/>
                <a:latin typeface="+mn-lt"/>
                <a:ea typeface="+mn-ea"/>
                <a:cs typeface="+mn-cs"/>
              </a:rPr>
              <a:t>dar, die kleine Bereiche des </a:t>
            </a:r>
            <a:r>
              <a:rPr lang="de-DE" sz="1200" b="0" kern="1200" dirty="0" err="1">
                <a:solidFill>
                  <a:schemeClr val="tx1"/>
                </a:solidFill>
                <a:effectLst/>
                <a:latin typeface="+mn-lt"/>
                <a:ea typeface="+mn-ea"/>
                <a:cs typeface="+mn-cs"/>
              </a:rPr>
              <a:t>Acinarrestgewebes</a:t>
            </a:r>
            <a:r>
              <a:rPr lang="de-DE" sz="1200" b="0" kern="1200" dirty="0">
                <a:solidFill>
                  <a:schemeClr val="tx1"/>
                </a:solidFill>
                <a:effectLst/>
                <a:latin typeface="+mn-lt"/>
                <a:ea typeface="+mn-ea"/>
                <a:cs typeface="+mn-cs"/>
              </a:rPr>
              <a:t> bei Patienten mit CP umgibt . In Panel </a:t>
            </a:r>
            <a:r>
              <a:rPr lang="de-DE" sz="1200" b="1" kern="1200" dirty="0">
                <a:solidFill>
                  <a:schemeClr val="tx1"/>
                </a:solidFill>
                <a:effectLst/>
                <a:latin typeface="+mn-lt"/>
                <a:ea typeface="+mn-ea"/>
                <a:cs typeface="+mn-cs"/>
              </a:rPr>
              <a:t>D</a:t>
            </a:r>
            <a:r>
              <a:rPr lang="de-DE" sz="1200" b="0" kern="1200" dirty="0">
                <a:solidFill>
                  <a:schemeClr val="tx1"/>
                </a:solidFill>
                <a:effectLst/>
                <a:latin typeface="+mn-lt"/>
                <a:ea typeface="+mn-ea"/>
                <a:cs typeface="+mn-cs"/>
              </a:rPr>
              <a:t> ist das </a:t>
            </a:r>
            <a:r>
              <a:rPr lang="de-DE" sz="1200" b="0" kern="1200" dirty="0" err="1">
                <a:solidFill>
                  <a:schemeClr val="tx1"/>
                </a:solidFill>
                <a:effectLst/>
                <a:latin typeface="+mn-lt"/>
                <a:ea typeface="+mn-ea"/>
                <a:cs typeface="+mn-cs"/>
              </a:rPr>
              <a:t>Acinargewebe</a:t>
            </a:r>
            <a:r>
              <a:rPr lang="de-DE" sz="1200" b="0" kern="1200" dirty="0">
                <a:solidFill>
                  <a:schemeClr val="tx1"/>
                </a:solidFill>
                <a:effectLst/>
                <a:latin typeface="+mn-lt"/>
                <a:ea typeface="+mn-ea"/>
                <a:cs typeface="+mn-cs"/>
              </a:rPr>
              <a:t> in der Bauchspeicheldrüse fast vollständig durch fibröses Gewebe ersetzt, während die Inseln noch relativ gut erhalten sind. </a:t>
            </a:r>
          </a:p>
          <a:p>
            <a:r>
              <a:rPr lang="de-DE" sz="1200" b="0" kern="1200" dirty="0">
                <a:solidFill>
                  <a:schemeClr val="tx1"/>
                </a:solidFill>
                <a:effectLst/>
                <a:latin typeface="+mn-lt"/>
                <a:ea typeface="+mn-ea"/>
                <a:cs typeface="+mn-cs"/>
              </a:rPr>
              <a:t>Alle Bilder wurden mit 100-facher Vergrößerung aufgenommen.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rtl="0"/>
            <a:r>
              <a:rPr lang="de-DE" b="1" dirty="0">
                <a:effectLst/>
              </a:rPr>
              <a:t>Pankreassternzellen</a:t>
            </a:r>
            <a:r>
              <a:rPr lang="de-DE" dirty="0">
                <a:effectLst/>
              </a:rPr>
              <a:t> sind </a:t>
            </a:r>
            <a:r>
              <a:rPr lang="de-DE" dirty="0">
                <a:effectLst/>
                <a:hlinkClick r:id="rId3" tooltip="Bindegewebe"/>
              </a:rPr>
              <a:t>Bindegewebszellen</a:t>
            </a:r>
            <a:r>
              <a:rPr lang="de-DE" dirty="0">
                <a:effectLst/>
              </a:rPr>
              <a:t>, die neben anderen </a:t>
            </a:r>
            <a:r>
              <a:rPr lang="de-DE" dirty="0">
                <a:effectLst/>
                <a:hlinkClick r:id="rId4" tooltip="Zelltyp"/>
              </a:rPr>
              <a:t>Zelltypen</a:t>
            </a:r>
            <a:r>
              <a:rPr lang="de-DE" dirty="0">
                <a:effectLst/>
              </a:rPr>
              <a:t> in der </a:t>
            </a:r>
            <a:r>
              <a:rPr lang="de-DE" dirty="0">
                <a:effectLst/>
                <a:hlinkClick r:id="rId5" tooltip="Bauchspeicheldrüse"/>
              </a:rPr>
              <a:t>Bauchspeicheldrüse</a:t>
            </a:r>
            <a:r>
              <a:rPr lang="de-DE" dirty="0">
                <a:effectLst/>
              </a:rPr>
              <a:t> (Pankreas) von Säugetieren vorkommen. Ähnlich wie die </a:t>
            </a:r>
            <a:r>
              <a:rPr lang="de-DE" dirty="0">
                <a:effectLst/>
                <a:hlinkClick r:id="rId6" tooltip="Leber"/>
              </a:rPr>
              <a:t>Ito-Zellen</a:t>
            </a:r>
            <a:r>
              <a:rPr lang="de-DE" dirty="0">
                <a:effectLst/>
              </a:rPr>
              <a:t> der </a:t>
            </a:r>
            <a:r>
              <a:rPr lang="de-DE" dirty="0">
                <a:effectLst/>
                <a:hlinkClick r:id="rId6" tooltip="Leber"/>
              </a:rPr>
              <a:t>Leber</a:t>
            </a:r>
            <a:r>
              <a:rPr lang="de-DE" dirty="0">
                <a:effectLst/>
              </a:rPr>
              <a:t> besitzen Pankreassternzellen die Eigenschaft, sich von einem ruhenden in einen aktivierten Zustand umzuwandeln. </a:t>
            </a:r>
          </a:p>
          <a:p>
            <a:pPr rtl="0"/>
            <a:r>
              <a:rPr lang="de-DE" dirty="0">
                <a:effectLst/>
              </a:rPr>
              <a:t>Im Ruhezustand sind Pankreassternzellen in der Lage, Fett und </a:t>
            </a:r>
            <a:r>
              <a:rPr lang="de-DE" dirty="0">
                <a:effectLst/>
                <a:hlinkClick r:id="rId7" tooltip="Vitamin A"/>
              </a:rPr>
              <a:t>Vitamin A</a:t>
            </a:r>
            <a:r>
              <a:rPr lang="de-DE" dirty="0">
                <a:effectLst/>
              </a:rPr>
              <a:t> zu speichern. Im aktivierten Zustand erlangen sie </a:t>
            </a:r>
            <a:r>
              <a:rPr lang="de-DE" dirty="0" err="1">
                <a:effectLst/>
                <a:hlinkClick r:id="rId8" tooltip="Myofibroblast"/>
              </a:rPr>
              <a:t>myofibroblastäre</a:t>
            </a:r>
            <a:r>
              <a:rPr lang="de-DE" dirty="0">
                <a:effectLst/>
              </a:rPr>
              <a:t> Eigenschaften, indem sie </a:t>
            </a:r>
            <a:r>
              <a:rPr lang="de-DE" dirty="0" err="1">
                <a:effectLst/>
                <a:hlinkClick r:id="rId9" tooltip="Aktin"/>
              </a:rPr>
              <a:t>Aktin</a:t>
            </a:r>
            <a:r>
              <a:rPr lang="de-DE" dirty="0">
                <a:effectLst/>
              </a:rPr>
              <a:t>-Fasern herstellen, die im Inneren der Zelle vorliegen und eine </a:t>
            </a:r>
            <a:r>
              <a:rPr lang="de-DE" dirty="0">
                <a:effectLst/>
                <a:hlinkClick r:id="rId10" tooltip="Zellmigration"/>
              </a:rPr>
              <a:t>Migration</a:t>
            </a:r>
            <a:r>
              <a:rPr lang="de-DE" dirty="0">
                <a:effectLst/>
              </a:rPr>
              <a:t> der Zelle ermöglichen, und indem sie Bestandteile der bindegewebigen </a:t>
            </a:r>
            <a:r>
              <a:rPr lang="de-DE" dirty="0">
                <a:effectLst/>
                <a:hlinkClick r:id="rId11" tooltip="Extrazellularmatrix"/>
              </a:rPr>
              <a:t>Extrazellularmatrix</a:t>
            </a:r>
            <a:r>
              <a:rPr lang="de-DE" dirty="0">
                <a:effectLst/>
              </a:rPr>
              <a:t>, insbesondere </a:t>
            </a:r>
            <a:r>
              <a:rPr lang="de-DE" dirty="0">
                <a:effectLst/>
                <a:hlinkClick r:id="rId12" tooltip="Kollagen"/>
              </a:rPr>
              <a:t>Kollagen</a:t>
            </a:r>
            <a:r>
              <a:rPr lang="de-DE" dirty="0">
                <a:effectLst/>
              </a:rPr>
              <a:t>-Fasern, herstellen, die dann aus der Zelle heraus in das </a:t>
            </a:r>
            <a:r>
              <a:rPr lang="de-DE" dirty="0">
                <a:effectLst/>
                <a:hlinkClick r:id="rId13" tooltip="Interstitium (Anatomie)"/>
              </a:rPr>
              <a:t>Interstitium</a:t>
            </a:r>
            <a:r>
              <a:rPr lang="de-DE" dirty="0">
                <a:effectLst/>
              </a:rPr>
              <a:t> sezerniert werden.</a:t>
            </a:r>
            <a:r>
              <a:rPr lang="de-DE" baseline="30000" dirty="0">
                <a:effectLst/>
                <a:hlinkClick r:id="rId14"/>
              </a:rPr>
              <a:t>[1][2]</a:t>
            </a:r>
            <a:r>
              <a:rPr lang="de-DE" dirty="0">
                <a:effectLst/>
              </a:rPr>
              <a:t> </a:t>
            </a:r>
          </a:p>
          <a:p>
            <a:pPr rtl="0"/>
            <a:r>
              <a:rPr lang="de-DE" dirty="0">
                <a:effectLst/>
              </a:rPr>
              <a:t>Im Zusammenhang mit Erkrankungen des Pankreas findet sich oft eine deutliche Vermehrung des vorhandenen Bindegewebes. Pankreassternzellen wird hier eine bedeutsame Rolle als Produzenten von Bindegewebsfasern zugeschrieben. Weiterhin gibt es Hinweise, dass Pankreassternzellen bei </a:t>
            </a:r>
            <a:r>
              <a:rPr lang="de-DE" dirty="0">
                <a:effectLst/>
                <a:hlinkClick r:id="rId15" tooltip="Pankreastumor"/>
              </a:rPr>
              <a:t>Krebserkrankungen des Pankreas</a:t>
            </a:r>
            <a:r>
              <a:rPr lang="de-DE" dirty="0">
                <a:effectLst/>
              </a:rPr>
              <a:t> daran beteiligt sind, den eigentlichen Krebszellen eine günstige Wachstumsumgebung zu schaffen.</a:t>
            </a:r>
            <a:r>
              <a:rPr lang="de-DE" baseline="30000" dirty="0">
                <a:effectLst/>
                <a:hlinkClick r:id="rId14"/>
              </a:rPr>
              <a:t>[3]</a:t>
            </a:r>
            <a:r>
              <a:rPr lang="de-DE" dirty="0">
                <a:effectLst/>
              </a:rPr>
              <a:t> </a:t>
            </a:r>
          </a:p>
          <a:p>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err="1">
                <a:solidFill>
                  <a:schemeClr val="tx1"/>
                </a:solidFill>
                <a:effectLst/>
                <a:latin typeface="+mn-lt"/>
                <a:ea typeface="+mn-ea"/>
                <a:cs typeface="+mn-cs"/>
              </a:rPr>
              <a:t>Pankreasgewebe</a:t>
            </a:r>
            <a:r>
              <a:rPr lang="en-US" sz="1200" b="0" i="0" kern="1200" baseline="0" dirty="0">
                <a:solidFill>
                  <a:schemeClr val="tx1"/>
                </a:solidFill>
                <a:effectLst/>
                <a:latin typeface="+mn-lt"/>
                <a:ea typeface="+mn-ea"/>
                <a:cs typeface="+mn-cs"/>
              </a:rPr>
              <a:t> von 43 Pat. Mit CP und 27 </a:t>
            </a:r>
            <a:r>
              <a:rPr lang="en-US" sz="1200" b="0" i="0" kern="1200" baseline="0" dirty="0" err="1">
                <a:solidFill>
                  <a:schemeClr val="tx1"/>
                </a:solidFill>
                <a:effectLst/>
                <a:latin typeface="+mn-lt"/>
                <a:ea typeface="+mn-ea"/>
                <a:cs typeface="+mn-cs"/>
              </a:rPr>
              <a:t>Kontrollen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z.B.</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Resektion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bei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Adenom</a:t>
            </a:r>
            <a:r>
              <a:rPr lang="en-US" sz="1200" b="0" i="0" kern="1200" baseline="0" dirty="0">
                <a:solidFill>
                  <a:schemeClr val="tx1"/>
                </a:solidFill>
                <a:effectLst/>
                <a:latin typeface="+mn-lt"/>
                <a:ea typeface="+mn-ea"/>
                <a:cs typeface="+mn-cs"/>
              </a:rPr>
              <a:t>, Abd-Trauma </a:t>
            </a:r>
            <a:r>
              <a:rPr lang="en-US" sz="1200" b="0" i="0" kern="1200" baseline="0" dirty="0" err="1">
                <a:solidFill>
                  <a:schemeClr val="tx1"/>
                </a:solidFill>
                <a:effectLst/>
                <a:latin typeface="+mn-lt"/>
                <a:ea typeface="+mn-ea"/>
                <a:cs typeface="+mn-cs"/>
              </a:rPr>
              <a:t>etc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wurden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immunhistochem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Untersucht</a:t>
            </a:r>
            <a:r>
              <a:rPr lang="en-US" sz="1200" b="0" i="0" kern="1200" baseline="0" dirty="0">
                <a:solidFill>
                  <a:schemeClr val="tx1"/>
                </a:solidFill>
                <a:effectLst/>
                <a:latin typeface="+mn-lt"/>
                <a:ea typeface="+mn-ea"/>
                <a:cs typeface="+mn-cs"/>
              </a:rPr>
              <a:t> und </a:t>
            </a:r>
            <a:r>
              <a:rPr lang="en-US" sz="1200" b="0" i="0" kern="1200" baseline="0" dirty="0" err="1">
                <a:solidFill>
                  <a:schemeClr val="tx1"/>
                </a:solidFill>
                <a:effectLst/>
                <a:latin typeface="+mn-lt"/>
                <a:ea typeface="+mn-ea"/>
                <a:cs typeface="+mn-cs"/>
              </a:rPr>
              <a:t>morphometrisch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quantifiziert</a:t>
            </a:r>
            <a:r>
              <a:rPr lang="en-US"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bei</a:t>
            </a:r>
            <a:r>
              <a:rPr lang="en-US" sz="1200" b="0" i="0" kern="1200" baseline="0" dirty="0">
                <a:solidFill>
                  <a:schemeClr val="tx1"/>
                </a:solidFill>
                <a:effectLst/>
                <a:latin typeface="+mn-lt"/>
                <a:ea typeface="+mn-ea"/>
                <a:cs typeface="+mn-cs"/>
                <a:sym typeface="Wingdings" pitchFamily="2" charset="2"/>
              </a:rPr>
              <a:t> 21% </a:t>
            </a:r>
            <a:r>
              <a:rPr lang="en-US" sz="1200" b="0" i="0" kern="1200" baseline="0" dirty="0" err="1">
                <a:solidFill>
                  <a:schemeClr val="tx1"/>
                </a:solidFill>
                <a:effectLst/>
                <a:latin typeface="+mn-lt"/>
                <a:ea typeface="+mn-ea"/>
                <a:cs typeface="+mn-cs"/>
                <a:sym typeface="Wingdings" pitchFamily="2" charset="2"/>
              </a:rPr>
              <a:t>Pankreasvolumen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reduziert</a:t>
            </a:r>
            <a:r>
              <a:rPr lang="en-US" sz="1200" b="0" i="0" kern="1200" baseline="0" dirty="0">
                <a:solidFill>
                  <a:schemeClr val="tx1"/>
                </a:solidFill>
                <a:effectLst/>
                <a:latin typeface="+mn-lt"/>
                <a:ea typeface="+mn-ea"/>
                <a:cs typeface="+mn-cs"/>
                <a:sym typeface="Wingdings" pitchFamily="2" charset="2"/>
              </a:rPr>
              <a:t> (CT) und 29% der B-</a:t>
            </a:r>
            <a:r>
              <a:rPr lang="en-US" sz="1200" b="0" i="0" kern="1200" baseline="0" dirty="0" err="1">
                <a:solidFill>
                  <a:schemeClr val="tx1"/>
                </a:solidFill>
                <a:effectLst/>
                <a:latin typeface="+mn-lt"/>
                <a:ea typeface="+mn-ea"/>
                <a:cs typeface="+mn-cs"/>
                <a:sym typeface="Wingdings" pitchFamily="2" charset="2"/>
              </a:rPr>
              <a:t>zell</a:t>
            </a:r>
            <a:r>
              <a:rPr lang="en-US" sz="1200" b="0" i="0" kern="1200" baseline="0" dirty="0">
                <a:solidFill>
                  <a:schemeClr val="tx1"/>
                </a:solidFill>
                <a:effectLst/>
                <a:latin typeface="+mn-lt"/>
                <a:ea typeface="+mn-ea"/>
                <a:cs typeface="+mn-cs"/>
                <a:sym typeface="Wingdings" pitchFamily="2" charset="2"/>
              </a:rPr>
              <a:t>-</a:t>
            </a:r>
            <a:r>
              <a:rPr lang="en-US" sz="1200" b="0" i="0" kern="1200" baseline="0" dirty="0" err="1">
                <a:solidFill>
                  <a:schemeClr val="tx1"/>
                </a:solidFill>
                <a:effectLst/>
                <a:latin typeface="+mn-lt"/>
                <a:ea typeface="+mn-ea"/>
                <a:cs typeface="+mn-cs"/>
                <a:sym typeface="Wingdings" pitchFamily="2" charset="2"/>
              </a:rPr>
              <a:t>Areale</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Insulinproduktion</a:t>
            </a:r>
            <a:r>
              <a:rPr lang="en-US" sz="1200" b="0" i="0" kern="1200" baseline="0" dirty="0">
                <a:solidFill>
                  <a:schemeClr val="tx1"/>
                </a:solidFill>
                <a:effectLst/>
                <a:latin typeface="+mn-lt"/>
                <a:ea typeface="+mn-ea"/>
                <a:cs typeface="+mn-cs"/>
                <a:sym typeface="Wingdings" pitchFamily="2" charset="2"/>
              </a:rPr>
              <a:t> in </a:t>
            </a:r>
            <a:r>
              <a:rPr lang="en-US" sz="1200" b="0" i="0" kern="1200" baseline="0" dirty="0" err="1">
                <a:solidFill>
                  <a:schemeClr val="tx1"/>
                </a:solidFill>
                <a:effectLst/>
                <a:latin typeface="+mn-lt"/>
                <a:ea typeface="+mn-ea"/>
                <a:cs typeface="+mn-cs"/>
                <a:sym typeface="Wingdings" pitchFamily="2" charset="2"/>
              </a:rPr>
              <a:t>Langerhansinseln</a:t>
            </a:r>
            <a:r>
              <a:rPr lang="en-US" sz="1200" b="0" i="0" kern="1200" baseline="0" dirty="0">
                <a:solidFill>
                  <a:schemeClr val="tx1"/>
                </a:solidFill>
                <a:effectLst/>
                <a:latin typeface="+mn-lt"/>
                <a:ea typeface="+mn-ea"/>
                <a:cs typeface="+mn-cs"/>
                <a:sym typeface="Wingdings" pitchFamily="2" charset="2"/>
              </a:rPr>
              <a:t>). Die alpha-Zell-</a:t>
            </a:r>
            <a:r>
              <a:rPr lang="en-US" sz="1200" b="0" i="0" kern="1200" baseline="0" dirty="0" err="1">
                <a:solidFill>
                  <a:schemeClr val="tx1"/>
                </a:solidFill>
                <a:effectLst/>
                <a:latin typeface="+mn-lt"/>
                <a:ea typeface="+mn-ea"/>
                <a:cs typeface="+mn-cs"/>
                <a:sym typeface="Wingdings" pitchFamily="2" charset="2"/>
              </a:rPr>
              <a:t>Areale</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Glukagon</a:t>
            </a:r>
            <a:r>
              <a:rPr lang="en-US" sz="1200" b="0" i="0" kern="1200" baseline="0" dirty="0">
                <a:solidFill>
                  <a:schemeClr val="tx1"/>
                </a:solidFill>
                <a:effectLst/>
                <a:latin typeface="+mn-lt"/>
                <a:ea typeface="+mn-ea"/>
                <a:cs typeface="+mn-cs"/>
                <a:sym typeface="Wingdings" pitchFamily="2" charset="2"/>
              </a:rPr>
              <a:t>-Produktion) </a:t>
            </a:r>
            <a:r>
              <a:rPr lang="en-US" sz="1200" b="0" i="0" kern="1200" baseline="0" dirty="0" err="1">
                <a:solidFill>
                  <a:schemeClr val="tx1"/>
                </a:solidFill>
                <a:effectLst/>
                <a:latin typeface="+mn-lt"/>
                <a:ea typeface="+mn-ea"/>
                <a:cs typeface="+mn-cs"/>
                <a:sym typeface="Wingdings" pitchFamily="2" charset="2"/>
              </a:rPr>
              <a:t>waren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vergleichbar</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zw</a:t>
            </a:r>
            <a:r>
              <a:rPr lang="en-US" sz="1200" b="0" i="0" kern="1200" baseline="0" dirty="0">
                <a:solidFill>
                  <a:schemeClr val="tx1"/>
                </a:solidFill>
                <a:effectLst/>
                <a:latin typeface="+mn-lt"/>
                <a:ea typeface="+mn-ea"/>
                <a:cs typeface="+mn-cs"/>
                <a:sym typeface="Wingdings" pitchFamily="2" charset="2"/>
              </a:rPr>
              <a:t>. CP und </a:t>
            </a:r>
            <a:r>
              <a:rPr lang="en-US" sz="1200" b="0" i="0" kern="1200" baseline="0" dirty="0" err="1">
                <a:solidFill>
                  <a:schemeClr val="tx1"/>
                </a:solidFill>
                <a:effectLst/>
                <a:latin typeface="+mn-lt"/>
                <a:ea typeface="+mn-ea"/>
                <a:cs typeface="+mn-cs"/>
                <a:sym typeface="Wingdings" pitchFamily="2" charset="2"/>
              </a:rPr>
              <a:t>Kontrolle</a:t>
            </a:r>
            <a:r>
              <a:rPr lang="en-US" sz="1200" b="0" i="0" kern="1200" baseline="0" dirty="0">
                <a:solidFill>
                  <a:schemeClr val="tx1"/>
                </a:solidFill>
                <a:effectLst/>
                <a:latin typeface="+mn-lt"/>
                <a:ea typeface="+mn-ea"/>
                <a:cs typeface="+mn-cs"/>
                <a:sym typeface="Wingdings" pitchFamily="2" charset="2"/>
              </a:rPr>
              <a:t>. Das Fehlen des </a:t>
            </a:r>
            <a:r>
              <a:rPr lang="en-US" sz="1200" b="0" i="0" kern="1200" baseline="0" dirty="0" err="1">
                <a:solidFill>
                  <a:schemeClr val="tx1"/>
                </a:solidFill>
                <a:effectLst/>
                <a:latin typeface="+mn-lt"/>
                <a:ea typeface="+mn-ea"/>
                <a:cs typeface="+mn-cs"/>
                <a:sym typeface="Wingdings" pitchFamily="2" charset="2"/>
              </a:rPr>
              <a:t>verstärkten</a:t>
            </a:r>
            <a:r>
              <a:rPr lang="en-US" sz="1200" b="0" i="0" kern="1200" baseline="0" dirty="0">
                <a:solidFill>
                  <a:schemeClr val="tx1"/>
                </a:solidFill>
                <a:effectLst/>
                <a:latin typeface="+mn-lt"/>
                <a:ea typeface="+mn-ea"/>
                <a:cs typeface="+mn-cs"/>
                <a:sym typeface="Wingdings" pitchFamily="2" charset="2"/>
              </a:rPr>
              <a:t> B-Zell-Turnovers </a:t>
            </a:r>
            <a:r>
              <a:rPr lang="en-US" sz="1200" b="0" i="0" kern="1200" baseline="0" dirty="0" err="1">
                <a:solidFill>
                  <a:schemeClr val="tx1"/>
                </a:solidFill>
                <a:effectLst/>
                <a:latin typeface="+mn-lt"/>
                <a:ea typeface="+mn-ea"/>
                <a:cs typeface="+mn-cs"/>
                <a:sym typeface="Wingdings" pitchFamily="2" charset="2"/>
              </a:rPr>
              <a:t>bei</a:t>
            </a:r>
            <a:r>
              <a:rPr lang="en-US" sz="1200" b="0" i="0" kern="1200" baseline="0" dirty="0">
                <a:solidFill>
                  <a:schemeClr val="tx1"/>
                </a:solidFill>
                <a:effectLst/>
                <a:latin typeface="+mn-lt"/>
                <a:ea typeface="+mn-ea"/>
                <a:cs typeface="+mn-cs"/>
                <a:sym typeface="Wingdings" pitchFamily="2" charset="2"/>
              </a:rPr>
              <a:t> CP </a:t>
            </a:r>
            <a:r>
              <a:rPr lang="en-US" sz="1200" b="0" i="0" kern="1200" baseline="0" dirty="0" err="1">
                <a:solidFill>
                  <a:schemeClr val="tx1"/>
                </a:solidFill>
                <a:effectLst/>
                <a:latin typeface="+mn-lt"/>
                <a:ea typeface="+mn-ea"/>
                <a:cs typeface="+mn-cs"/>
                <a:sym typeface="Wingdings" pitchFamily="2" charset="2"/>
              </a:rPr>
              <a:t>trotz</a:t>
            </a:r>
            <a:r>
              <a:rPr lang="en-US" sz="1200" b="0" i="0" kern="1200" baseline="0" dirty="0">
                <a:solidFill>
                  <a:schemeClr val="tx1"/>
                </a:solidFill>
                <a:effectLst/>
                <a:latin typeface="+mn-lt"/>
                <a:ea typeface="+mn-ea"/>
                <a:cs typeface="+mn-cs"/>
                <a:sym typeface="Wingdings" pitchFamily="2" charset="2"/>
              </a:rPr>
              <a:t> 10-fach </a:t>
            </a:r>
            <a:r>
              <a:rPr lang="en-US" sz="1200" b="0" i="0" kern="1200" baseline="0" dirty="0" err="1">
                <a:solidFill>
                  <a:schemeClr val="tx1"/>
                </a:solidFill>
                <a:effectLst/>
                <a:latin typeface="+mn-lt"/>
                <a:ea typeface="+mn-ea"/>
                <a:cs typeface="+mn-cs"/>
                <a:sym typeface="Wingdings" pitchFamily="2" charset="2"/>
              </a:rPr>
              <a:t>erhöhter</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Anzahl</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apoptot</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Azinuszellen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suggeriert</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dass</a:t>
            </a:r>
            <a:r>
              <a:rPr lang="en-US" sz="1200" b="0" i="0" kern="1200" baseline="0" dirty="0">
                <a:solidFill>
                  <a:schemeClr val="tx1"/>
                </a:solidFill>
                <a:effectLst/>
                <a:latin typeface="+mn-lt"/>
                <a:ea typeface="+mn-ea"/>
                <a:cs typeface="+mn-cs"/>
                <a:sym typeface="Wingdings" pitchFamily="2" charset="2"/>
              </a:rPr>
              <a:t> der Schaden </a:t>
            </a:r>
            <a:r>
              <a:rPr lang="en-US" sz="1200" b="0" i="0" kern="1200" baseline="0" dirty="0" err="1">
                <a:solidFill>
                  <a:schemeClr val="tx1"/>
                </a:solidFill>
                <a:effectLst/>
                <a:latin typeface="+mn-lt"/>
                <a:ea typeface="+mn-ea"/>
                <a:cs typeface="+mn-cs"/>
                <a:sym typeface="Wingdings" pitchFamily="2" charset="2"/>
              </a:rPr>
              <a:t>hochspezifisch</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fürs</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exokrine</a:t>
            </a:r>
            <a:r>
              <a:rPr lang="en-US" sz="1200" b="0" i="0" kern="1200" baseline="0" dirty="0">
                <a:solidFill>
                  <a:schemeClr val="tx1"/>
                </a:solidFill>
                <a:effectLst/>
                <a:latin typeface="+mn-lt"/>
                <a:ea typeface="+mn-ea"/>
                <a:cs typeface="+mn-cs"/>
                <a:sym typeface="Wingdings" pitchFamily="2" charset="2"/>
              </a:rPr>
              <a:t> und </a:t>
            </a:r>
            <a:r>
              <a:rPr lang="en-US" sz="1200" b="0" i="0" kern="1200" baseline="0" dirty="0" err="1">
                <a:solidFill>
                  <a:schemeClr val="tx1"/>
                </a:solidFill>
                <a:effectLst/>
                <a:latin typeface="+mn-lt"/>
                <a:ea typeface="+mn-ea"/>
                <a:cs typeface="+mn-cs"/>
                <a:sym typeface="Wingdings" pitchFamily="2" charset="2"/>
              </a:rPr>
              <a:t>weniger</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ausgeprägt</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endokrinen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Inselzellen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ist</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Mögl</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Erklärungen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Inselzellen</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weniger</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vulnerabel</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oder</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Erholung</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durch</a:t>
            </a:r>
            <a:r>
              <a:rPr lang="en-US" sz="1200" b="0" i="0" kern="1200" baseline="0" dirty="0">
                <a:solidFill>
                  <a:schemeClr val="tx1"/>
                </a:solidFill>
                <a:effectLst/>
                <a:latin typeface="+mn-lt"/>
                <a:ea typeface="+mn-ea"/>
                <a:cs typeface="+mn-cs"/>
                <a:sym typeface="Wingdings" pitchFamily="2" charset="2"/>
              </a:rPr>
              <a:t> </a:t>
            </a:r>
            <a:r>
              <a:rPr lang="en-US" sz="1200" b="0" i="0" kern="1200" baseline="0" dirty="0" err="1">
                <a:solidFill>
                  <a:schemeClr val="tx1"/>
                </a:solidFill>
                <a:effectLst/>
                <a:latin typeface="+mn-lt"/>
                <a:ea typeface="+mn-ea"/>
                <a:cs typeface="+mn-cs"/>
                <a:sym typeface="Wingdings" pitchFamily="2" charset="2"/>
              </a:rPr>
              <a:t>Replikation</a:t>
            </a:r>
            <a:r>
              <a:rPr lang="en-US" sz="1200" b="0" i="0" kern="1200" baseline="0" dirty="0">
                <a:solidFill>
                  <a:schemeClr val="tx1"/>
                </a:solidFill>
                <a:effectLst/>
                <a:latin typeface="+mn-lt"/>
                <a:ea typeface="+mn-ea"/>
                <a:cs typeface="+mn-cs"/>
                <a:sym typeface="Wingdings" pitchFamily="2" charset="2"/>
              </a:rPr>
              <a:t> von </a:t>
            </a:r>
            <a:r>
              <a:rPr lang="en-US" sz="1200" b="0" i="0" kern="1200" baseline="0" dirty="0" err="1">
                <a:solidFill>
                  <a:schemeClr val="tx1"/>
                </a:solidFill>
                <a:effectLst/>
                <a:latin typeface="+mn-lt"/>
                <a:ea typeface="+mn-ea"/>
                <a:cs typeface="+mn-cs"/>
                <a:sym typeface="Wingdings" pitchFamily="2" charset="2"/>
              </a:rPr>
              <a:t>Vorläuferzellen</a:t>
            </a:r>
            <a:r>
              <a:rPr lang="en-US" sz="1200" b="0" i="0" kern="1200" baseline="0" dirty="0">
                <a:solidFill>
                  <a:schemeClr val="tx1"/>
                </a:solidFill>
                <a:effectLst/>
                <a:latin typeface="+mn-lt"/>
                <a:ea typeface="+mn-ea"/>
                <a:cs typeface="+mn-cs"/>
                <a:sym typeface="Wingdings" pitchFamily="2" charset="2"/>
              </a:rPr>
              <a:t>.</a:t>
            </a:r>
            <a:endParaRPr lang="en-US" sz="1200" b="0" i="0" kern="1200" baseline="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20</a:t>
            </a:fld>
            <a:endParaRPr lang="en-US"/>
          </a:p>
        </p:txBody>
      </p:sp>
    </p:spTree>
    <p:extLst>
      <p:ext uri="{BB962C8B-B14F-4D97-AF65-F5344CB8AC3E}">
        <p14:creationId xmlns:p14="http://schemas.microsoft.com/office/powerpoint/2010/main" val="410853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Panel B</a:t>
            </a:r>
            <a:r>
              <a:rPr lang="en-US" dirty="0"/>
              <a:t>: </a:t>
            </a:r>
            <a:r>
              <a:rPr lang="en-US" b="1" dirty="0"/>
              <a:t>Chronic Pancreatitis (CP)</a:t>
            </a:r>
            <a:endParaRPr lang="en-US" dirty="0"/>
          </a:p>
          <a:p>
            <a:pPr lvl="1"/>
            <a:r>
              <a:rPr lang="en-US" dirty="0"/>
              <a:t>This panel presents the </a:t>
            </a:r>
            <a:r>
              <a:rPr lang="en-US" b="1" dirty="0"/>
              <a:t>proportion of patients</a:t>
            </a:r>
            <a:r>
              <a:rPr lang="en-US" dirty="0"/>
              <a:t> who transitioned from acute pancreatitis (AP) to chronic pancreatitis (CP). The pooled prevalence for CP is </a:t>
            </a:r>
            <a:r>
              <a:rPr lang="en-US" b="1" dirty="0"/>
              <a:t>10% (95% CI: 6%-15%)</a:t>
            </a:r>
            <a:r>
              <a:rPr lang="en-US" dirty="0"/>
              <a:t>, with similar statistical heterogeneity across the included studies. These studies show wide variability, as indicated by the confidence intervals.</a:t>
            </a:r>
          </a:p>
          <a:p>
            <a:r>
              <a:rPr lang="en-US" dirty="0"/>
              <a:t>In summary, this figure highlights the prevalence of both </a:t>
            </a:r>
            <a:r>
              <a:rPr lang="en-US" b="1" dirty="0"/>
              <a:t>RAP</a:t>
            </a:r>
            <a:r>
              <a:rPr lang="en-US" dirty="0"/>
              <a:t> and </a:t>
            </a:r>
            <a:r>
              <a:rPr lang="en-US" b="1" dirty="0"/>
              <a:t>CP</a:t>
            </a:r>
            <a:r>
              <a:rPr lang="en-US" dirty="0"/>
              <a:t> after an acute pancreatitis episode, and it shows that while there is a general prevalence of 22% for RAP, only 10% of patients develop chronic pancreatitis. There is significant heterogeneity between the studies, which means the results vary depending on the study design and patient characteristics.</a:t>
            </a:r>
          </a:p>
          <a:p>
            <a:endParaRPr lang="de-CH" dirty="0"/>
          </a:p>
          <a:p>
            <a:r>
              <a:rPr lang="en-US" b="1" dirty="0"/>
              <a:t>Chronic Pancreatitis (CP):</a:t>
            </a:r>
            <a:endParaRPr lang="en-US" dirty="0"/>
          </a:p>
          <a:p>
            <a:r>
              <a:rPr lang="en-US" b="1" dirty="0"/>
              <a:t>Alcohol</a:t>
            </a:r>
            <a:r>
              <a:rPr lang="en-US" dirty="0"/>
              <a:t>: The pooled prevalence of CP in patients with alcohol-related pancreatitis is </a:t>
            </a:r>
            <a:r>
              <a:rPr lang="en-US" b="1" dirty="0"/>
              <a:t>65% (95% CI: 48%–56%)</a:t>
            </a:r>
            <a:r>
              <a:rPr lang="en-US" dirty="0"/>
              <a:t>, with high heterogeneity (I² = 92%).</a:t>
            </a:r>
          </a:p>
          <a:p>
            <a:r>
              <a:rPr lang="en-US" b="1" dirty="0"/>
              <a:t>Gallstones</a:t>
            </a:r>
            <a:r>
              <a:rPr lang="en-US" dirty="0"/>
              <a:t>: For patients with gallstone-related pancreatitis, the pooled prevalence of CP is </a:t>
            </a:r>
            <a:r>
              <a:rPr lang="en-US" b="1" dirty="0"/>
              <a:t>9% (95% CI: 3%–20%)</a:t>
            </a:r>
            <a:r>
              <a:rPr lang="en-US" dirty="0"/>
              <a:t>, with moderate heterogeneity (I² = 88%).</a:t>
            </a:r>
          </a:p>
          <a:p>
            <a:r>
              <a:rPr lang="en-US" b="1" dirty="0"/>
              <a:t>Smoking</a:t>
            </a:r>
            <a:r>
              <a:rPr lang="en-US" dirty="0"/>
              <a:t>: Smoking leads to a significant increase in the prevalence of CP. The pooled prevalence of CP in smokers is </a:t>
            </a:r>
            <a:r>
              <a:rPr lang="en-US" b="1" dirty="0"/>
              <a:t>61% (95% CI: 47%–73%)</a:t>
            </a:r>
            <a:r>
              <a:rPr lang="en-US" dirty="0"/>
              <a:t>, with no heterogeneity (I² = 0%).</a:t>
            </a:r>
          </a:p>
          <a:p>
            <a:endParaRPr lang="de-CH" dirty="0"/>
          </a:p>
          <a:p>
            <a:r>
              <a:rPr lang="de-CH" dirty="0"/>
              <a:t>2019 publizierte</a:t>
            </a:r>
            <a:r>
              <a:rPr lang="de-CH" baseline="0" dirty="0"/>
              <a:t> </a:t>
            </a:r>
            <a:r>
              <a:rPr lang="de-CH" dirty="0"/>
              <a:t>ISLÄNDISCHE</a:t>
            </a:r>
            <a:r>
              <a:rPr lang="de-CH" baseline="0" dirty="0"/>
              <a:t> STUDIE: 2006-2015 Patienten mit erster Episode einer akuten Pankreatitis. 1102 Patienten</a:t>
            </a:r>
            <a:endParaRPr lang="de-CH" dirty="0"/>
          </a:p>
          <a:p>
            <a:endParaRPr lang="de-CH" dirty="0"/>
          </a:p>
          <a:p>
            <a:r>
              <a:rPr lang="en-US" sz="1200" b="0" i="0" u="none" strike="noStrike" kern="1200" baseline="0" dirty="0">
                <a:solidFill>
                  <a:schemeClr val="tx1"/>
                </a:solidFill>
                <a:latin typeface="+mn-lt"/>
                <a:ea typeface="+mn-ea"/>
                <a:cs typeface="+mn-cs"/>
              </a:rPr>
              <a:t>Results: 21% had 1 recurrent acute. 3.7% developed chronic pancreatitis. </a:t>
            </a:r>
          </a:p>
          <a:p>
            <a:r>
              <a:rPr lang="en-US" sz="1200" b="0" i="0" u="none" strike="noStrike" kern="1200" baseline="0" dirty="0">
                <a:solidFill>
                  <a:schemeClr val="tx1"/>
                </a:solidFill>
                <a:latin typeface="+mn-lt"/>
                <a:ea typeface="+mn-ea"/>
                <a:cs typeface="+mn-cs"/>
              </a:rPr>
              <a:t>Predictors:  </a:t>
            </a:r>
            <a:r>
              <a:rPr lang="fr-FR" sz="1200" b="0" i="0" u="none" strike="noStrike" kern="1200" baseline="0" dirty="0" err="1">
                <a:solidFill>
                  <a:schemeClr val="tx1"/>
                </a:solidFill>
                <a:latin typeface="+mn-lt"/>
                <a:ea typeface="+mn-ea"/>
                <a:cs typeface="+mn-cs"/>
              </a:rPr>
              <a:t>alcoholic</a:t>
            </a:r>
            <a:r>
              <a:rPr lang="fr-FR" sz="1200" b="0" i="0" u="none" strike="noStrike" kern="1200" baseline="0" dirty="0">
                <a:solidFill>
                  <a:schemeClr val="tx1"/>
                </a:solidFill>
                <a:latin typeface="+mn-lt"/>
                <a:ea typeface="+mn-ea"/>
                <a:cs typeface="+mn-cs"/>
              </a:rPr>
              <a:t> (vs. </a:t>
            </a:r>
            <a:r>
              <a:rPr lang="fr-FR" sz="1200" b="0" i="0" u="none" strike="noStrike" kern="1200" baseline="0" dirty="0" err="1">
                <a:solidFill>
                  <a:schemeClr val="tx1"/>
                </a:solidFill>
                <a:latin typeface="+mn-lt"/>
                <a:ea typeface="+mn-ea"/>
                <a:cs typeface="+mn-cs"/>
              </a:rPr>
              <a:t>biliary</a:t>
            </a:r>
            <a:r>
              <a:rPr lang="fr-FR" sz="1200" b="0" i="0" u="none" strike="noStrike" kern="1200" baseline="0" dirty="0">
                <a:solidFill>
                  <a:schemeClr val="tx1"/>
                </a:solidFill>
                <a:latin typeface="+mn-lt"/>
                <a:ea typeface="+mn-ea"/>
                <a:cs typeface="+mn-cs"/>
              </a:rPr>
              <a:t> HR 9.16, 95%CI 2.71–30.9)</a:t>
            </a:r>
            <a:endParaRPr lang="de-CH"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Conclusions: Recurrent acute pancreatitis occurred in one-fifth of patients. Development of chronic pancreatitis was infrequent. Both recurrent acute pancreatitis and chronic pancreatitis were related to alcoholic acute pancreatitis. </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21</a:t>
            </a:fld>
            <a:endParaRPr lang="en-US"/>
          </a:p>
        </p:txBody>
      </p:sp>
    </p:spTree>
    <p:extLst>
      <p:ext uri="{BB962C8B-B14F-4D97-AF65-F5344CB8AC3E}">
        <p14:creationId xmlns:p14="http://schemas.microsoft.com/office/powerpoint/2010/main" val="3594710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a:solidFill>
                  <a:schemeClr val="tx1"/>
                </a:solidFill>
                <a:latin typeface="+mn-lt"/>
                <a:ea typeface="+mn-ea"/>
                <a:cs typeface="+mn-cs"/>
              </a:rPr>
              <a:t>Im COPPS-Modell sind Krankenhausverweildauer</a:t>
            </a:r>
          </a:p>
          <a:p>
            <a:r>
              <a:rPr lang="de-CH" sz="1200" b="0" i="0" u="none" strike="noStrike" kern="1200" baseline="0" dirty="0">
                <a:solidFill>
                  <a:schemeClr val="tx1"/>
                </a:solidFill>
                <a:latin typeface="+mn-lt"/>
                <a:ea typeface="+mn-ea"/>
                <a:cs typeface="+mn-cs"/>
              </a:rPr>
              <a:t>und Wiederaufnahmerate innerhalb von 12 Monaten</a:t>
            </a:r>
          </a:p>
          <a:p>
            <a:r>
              <a:rPr lang="de-CH" sz="1200" b="0" i="0" u="none" strike="noStrike" kern="1200" baseline="0" dirty="0">
                <a:solidFill>
                  <a:schemeClr val="tx1"/>
                </a:solidFill>
                <a:latin typeface="+mn-lt"/>
                <a:ea typeface="+mn-ea"/>
                <a:cs typeface="+mn-cs"/>
              </a:rPr>
              <a:t>die Prognosemarker.</a:t>
            </a:r>
          </a:p>
        </p:txBody>
      </p:sp>
      <p:sp>
        <p:nvSpPr>
          <p:cNvPr id="4" name="Foliennummernplatzhalter 3"/>
          <p:cNvSpPr>
            <a:spLocks noGrp="1"/>
          </p:cNvSpPr>
          <p:nvPr>
            <p:ph type="sldNum" sz="quarter" idx="5"/>
          </p:nvPr>
        </p:nvSpPr>
        <p:spPr/>
        <p:txBody>
          <a:bodyPr/>
          <a:lstStyle/>
          <a:p>
            <a:fld id="{6DB26707-95B4-4FB6-9445-B51C79FFDDC6}" type="slidenum">
              <a:rPr lang="en-US" smtClean="0"/>
              <a:t>22</a:t>
            </a:fld>
            <a:endParaRPr lang="en-US"/>
          </a:p>
        </p:txBody>
      </p:sp>
    </p:spTree>
    <p:extLst>
      <p:ext uri="{BB962C8B-B14F-4D97-AF65-F5344CB8AC3E}">
        <p14:creationId xmlns:p14="http://schemas.microsoft.com/office/powerpoint/2010/main" val="404755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23</a:t>
            </a:fld>
            <a:endParaRPr lang="en-US"/>
          </a:p>
        </p:txBody>
      </p:sp>
    </p:spTree>
    <p:extLst>
      <p:ext uri="{BB962C8B-B14F-4D97-AF65-F5344CB8AC3E}">
        <p14:creationId xmlns:p14="http://schemas.microsoft.com/office/powerpoint/2010/main" val="161462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Oberer Grenzwert des Normalbereichs</a:t>
            </a:r>
          </a:p>
          <a:p>
            <a:pPr marL="171450" indent="-171450">
              <a:buFont typeface="Arial" panose="020B0604020202020204" pitchFamily="34" charset="0"/>
              <a:buChar char="•"/>
            </a:pPr>
            <a:r>
              <a:rPr lang="de-DE" dirty="0"/>
              <a:t>IgG4 Titer</a:t>
            </a:r>
            <a:r>
              <a:rPr lang="de-DE" baseline="0" dirty="0"/>
              <a:t> finden sich auch bei div. Anderen Systemerkrankungen: bspw. Autoimmunerkrankungen (Vaskulitiden, RA, SLE), GI-Erkrankungen (LZ, Hepatitis), </a:t>
            </a:r>
            <a:r>
              <a:rPr lang="de-DE" baseline="0" dirty="0" err="1"/>
              <a:t>Lymphoproliferativen</a:t>
            </a:r>
            <a:r>
              <a:rPr lang="de-DE" baseline="0" dirty="0"/>
              <a:t> Erk, Allergien und Asthma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Pankreasenzyme werden beim Zerfall von Pankreaszellen in das Serum freigesetzt. Ist das Pankreas jedoch bereits fortgeschritten geschädigt, erübrigt sich die Lipase-Erhöhung.</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25</a:t>
            </a:fld>
            <a:endParaRPr lang="en-US"/>
          </a:p>
        </p:txBody>
      </p:sp>
    </p:spTree>
    <p:extLst>
      <p:ext uri="{BB962C8B-B14F-4D97-AF65-F5344CB8AC3E}">
        <p14:creationId xmlns:p14="http://schemas.microsoft.com/office/powerpoint/2010/main" val="639607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a:t>Definition: unabhängig</a:t>
            </a:r>
            <a:r>
              <a:rPr lang="de-CH" baseline="0" dirty="0"/>
              <a:t> von Genese: </a:t>
            </a:r>
            <a:r>
              <a:rPr lang="de-CH" sz="1200" dirty="0"/>
              <a:t>Einschränkung Pankreasenzym- und/oder </a:t>
            </a:r>
            <a:r>
              <a:rPr lang="de-CH" sz="1200" dirty="0" err="1"/>
              <a:t>Bikarbonatsekretion</a:t>
            </a:r>
            <a:r>
              <a:rPr lang="de-CH" sz="1200" dirty="0"/>
              <a:t> in Duodenum.</a:t>
            </a:r>
            <a:r>
              <a:rPr lang="de-CH" sz="1200" baseline="0" dirty="0"/>
              <a:t> </a:t>
            </a:r>
            <a:endParaRPr lang="de-CH" dirty="0"/>
          </a:p>
          <a:p>
            <a:r>
              <a:rPr lang="de-CH" dirty="0" err="1"/>
              <a:t>Stuhlelastase</a:t>
            </a:r>
            <a:r>
              <a:rPr lang="de-CH" dirty="0"/>
              <a:t>: die praktikabelste Testmethode mit der höchsten Sensitivität</a:t>
            </a:r>
            <a:r>
              <a:rPr lang="de-CH" b="0" u="none" dirty="0">
                <a:solidFill>
                  <a:schemeClr val="tx1"/>
                </a:solidFill>
              </a:rPr>
              <a:t>. </a:t>
            </a:r>
          </a:p>
          <a:p>
            <a:r>
              <a:rPr lang="de-CH" b="0" u="none" dirty="0" err="1">
                <a:solidFill>
                  <a:schemeClr val="tx1"/>
                </a:solidFill>
              </a:rPr>
              <a:t>Physiologischerweise</a:t>
            </a:r>
            <a:r>
              <a:rPr lang="de-CH" b="0" u="none" dirty="0">
                <a:solidFill>
                  <a:schemeClr val="tx1"/>
                </a:solidFill>
              </a:rPr>
              <a:t> </a:t>
            </a:r>
            <a:r>
              <a:rPr lang="de-CH" dirty="0"/>
              <a:t>wird Pankreas-Elastase-1 nicht gespalten. Somit gibt es eine lineare Korrelation zwischen der vom Pankreas sezernierten Elastase-1 sowie der Elastase-1, die sich schlussendlich im Stuhl befindet. Bei einer pankreatischen Insuffizienz wird keine Elastase-1 mehr ausgeschüttet und entsprechend sinkt die Konzentration im Stuhl. </a:t>
            </a:r>
          </a:p>
          <a:p>
            <a:endParaRPr lang="de-CH" dirty="0"/>
          </a:p>
          <a:p>
            <a:r>
              <a:rPr lang="de-CH" dirty="0"/>
              <a:t>Grad I (mild): 	63% Sens</a:t>
            </a:r>
          </a:p>
          <a:p>
            <a:r>
              <a:rPr lang="de-CH" dirty="0"/>
              <a:t>Grad</a:t>
            </a:r>
            <a:r>
              <a:rPr lang="de-CH" baseline="0" dirty="0"/>
              <a:t> II (moderat)	100% Sens</a:t>
            </a:r>
          </a:p>
          <a:p>
            <a:r>
              <a:rPr lang="de-CH" baseline="0" dirty="0"/>
              <a:t>Grad III (schwer)	100% Sens, 93% </a:t>
            </a:r>
            <a:r>
              <a:rPr lang="de-CH" baseline="0" dirty="0" err="1"/>
              <a:t>Spez</a:t>
            </a:r>
            <a:endParaRPr lang="de-CH" baseline="0" dirty="0"/>
          </a:p>
          <a:p>
            <a:endParaRPr lang="de-CH" baseline="0" dirty="0"/>
          </a:p>
          <a:p>
            <a:endParaRPr lang="de-CH"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Das exokrine Pankreas wird durch die Gabe von </a:t>
            </a:r>
            <a:r>
              <a:rPr lang="de-CH" sz="1200" b="1" kern="1200" dirty="0" err="1">
                <a:solidFill>
                  <a:schemeClr val="tx1"/>
                </a:solidFill>
                <a:effectLst/>
                <a:latin typeface="+mn-lt"/>
                <a:ea typeface="+mn-ea"/>
                <a:cs typeface="+mn-cs"/>
              </a:rPr>
              <a:t>Sekretin</a:t>
            </a:r>
            <a:r>
              <a:rPr lang="de-CH" sz="1200" kern="1200" dirty="0">
                <a:solidFill>
                  <a:schemeClr val="tx1"/>
                </a:solidFill>
                <a:effectLst/>
                <a:latin typeface="+mn-lt"/>
                <a:ea typeface="+mn-ea"/>
                <a:cs typeface="+mn-cs"/>
              </a:rPr>
              <a:t> stimuliert und der Pankreassaft mittels einer im Duodenum platzierten Sonde abgeleitet. So </a:t>
            </a:r>
            <a:r>
              <a:rPr lang="de-CH" sz="1200" kern="1200" dirty="0" err="1">
                <a:solidFill>
                  <a:schemeClr val="tx1"/>
                </a:solidFill>
                <a:effectLst/>
                <a:latin typeface="+mn-lt"/>
                <a:ea typeface="+mn-ea"/>
                <a:cs typeface="+mn-cs"/>
              </a:rPr>
              <a:t>können</a:t>
            </a:r>
            <a:r>
              <a:rPr lang="de-CH" sz="1200" kern="1200" dirty="0">
                <a:solidFill>
                  <a:schemeClr val="tx1"/>
                </a:solidFill>
                <a:effectLst/>
                <a:latin typeface="+mn-lt"/>
                <a:ea typeface="+mn-ea"/>
                <a:cs typeface="+mn-cs"/>
              </a:rPr>
              <a:t> die Konzentrationen von </a:t>
            </a:r>
            <a:r>
              <a:rPr lang="de-CH" sz="1200" b="1" kern="1200" dirty="0">
                <a:solidFill>
                  <a:schemeClr val="tx1"/>
                </a:solidFill>
                <a:effectLst/>
                <a:latin typeface="+mn-lt"/>
                <a:ea typeface="+mn-ea"/>
                <a:cs typeface="+mn-cs"/>
              </a:rPr>
              <a:t>Bikarbonat</a:t>
            </a:r>
            <a:r>
              <a:rPr lang="de-CH" sz="1200" kern="1200" dirty="0">
                <a:solidFill>
                  <a:schemeClr val="tx1"/>
                </a:solidFill>
                <a:effectLst/>
                <a:latin typeface="+mn-lt"/>
                <a:ea typeface="+mn-ea"/>
                <a:cs typeface="+mn-cs"/>
              </a:rPr>
              <a:t>, </a:t>
            </a:r>
            <a:r>
              <a:rPr lang="de-CH" sz="1200" b="1" kern="1200" dirty="0">
                <a:solidFill>
                  <a:schemeClr val="tx1"/>
                </a:solidFill>
                <a:effectLst/>
                <a:latin typeface="+mn-lt"/>
                <a:ea typeface="+mn-ea"/>
                <a:cs typeface="+mn-cs"/>
              </a:rPr>
              <a:t>Lipase</a:t>
            </a:r>
            <a:r>
              <a:rPr lang="de-CH" sz="1200" kern="1200" dirty="0">
                <a:solidFill>
                  <a:schemeClr val="tx1"/>
                </a:solidFill>
                <a:effectLst/>
                <a:latin typeface="+mn-lt"/>
                <a:ea typeface="+mn-ea"/>
                <a:cs typeface="+mn-cs"/>
              </a:rPr>
              <a:t> und </a:t>
            </a:r>
            <a:r>
              <a:rPr lang="de-CH" sz="1200" b="1" kern="1200" dirty="0">
                <a:solidFill>
                  <a:schemeClr val="tx1"/>
                </a:solidFill>
                <a:effectLst/>
                <a:latin typeface="+mn-lt"/>
                <a:ea typeface="+mn-ea"/>
                <a:cs typeface="+mn-cs"/>
              </a:rPr>
              <a:t>Amylase</a:t>
            </a:r>
            <a:r>
              <a:rPr lang="de-CH" sz="1200" kern="1200" dirty="0">
                <a:solidFill>
                  <a:schemeClr val="tx1"/>
                </a:solidFill>
                <a:effectLst/>
                <a:latin typeface="+mn-lt"/>
                <a:ea typeface="+mn-ea"/>
                <a:cs typeface="+mn-cs"/>
              </a:rPr>
              <a:t> gemessen werden. </a:t>
            </a: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Eine Exokrine </a:t>
            </a:r>
            <a:r>
              <a:rPr lang="de-CH" sz="1200" kern="1200" dirty="0" err="1">
                <a:solidFill>
                  <a:schemeClr val="tx1"/>
                </a:solidFill>
                <a:effectLst/>
                <a:latin typeface="+mn-lt"/>
                <a:ea typeface="+mn-ea"/>
                <a:cs typeface="+mn-cs"/>
              </a:rPr>
              <a:t>Insuffzienz</a:t>
            </a:r>
            <a:r>
              <a:rPr lang="de-CH" sz="1200" kern="1200" dirty="0">
                <a:solidFill>
                  <a:schemeClr val="tx1"/>
                </a:solidFill>
                <a:effectLst/>
                <a:latin typeface="+mn-lt"/>
                <a:ea typeface="+mn-ea"/>
                <a:cs typeface="+mn-cs"/>
              </a:rPr>
              <a:t> kann auch bei </a:t>
            </a:r>
            <a:r>
              <a:rPr lang="de-CH" sz="1200" b="1" kern="1200" dirty="0">
                <a:solidFill>
                  <a:schemeClr val="tx1"/>
                </a:solidFill>
                <a:effectLst/>
                <a:latin typeface="+mn-lt"/>
                <a:ea typeface="+mn-ea"/>
                <a:cs typeface="+mn-cs"/>
              </a:rPr>
              <a:t>Pankreas-Ca,</a:t>
            </a:r>
            <a:r>
              <a:rPr lang="de-CH" sz="1200" b="1" kern="1200" baseline="0" dirty="0">
                <a:solidFill>
                  <a:schemeClr val="tx1"/>
                </a:solidFill>
                <a:effectLst/>
                <a:latin typeface="+mn-lt"/>
                <a:ea typeface="+mn-ea"/>
                <a:cs typeface="+mn-cs"/>
              </a:rPr>
              <a:t> CF, </a:t>
            </a:r>
            <a:r>
              <a:rPr lang="de-CH" sz="1200" b="1" kern="1200" baseline="0" dirty="0" err="1">
                <a:solidFill>
                  <a:schemeClr val="tx1"/>
                </a:solidFill>
                <a:effectLst/>
                <a:latin typeface="+mn-lt"/>
                <a:ea typeface="+mn-ea"/>
                <a:cs typeface="+mn-cs"/>
              </a:rPr>
              <a:t>chirurg</a:t>
            </a:r>
            <a:r>
              <a:rPr lang="de-CH" sz="1200" b="1" kern="1200" baseline="0" dirty="0">
                <a:solidFill>
                  <a:schemeClr val="tx1"/>
                </a:solidFill>
                <a:effectLst/>
                <a:latin typeface="+mn-lt"/>
                <a:ea typeface="+mn-ea"/>
                <a:cs typeface="+mn-cs"/>
              </a:rPr>
              <a:t>. Eingriffen, Zöliakie, DM auftreten</a:t>
            </a: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CH" sz="1200" b="1" kern="1200" baseline="0" dirty="0">
                <a:solidFill>
                  <a:schemeClr val="tx1"/>
                </a:solidFill>
                <a:effectLst/>
                <a:latin typeface="+mn-lt"/>
                <a:ea typeface="+mn-ea"/>
                <a:cs typeface="+mn-cs"/>
              </a:rPr>
              <a:t>Stuhl über 72h gesammelt -&gt; Fettgehalt gemessen</a:t>
            </a:r>
            <a:endParaRPr lang="de-CH" b="1" dirty="0">
              <a:effectLst/>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26</a:t>
            </a:fld>
            <a:endParaRPr lang="en-US"/>
          </a:p>
        </p:txBody>
      </p:sp>
    </p:spTree>
    <p:extLst>
      <p:ext uri="{BB962C8B-B14F-4D97-AF65-F5344CB8AC3E}">
        <p14:creationId xmlns:p14="http://schemas.microsoft.com/office/powerpoint/2010/main" val="13706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a:solidFill>
                  <a:schemeClr val="tx1"/>
                </a:solidFill>
                <a:effectLst/>
                <a:latin typeface="+mn-lt"/>
                <a:ea typeface="+mn-ea"/>
                <a:cs typeface="+mn-cs"/>
              </a:rPr>
              <a:t>Das Fehlen von Autoimmunität (keine </a:t>
            </a:r>
            <a:r>
              <a:rPr lang="de-CH" sz="1200" b="0" i="0" kern="1200" dirty="0" err="1">
                <a:solidFill>
                  <a:schemeClr val="tx1"/>
                </a:solidFill>
                <a:effectLst/>
                <a:latin typeface="+mn-lt"/>
                <a:ea typeface="+mn-ea"/>
                <a:cs typeface="+mn-cs"/>
              </a:rPr>
              <a:t>islet</a:t>
            </a:r>
            <a:r>
              <a:rPr lang="de-CH" sz="1200" b="0" i="0" kern="1200" dirty="0">
                <a:solidFill>
                  <a:schemeClr val="tx1"/>
                </a:solidFill>
                <a:effectLst/>
                <a:latin typeface="+mn-lt"/>
                <a:ea typeface="+mn-ea"/>
                <a:cs typeface="+mn-cs"/>
              </a:rPr>
              <a:t> </a:t>
            </a:r>
            <a:r>
              <a:rPr lang="de-CH" sz="1200" b="0" i="0" kern="1200" dirty="0" err="1">
                <a:solidFill>
                  <a:schemeClr val="tx1"/>
                </a:solidFill>
                <a:effectLst/>
                <a:latin typeface="+mn-lt"/>
                <a:ea typeface="+mn-ea"/>
                <a:cs typeface="+mn-cs"/>
              </a:rPr>
              <a:t>cell</a:t>
            </a:r>
            <a:r>
              <a:rPr lang="de-CH" sz="1200" b="0" i="0" kern="1200" dirty="0">
                <a:solidFill>
                  <a:schemeClr val="tx1"/>
                </a:solidFill>
                <a:effectLst/>
                <a:latin typeface="+mn-lt"/>
                <a:ea typeface="+mn-ea"/>
                <a:cs typeface="+mn-cs"/>
              </a:rPr>
              <a:t> Autoantikörper) grenzt Typ 3c Diabetes klar von Typ 1 Diabetes ab, wie von der American Diabetes </a:t>
            </a:r>
            <a:r>
              <a:rPr lang="de-CH" sz="1200" b="0" i="0" kern="1200" dirty="0" err="1">
                <a:solidFill>
                  <a:schemeClr val="tx1"/>
                </a:solidFill>
                <a:effectLst/>
                <a:latin typeface="+mn-lt"/>
                <a:ea typeface="+mn-ea"/>
                <a:cs typeface="+mn-cs"/>
              </a:rPr>
              <a:t>Association</a:t>
            </a:r>
            <a:r>
              <a:rPr lang="de-CH" sz="1200" b="0" i="0" kern="1200" dirty="0">
                <a:solidFill>
                  <a:schemeClr val="tx1"/>
                </a:solidFill>
                <a:effectLst/>
                <a:latin typeface="+mn-lt"/>
                <a:ea typeface="+mn-ea"/>
                <a:cs typeface="+mn-cs"/>
              </a:rPr>
              <a:t> empfohlen. Eine erniedrigte Beta-Zellaktivität bei gleichzeitig fehlender Insulinresistenz ist typisch für die Insulinmangelsituation bei chronischer Pankreatitis, da die Zerstörung der Inselzellen durch Fibrose und Entzündung erfolgt und nicht durch autoimmune Prozesse. Eine reduzierte </a:t>
            </a:r>
            <a:r>
              <a:rPr lang="de-CH" sz="1200" b="0" i="0" kern="1200" dirty="0" err="1">
                <a:solidFill>
                  <a:schemeClr val="tx1"/>
                </a:solidFill>
                <a:effectLst/>
                <a:latin typeface="+mn-lt"/>
                <a:ea typeface="+mn-ea"/>
                <a:cs typeface="+mn-cs"/>
              </a:rPr>
              <a:t>Inkretin</a:t>
            </a:r>
            <a:r>
              <a:rPr lang="de-CH" sz="1200" b="0" i="0" kern="1200" dirty="0">
                <a:solidFill>
                  <a:schemeClr val="tx1"/>
                </a:solidFill>
                <a:effectLst/>
                <a:latin typeface="+mn-lt"/>
                <a:ea typeface="+mn-ea"/>
                <a:cs typeface="+mn-cs"/>
              </a:rPr>
              <a:t>-Sekretion (GLP-1) kann bei fortgeschrittener exokriner Insuffizienz auftreten, ist aber nicht spezifisch für CP und variiert je nach Glukosetoleranzstatus.[6] Ein Mangel an fettlöslichen Vitaminen und Mikronährstoffen ist ein klassisches Zeichen der exokrinen Insuffizienz bei chronischer Pankreatitis</a:t>
            </a:r>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27</a:t>
            </a:fld>
            <a:endParaRPr lang="en-US"/>
          </a:p>
        </p:txBody>
      </p:sp>
    </p:spTree>
    <p:extLst>
      <p:ext uri="{BB962C8B-B14F-4D97-AF65-F5344CB8AC3E}">
        <p14:creationId xmlns:p14="http://schemas.microsoft.com/office/powerpoint/2010/main" val="285067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Unterschiedliche Angaben zu den Prozentzahlen.</a:t>
            </a:r>
            <a:r>
              <a:rPr lang="de-CH" baseline="0" dirty="0"/>
              <a:t> Die Hauptursache ist und bleibt der Alkohol, wenn auch eher etwas tiefere Zahlen genannt werden wie früher. In mehreren </a:t>
            </a:r>
            <a:r>
              <a:rPr lang="de-DE" sz="1200" b="0" kern="1200" dirty="0">
                <a:solidFill>
                  <a:schemeClr val="tx1"/>
                </a:solidFill>
                <a:effectLst/>
                <a:latin typeface="+mn-lt"/>
                <a:ea typeface="+mn-ea"/>
                <a:cs typeface="+mn-cs"/>
              </a:rPr>
              <a:t>großen Querschnittsstudien aus den USA, Europa und Japan liegt der Anteil von Alkohol als Hauptursache zwischen 44 und 68%. Bemerkenswert</a:t>
            </a:r>
            <a:r>
              <a:rPr lang="de-DE" sz="1200" b="0" kern="1200" baseline="0" dirty="0">
                <a:solidFill>
                  <a:schemeClr val="tx1"/>
                </a:solidFill>
                <a:effectLst/>
                <a:latin typeface="+mn-lt"/>
                <a:ea typeface="+mn-ea"/>
                <a:cs typeface="+mn-cs"/>
              </a:rPr>
              <a:t> ist, dass hier ein deutlicher Unterschied zwischen den Geschlechtern gezeigt wird, bei den Frauen wird der Alkoholüberkonsum deutlich seltener als Hauptfaktor identifiziert</a:t>
            </a:r>
            <a:endParaRPr lang="de-DE" sz="1200" b="0" kern="1200" dirty="0">
              <a:solidFill>
                <a:schemeClr val="tx1"/>
              </a:solidFill>
              <a:effectLst/>
              <a:latin typeface="+mn-lt"/>
              <a:ea typeface="+mn-ea"/>
              <a:cs typeface="+mn-cs"/>
            </a:endParaRPr>
          </a:p>
          <a:p>
            <a:pPr marL="0" indent="0">
              <a:buFont typeface="Wingdings" pitchFamily="2" charset="2"/>
              <a:buNone/>
            </a:pPr>
            <a:endParaRPr lang="de-DE"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pitchFamily="2" charset="2"/>
              <a:buNone/>
              <a:tabLst/>
              <a:defRPr/>
            </a:pPr>
            <a:r>
              <a:rPr lang="de-CH" b="1" dirty="0"/>
              <a:t>Wahrscheinlich Zusammenspiel mehrerer</a:t>
            </a:r>
            <a:r>
              <a:rPr lang="de-CH" b="1" baseline="0" dirty="0"/>
              <a:t> Faktoren </a:t>
            </a:r>
            <a:r>
              <a:rPr lang="de-CH" b="1" baseline="0" dirty="0" err="1"/>
              <a:t>bzw</a:t>
            </a:r>
            <a:r>
              <a:rPr lang="de-CH" b="1" baseline="0" dirty="0"/>
              <a:t> Risikokonstellationen. </a:t>
            </a:r>
          </a:p>
          <a:p>
            <a:endParaRPr lang="de-CH"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Validation of Demographics, Etiology, and Risk Factors for Chronic Pancreatitis in the USA: A Report of the North American Pancreas Study (NAPS) Group</a:t>
            </a:r>
            <a:endParaRPr lang="en-US" sz="1200" b="0" i="0" u="none" strike="noStrike" kern="1200" baseline="0" dirty="0">
              <a:solidFill>
                <a:schemeClr val="tx1"/>
              </a:solidFill>
              <a:latin typeface="+mn-lt"/>
              <a:ea typeface="+mn-ea"/>
              <a:cs typeface="+mn-cs"/>
            </a:endParaRPr>
          </a:p>
          <a:p>
            <a:r>
              <a:rPr lang="de-CH" sz="1200" b="1" i="0" u="none" strike="noStrike" kern="1200" baseline="0" dirty="0" err="1">
                <a:solidFill>
                  <a:schemeClr val="tx1"/>
                </a:solidFill>
                <a:latin typeface="+mn-lt"/>
                <a:ea typeface="+mn-ea"/>
                <a:cs typeface="+mn-cs"/>
              </a:rPr>
              <a:t>Hypertriglyceridämie</a:t>
            </a:r>
            <a:r>
              <a:rPr lang="de-CH" sz="1200" b="1" i="0" u="none" strike="noStrike" kern="1200" baseline="0" dirty="0">
                <a:solidFill>
                  <a:schemeClr val="tx1"/>
                </a:solidFill>
                <a:latin typeface="+mn-lt"/>
                <a:ea typeface="+mn-ea"/>
                <a:cs typeface="+mn-cs"/>
              </a:rPr>
              <a:t> 13%</a:t>
            </a:r>
          </a:p>
          <a:p>
            <a:r>
              <a:rPr lang="en-US" sz="1200" b="0" i="0" u="none" strike="noStrike" kern="1200" baseline="0" dirty="0">
                <a:solidFill>
                  <a:schemeClr val="tx1"/>
                </a:solidFill>
                <a:latin typeface="+mn-lt"/>
                <a:ea typeface="+mn-ea"/>
                <a:cs typeface="+mn-cs"/>
              </a:rPr>
              <a:t>validate recent epidemiologic trends and describe the distribution of TIGAR-O risk factors in chronic pancreatitis (CP) patients. </a:t>
            </a:r>
          </a:p>
          <a:p>
            <a:r>
              <a:rPr lang="en-US" sz="1200" b="0" i="0" u="sng" strike="noStrike" kern="1200" baseline="0" dirty="0">
                <a:solidFill>
                  <a:schemeClr val="tx1"/>
                </a:solidFill>
                <a:latin typeface="+mn-lt"/>
                <a:ea typeface="+mn-ea"/>
                <a:cs typeface="+mn-cs"/>
              </a:rPr>
              <a:t>Methods:</a:t>
            </a:r>
            <a:r>
              <a:rPr lang="en-US" sz="1200" b="0" i="0" u="none" strike="noStrike" kern="1200" baseline="0" dirty="0">
                <a:solidFill>
                  <a:schemeClr val="tx1"/>
                </a:solidFill>
                <a:latin typeface="+mn-lt"/>
                <a:ea typeface="+mn-ea"/>
                <a:cs typeface="+mn-cs"/>
              </a:rPr>
              <a:t>  521 CP patients from 13 US centers from 2008 to 2012. </a:t>
            </a:r>
          </a:p>
          <a:p>
            <a:r>
              <a:rPr lang="en-US" sz="1200" b="0" i="0" u="none" strike="noStrike" kern="1200" baseline="0" dirty="0">
                <a:solidFill>
                  <a:schemeClr val="tx1"/>
                </a:solidFill>
                <a:latin typeface="+mn-lt"/>
                <a:ea typeface="+mn-ea"/>
                <a:cs typeface="+mn-cs"/>
              </a:rPr>
              <a:t>Results: Overall, </a:t>
            </a:r>
            <a:r>
              <a:rPr lang="en-US" sz="1200" b="1" i="0" u="none" strike="noStrike" kern="1200" baseline="0" dirty="0">
                <a:solidFill>
                  <a:schemeClr val="tx1"/>
                </a:solidFill>
                <a:latin typeface="+mn-lt"/>
                <a:ea typeface="+mn-ea"/>
                <a:cs typeface="+mn-cs"/>
              </a:rPr>
              <a:t>alcohol </a:t>
            </a:r>
            <a:r>
              <a:rPr lang="en-US" sz="1200" b="0" i="0" u="none" strike="noStrike" kern="1200" baseline="0" dirty="0">
                <a:solidFill>
                  <a:schemeClr val="tx1"/>
                </a:solidFill>
                <a:latin typeface="+mn-lt"/>
                <a:ea typeface="+mn-ea"/>
                <a:cs typeface="+mn-cs"/>
              </a:rPr>
              <a:t>was the single most common etiology </a:t>
            </a:r>
            <a:r>
              <a:rPr lang="en-US" sz="1200" b="1" i="0" u="none" strike="noStrike" kern="1200" baseline="0" dirty="0">
                <a:solidFill>
                  <a:schemeClr val="tx1"/>
                </a:solidFill>
                <a:latin typeface="+mn-lt"/>
                <a:ea typeface="+mn-ea"/>
                <a:cs typeface="+mn-cs"/>
              </a:rPr>
              <a:t>(46%)</a:t>
            </a:r>
            <a:r>
              <a:rPr lang="en-US" sz="1200" b="0" i="0" u="none" strike="noStrike" kern="1200" baseline="0" dirty="0">
                <a:solidFill>
                  <a:schemeClr val="tx1"/>
                </a:solidFill>
                <a:latin typeface="+mn-lt"/>
                <a:ea typeface="+mn-ea"/>
                <a:cs typeface="+mn-cs"/>
              </a:rPr>
              <a:t> followed by </a:t>
            </a:r>
            <a:r>
              <a:rPr lang="en-US" sz="1200" b="1" i="0" u="none" strike="noStrike" kern="1200" baseline="0" dirty="0">
                <a:solidFill>
                  <a:schemeClr val="tx1"/>
                </a:solidFill>
                <a:latin typeface="+mn-lt"/>
                <a:ea typeface="+mn-ea"/>
                <a:cs typeface="+mn-cs"/>
              </a:rPr>
              <a:t>idiopathic etiology (24%)</a:t>
            </a:r>
            <a:r>
              <a:rPr lang="en-US" sz="1200" b="0" i="0" u="none" strike="noStrike" kern="1200" baseline="0" dirty="0">
                <a:solidFill>
                  <a:schemeClr val="tx1"/>
                </a:solidFill>
                <a:latin typeface="+mn-lt"/>
                <a:ea typeface="+mn-ea"/>
                <a:cs typeface="+mn-cs"/>
              </a:rPr>
              <a:t>. Alcohol etiology was significantly more common in males, middle-aged (35–65 years), and non-whites. Females and elderly (≥65 years) were more likely to have idiopathic etiology, while younger patients (&lt;35 years) to have genetic etiology. Smoking was the most commonly identified (59%) risk factor followed by alcohol (53%), idiopathic (30%), </a:t>
            </a:r>
            <a:r>
              <a:rPr lang="en-US" sz="1200" b="1" i="0" u="none" strike="noStrike" kern="1200" baseline="0" dirty="0">
                <a:solidFill>
                  <a:schemeClr val="tx1"/>
                </a:solidFill>
                <a:latin typeface="+mn-lt"/>
                <a:ea typeface="+mn-ea"/>
                <a:cs typeface="+mn-cs"/>
              </a:rPr>
              <a:t>obstructive (19%),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hyperlipidemia (13%) </a:t>
            </a:r>
            <a:r>
              <a:rPr lang="en-US" sz="1200" b="1" i="0" u="none" strike="noStrike" kern="1200" baseline="0" dirty="0" err="1">
                <a:solidFill>
                  <a:schemeClr val="tx1"/>
                </a:solidFill>
                <a:latin typeface="+mn-lt"/>
                <a:ea typeface="+mn-ea"/>
                <a:cs typeface="+mn-cs"/>
              </a:rPr>
              <a:t>als</a:t>
            </a:r>
            <a:r>
              <a:rPr lang="en-US" sz="1200" b="1" i="0" u="none" strike="noStrike" kern="1200" baseline="0" dirty="0">
                <a:solidFill>
                  <a:schemeClr val="tx1"/>
                </a:solidFill>
                <a:latin typeface="+mn-lt"/>
                <a:ea typeface="+mn-ea"/>
                <a:cs typeface="+mn-cs"/>
              </a:rPr>
              <a:t> Risk-Faktor. </a:t>
            </a:r>
            <a:r>
              <a:rPr lang="en-US" sz="1200" b="1" i="0" u="none" strike="noStrike" kern="1200" baseline="0" dirty="0" err="1">
                <a:solidFill>
                  <a:schemeClr val="tx1"/>
                </a:solidFill>
                <a:latin typeface="+mn-lt"/>
                <a:ea typeface="+mn-ea"/>
                <a:cs typeface="+mn-cs"/>
              </a:rPr>
              <a:t>Nicht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ätiologie</a:t>
            </a:r>
            <a:r>
              <a:rPr lang="en-US" sz="1200" b="0" i="0" u="none" strike="noStrike" kern="1200" baseline="0" dirty="0">
                <a:solidFill>
                  <a:schemeClr val="tx1"/>
                </a:solidFill>
                <a:latin typeface="+mn-lt"/>
                <a:ea typeface="+mn-ea"/>
                <a:cs typeface="+mn-cs"/>
              </a:rPr>
              <a:t>. The presence of multiple TIGAR-O risk factors was common, with 1, 2, ≥3 risk factors observed in 27.6, 47.6, and 23.6% of the cohort, respectively</a:t>
            </a:r>
            <a:endParaRPr lang="de-CH" b="1"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6</a:t>
            </a:fld>
            <a:endParaRPr lang="en-US"/>
          </a:p>
        </p:txBody>
      </p:sp>
    </p:spTree>
    <p:extLst>
      <p:ext uri="{BB962C8B-B14F-4D97-AF65-F5344CB8AC3E}">
        <p14:creationId xmlns:p14="http://schemas.microsoft.com/office/powerpoint/2010/main" val="3515646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EUS,</a:t>
            </a:r>
            <a:r>
              <a:rPr lang="de-DE" baseline="0" dirty="0"/>
              <a:t> CT und MRT höchste Sensitivität und Spezifität</a:t>
            </a:r>
          </a:p>
          <a:p>
            <a:r>
              <a:rPr lang="de-DE" baseline="0" dirty="0" err="1"/>
              <a:t>Transabdominelle</a:t>
            </a:r>
            <a:r>
              <a:rPr lang="de-DE" baseline="0" dirty="0"/>
              <a:t> Sonographie aufgrund der fehlenden Invasivität und Verfügbarkeit genutzt werden</a:t>
            </a:r>
            <a:endParaRPr lang="de-DE" sz="1200" b="0" kern="1200" dirty="0">
              <a:solidFill>
                <a:schemeClr val="tx1"/>
              </a:solidFill>
              <a:effectLst/>
              <a:latin typeface="+mn-lt"/>
              <a:ea typeface="+mn-ea"/>
              <a:cs typeface="+mn-cs"/>
            </a:endParaRPr>
          </a:p>
          <a:p>
            <a:endParaRPr lang="de-DE"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Bei weiteren Fragestellungen</a:t>
            </a:r>
            <a:r>
              <a:rPr lang="de-DE" sz="1200" b="0" kern="1200" baseline="0" dirty="0">
                <a:solidFill>
                  <a:schemeClr val="tx1"/>
                </a:solidFill>
                <a:effectLst/>
                <a:latin typeface="+mn-lt"/>
                <a:ea typeface="+mn-ea"/>
                <a:cs typeface="+mn-cs"/>
              </a:rPr>
              <a:t> </a:t>
            </a:r>
            <a:r>
              <a:rPr lang="de-DE" sz="1200" b="0" kern="1200" dirty="0">
                <a:solidFill>
                  <a:schemeClr val="tx1"/>
                </a:solidFill>
                <a:effectLst/>
                <a:latin typeface="+mn-lt"/>
                <a:ea typeface="+mn-ea"/>
                <a:cs typeface="+mn-cs"/>
              </a:rPr>
              <a:t>CT als erster radiologischer Test nützlich; hilfreich, um Verkalkungen und </a:t>
            </a:r>
            <a:r>
              <a:rPr lang="de-DE" sz="1200" b="0" kern="1200" dirty="0" err="1">
                <a:solidFill>
                  <a:schemeClr val="tx1"/>
                </a:solidFill>
                <a:effectLst/>
                <a:latin typeface="+mn-lt"/>
                <a:ea typeface="+mn-ea"/>
                <a:cs typeface="+mn-cs"/>
              </a:rPr>
              <a:t>Duktusanomalien</a:t>
            </a:r>
            <a:r>
              <a:rPr lang="de-DE" sz="1200" b="0" kern="1200" dirty="0">
                <a:solidFill>
                  <a:schemeClr val="tx1"/>
                </a:solidFill>
                <a:effectLst/>
                <a:latin typeface="+mn-lt"/>
                <a:ea typeface="+mn-ea"/>
                <a:cs typeface="+mn-cs"/>
              </a:rPr>
              <a:t> zu visualisieren und andere Nicht-CP-Ursachen für Schmerzen oder Gewichtsverlust auszuschließen. Darüber hinaus eignen sich Ultraschall und CT am besten für die späten CP-Befunde, weisen jedoch Einschränkungen auf, insbesondere bei der Früherkennung einer leichten bis chronischen Pankreatitis. Die Bildgebung ist sehr hilfreich für die Diagnose von CP-Komplikationen</a:t>
            </a:r>
          </a:p>
          <a:p>
            <a:endParaRPr lang="de-DE" sz="1200" b="0" kern="1200" dirty="0">
              <a:solidFill>
                <a:schemeClr val="tx1"/>
              </a:solidFill>
              <a:effectLst/>
              <a:latin typeface="+mn-lt"/>
              <a:ea typeface="+mn-ea"/>
              <a:cs typeface="+mn-cs"/>
            </a:endParaRPr>
          </a:p>
          <a:p>
            <a:pPr marL="514350" indent="-514350">
              <a:buFont typeface="+mj-lt"/>
              <a:buNone/>
            </a:pPr>
            <a:r>
              <a:rPr lang="de-CH" sz="1200" b="0" i="0" u="none" strike="noStrike" kern="1200" baseline="0" dirty="0">
                <a:solidFill>
                  <a:schemeClr val="tx1"/>
                </a:solidFill>
                <a:latin typeface="+mn-lt"/>
                <a:ea typeface="+mn-ea"/>
                <a:cs typeface="+mn-cs"/>
              </a:rPr>
              <a:t>Die Endosonografie hat in der Diagnostik der chronischen Pankreatitis die höchste Trennschärfe (auch im Vergleich zum MRI) </a:t>
            </a:r>
          </a:p>
          <a:p>
            <a:pPr marL="514350" indent="-514350">
              <a:buFont typeface="+mj-lt"/>
              <a:buNone/>
            </a:pPr>
            <a:r>
              <a:rPr lang="de-CH" sz="1200" dirty="0"/>
              <a:t>DD von CP sind AIP</a:t>
            </a:r>
            <a:r>
              <a:rPr lang="de-CH" sz="1200" baseline="0" dirty="0"/>
              <a:t> und </a:t>
            </a:r>
            <a:r>
              <a:rPr lang="de-CH" sz="1200" baseline="0" dirty="0" err="1"/>
              <a:t>intraduktale</a:t>
            </a:r>
            <a:r>
              <a:rPr lang="de-CH" sz="1200" baseline="0" dirty="0"/>
              <a:t> </a:t>
            </a:r>
            <a:r>
              <a:rPr lang="de-CH" sz="1200" baseline="0" dirty="0" err="1"/>
              <a:t>papiläre</a:t>
            </a:r>
            <a:r>
              <a:rPr lang="de-CH" sz="1200" baseline="0" dirty="0"/>
              <a:t> </a:t>
            </a:r>
            <a:r>
              <a:rPr lang="de-CH" sz="1200" baseline="0" dirty="0" err="1"/>
              <a:t>muzinöse</a:t>
            </a:r>
            <a:r>
              <a:rPr lang="de-CH" sz="1200" baseline="0" dirty="0"/>
              <a:t> Neoplasie (sign. Mehr Frauen, ältere, weniger C2 und Nikotin). </a:t>
            </a:r>
          </a:p>
          <a:p>
            <a:pPr marL="514350" lvl="0" indent="-514350">
              <a:buFont typeface="+mj-lt"/>
              <a:buNone/>
            </a:pPr>
            <a:endParaRPr lang="de-CH" sz="2800" baseline="0" dirty="0"/>
          </a:p>
          <a:p>
            <a:pPr marL="514350" lvl="0" indent="-514350">
              <a:buFont typeface="+mj-lt"/>
              <a:buNone/>
            </a:pPr>
            <a:r>
              <a:rPr lang="de-CH" sz="2800" baseline="0" dirty="0"/>
              <a:t>Tripple-Phasen CT hat 90% </a:t>
            </a:r>
            <a:r>
              <a:rPr lang="de-CH" sz="2800" baseline="0" dirty="0" err="1"/>
              <a:t>accuracy</a:t>
            </a:r>
            <a:r>
              <a:rPr lang="de-CH" sz="2800" baseline="0" dirty="0"/>
              <a:t> </a:t>
            </a:r>
            <a:r>
              <a:rPr lang="de-CH" sz="2800" baseline="0" dirty="0" err="1"/>
              <a:t>for</a:t>
            </a:r>
            <a:r>
              <a:rPr lang="de-CH" sz="2800" baseline="0" dirty="0"/>
              <a:t> </a:t>
            </a:r>
            <a:r>
              <a:rPr lang="de-CH" sz="2800" baseline="0" dirty="0" err="1"/>
              <a:t>differentiating</a:t>
            </a:r>
            <a:r>
              <a:rPr lang="de-CH" sz="2800" baseline="0" dirty="0"/>
              <a:t> CP von Pankreas-Ca und ist </a:t>
            </a:r>
            <a:r>
              <a:rPr lang="de-CH" sz="2800" baseline="0" dirty="0" err="1"/>
              <a:t>first</a:t>
            </a:r>
            <a:r>
              <a:rPr lang="de-CH" sz="2800" baseline="0" dirty="0"/>
              <a:t> </a:t>
            </a:r>
            <a:r>
              <a:rPr lang="de-CH" sz="2800" baseline="0" dirty="0" err="1"/>
              <a:t>line</a:t>
            </a:r>
            <a:r>
              <a:rPr lang="de-CH" sz="2800" baseline="0" dirty="0"/>
              <a:t> Empfehlung bei RF, gefolgt von MRCP (bessere Darstellung Gangsystem, Strikturen, P. </a:t>
            </a:r>
            <a:r>
              <a:rPr lang="de-CH" sz="2800" baseline="0" dirty="0" err="1"/>
              <a:t>divisum</a:t>
            </a:r>
            <a:r>
              <a:rPr lang="de-CH" sz="2800" baseline="0" dirty="0"/>
              <a:t>), EUS-FNA und PET-CT. EUS schwierig zur </a:t>
            </a:r>
            <a:r>
              <a:rPr lang="de-CH" sz="2800" baseline="0" dirty="0" err="1"/>
              <a:t>differenzierung</a:t>
            </a:r>
            <a:r>
              <a:rPr lang="de-CH" sz="2800" baseline="0" dirty="0"/>
              <a:t> zw. RF und fokaler Pankreatitis (</a:t>
            </a:r>
            <a:r>
              <a:rPr lang="de-CH" sz="2800" baseline="0" dirty="0" err="1"/>
              <a:t>accuracy</a:t>
            </a:r>
            <a:r>
              <a:rPr lang="de-CH" sz="2800" baseline="0" dirty="0"/>
              <a:t> &lt;75%), EUS-</a:t>
            </a:r>
            <a:r>
              <a:rPr lang="de-CH" sz="2800" baseline="0" dirty="0" err="1"/>
              <a:t>guided</a:t>
            </a:r>
            <a:r>
              <a:rPr lang="de-CH" sz="2800" baseline="0" dirty="0"/>
              <a:t> Sampling besser.</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28</a:t>
            </a:fld>
            <a:endParaRPr lang="en-US"/>
          </a:p>
        </p:txBody>
      </p:sp>
    </p:spTree>
    <p:extLst>
      <p:ext uri="{BB962C8B-B14F-4D97-AF65-F5344CB8AC3E}">
        <p14:creationId xmlns:p14="http://schemas.microsoft.com/office/powerpoint/2010/main" val="4140541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S3-Leitlinien der DVGS empfehlen die Klassifikation nach</a:t>
            </a:r>
            <a:r>
              <a:rPr lang="de-DE" baseline="0" dirty="0"/>
              <a:t> </a:t>
            </a:r>
            <a:r>
              <a:rPr lang="de-DE" dirty="0"/>
              <a:t>Cambridge modifiziert für</a:t>
            </a:r>
            <a:r>
              <a:rPr lang="de-DE" baseline="0" dirty="0"/>
              <a:t> die verwendete Modalität zu</a:t>
            </a:r>
          </a:p>
          <a:p>
            <a:r>
              <a:rPr lang="de-DE" baseline="0" dirty="0"/>
              <a:t>Initial: Beschreibung von Gangveränderungen in der CT</a:t>
            </a:r>
          </a:p>
          <a:p>
            <a:r>
              <a:rPr lang="de-DE" baseline="0" dirty="0"/>
              <a:t>Adaptation der Cambridge-Klassifikation für die andere Bildgebungen bedarf noch Validierung durch prospektive Studien</a:t>
            </a:r>
            <a:endParaRPr lang="de-DE"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29</a:t>
            </a:fld>
            <a:endParaRPr lang="en-US"/>
          </a:p>
        </p:txBody>
      </p:sp>
    </p:spTree>
    <p:extLst>
      <p:ext uri="{BB962C8B-B14F-4D97-AF65-F5344CB8AC3E}">
        <p14:creationId xmlns:p14="http://schemas.microsoft.com/office/powerpoint/2010/main" val="1894966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Transabdominelle</a:t>
            </a:r>
            <a:r>
              <a:rPr lang="de-DE" baseline="0" dirty="0"/>
              <a:t> Sonographie erschwert da beeinflusst durch Darmgasüberlagerung, Habitus des Patienten und Erfahrung durch Untersucherin. Da die Sonographie billig, nicht invasiv, ohne ionisierende Strahlung und gut verfügbar ist, sollte sie teil des initialen </a:t>
            </a:r>
            <a:r>
              <a:rPr lang="de-DE" baseline="0" dirty="0" err="1"/>
              <a:t>Assesments</a:t>
            </a:r>
            <a:r>
              <a:rPr lang="de-DE" baseline="0" dirty="0"/>
              <a:t> sein</a:t>
            </a:r>
            <a:endParaRPr lang="de-DE" dirty="0"/>
          </a:p>
          <a:p>
            <a:r>
              <a:rPr lang="de-DE" dirty="0"/>
              <a:t>In Frühen Stadien</a:t>
            </a:r>
            <a:r>
              <a:rPr lang="de-DE" baseline="0" dirty="0"/>
              <a:t> CP nicht gut erkennbar. Später </a:t>
            </a:r>
            <a:r>
              <a:rPr lang="de-DE" baseline="0" dirty="0" err="1"/>
              <a:t>echoarme</a:t>
            </a:r>
            <a:r>
              <a:rPr lang="de-DE" baseline="0" dirty="0"/>
              <a:t>, entzündliche und echoreichere, fibrotische Areale sichtbar. Atroph wirkendes Gewebe, Gangirregularitäten und </a:t>
            </a:r>
            <a:r>
              <a:rPr lang="mr-IN" baseline="0" dirty="0"/>
              <a:t>–</a:t>
            </a:r>
            <a:r>
              <a:rPr lang="de-DE" baseline="0" dirty="0" err="1"/>
              <a:t>dilatation</a:t>
            </a:r>
            <a:r>
              <a:rPr lang="de-DE" baseline="0" dirty="0"/>
              <a:t> sowie Verkalkungen sichtbar (kleine: </a:t>
            </a:r>
            <a:r>
              <a:rPr lang="de-DE" baseline="0" dirty="0" err="1"/>
              <a:t>Twinkling</a:t>
            </a:r>
            <a:r>
              <a:rPr lang="de-DE" baseline="0" dirty="0"/>
              <a:t>-Artefakt mit Doppler). Ebenfalls Thrombose der V. </a:t>
            </a:r>
            <a:r>
              <a:rPr lang="de-DE" baseline="0" dirty="0" err="1"/>
              <a:t>lienalis</a:t>
            </a:r>
            <a:r>
              <a:rPr lang="de-DE" baseline="0" dirty="0"/>
              <a:t> und Pseudozysten darstellbar</a:t>
            </a:r>
          </a:p>
          <a:p>
            <a:endParaRPr lang="de-DE" baseline="0" dirty="0"/>
          </a:p>
          <a:p>
            <a:r>
              <a:rPr lang="de-DE" baseline="0" dirty="0"/>
              <a:t>(Kurzer Pfeil: erweiterter Gang, langer Pfeil: </a:t>
            </a:r>
            <a:r>
              <a:rPr lang="de-DE" baseline="0" dirty="0" err="1"/>
              <a:t>Kalkuli</a:t>
            </a:r>
            <a:r>
              <a:rPr lang="de-DE" baseline="0" dirty="0"/>
              <a:t>)	</a:t>
            </a:r>
            <a:endParaRPr lang="de-DE"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30</a:t>
            </a:fld>
            <a:endParaRPr lang="en-US"/>
          </a:p>
        </p:txBody>
      </p:sp>
    </p:spTree>
    <p:extLst>
      <p:ext uri="{BB962C8B-B14F-4D97-AF65-F5344CB8AC3E}">
        <p14:creationId xmlns:p14="http://schemas.microsoft.com/office/powerpoint/2010/main" val="241787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Typische Zeichen: </a:t>
            </a:r>
            <a:r>
              <a:rPr lang="de-DE" sz="1200" kern="1200" dirty="0" err="1">
                <a:solidFill>
                  <a:schemeClr val="tx1"/>
                </a:solidFill>
                <a:effectLst/>
                <a:latin typeface="+mn-lt"/>
                <a:ea typeface="+mn-ea"/>
                <a:cs typeface="+mn-cs"/>
              </a:rPr>
              <a:t>Erhöthe</a:t>
            </a:r>
            <a:r>
              <a:rPr lang="de-DE" sz="1200" kern="1200" baseline="0" dirty="0">
                <a:solidFill>
                  <a:schemeClr val="tx1"/>
                </a:solidFill>
                <a:effectLst/>
                <a:latin typeface="+mn-lt"/>
                <a:ea typeface="+mn-ea"/>
                <a:cs typeface="+mn-cs"/>
              </a:rPr>
              <a:t> Dichte des Parenchyms, Drüsenatrophie, Kalzifikationen, Pseudozysten, Haupt- und Seitengangirregularitäten</a:t>
            </a:r>
            <a:endParaRPr lang="de-D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Ein </a:t>
            </a:r>
            <a:r>
              <a:rPr lang="de-DE" sz="1200" b="0" u="sng" kern="1200" dirty="0">
                <a:solidFill>
                  <a:schemeClr val="tx1"/>
                </a:solidFill>
                <a:effectLst/>
                <a:latin typeface="+mn-lt"/>
                <a:ea typeface="+mn-ea"/>
                <a:cs typeface="+mn-cs"/>
              </a:rPr>
              <a:t>erweiterter Pankreasgang </a:t>
            </a:r>
            <a:r>
              <a:rPr lang="de-DE" sz="1200" b="0" kern="1200" dirty="0">
                <a:solidFill>
                  <a:schemeClr val="tx1"/>
                </a:solidFill>
                <a:effectLst/>
                <a:latin typeface="+mn-lt"/>
                <a:ea typeface="+mn-ea"/>
                <a:cs typeface="+mn-cs"/>
              </a:rPr>
              <a:t>waren die häufigsten Befunde bei </a:t>
            </a:r>
            <a:r>
              <a:rPr lang="de-DE" sz="1200" b="1" kern="1200" dirty="0">
                <a:solidFill>
                  <a:schemeClr val="tx1"/>
                </a:solidFill>
                <a:effectLst/>
                <a:latin typeface="+mn-lt"/>
                <a:ea typeface="+mn-ea"/>
                <a:cs typeface="+mn-cs"/>
              </a:rPr>
              <a:t>68%</a:t>
            </a:r>
            <a:r>
              <a:rPr lang="de-DE" sz="1200" b="0" kern="1200" dirty="0">
                <a:solidFill>
                  <a:schemeClr val="tx1"/>
                </a:solidFill>
                <a:effectLst/>
                <a:latin typeface="+mn-lt"/>
                <a:ea typeface="+mn-ea"/>
                <a:cs typeface="+mn-cs"/>
              </a:rPr>
              <a:t> der Patienten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u="sng" kern="1200" dirty="0" err="1">
                <a:solidFill>
                  <a:schemeClr val="tx1"/>
                </a:solidFill>
                <a:effectLst/>
                <a:latin typeface="+mn-lt"/>
                <a:ea typeface="+mn-ea"/>
                <a:cs typeface="+mn-cs"/>
              </a:rPr>
              <a:t>Intraduktale</a:t>
            </a:r>
            <a:r>
              <a:rPr lang="de-DE" sz="1200" b="0" u="sng" kern="1200" dirty="0">
                <a:solidFill>
                  <a:schemeClr val="tx1"/>
                </a:solidFill>
                <a:effectLst/>
                <a:latin typeface="+mn-lt"/>
                <a:ea typeface="+mn-ea"/>
                <a:cs typeface="+mn-cs"/>
              </a:rPr>
              <a:t> Verkalkungen </a:t>
            </a:r>
            <a:r>
              <a:rPr lang="de-DE" sz="1200" b="0" kern="1200" dirty="0">
                <a:solidFill>
                  <a:schemeClr val="tx1"/>
                </a:solidFill>
                <a:effectLst/>
                <a:latin typeface="+mn-lt"/>
                <a:ea typeface="+mn-ea"/>
                <a:cs typeface="+mn-cs"/>
              </a:rPr>
              <a:t>wurden bei bis zu </a:t>
            </a:r>
            <a:r>
              <a:rPr lang="de-DE" sz="1200" b="1" kern="1200" dirty="0">
                <a:solidFill>
                  <a:schemeClr val="tx1"/>
                </a:solidFill>
                <a:effectLst/>
                <a:latin typeface="+mn-lt"/>
                <a:ea typeface="+mn-ea"/>
                <a:cs typeface="+mn-cs"/>
              </a:rPr>
              <a:t>50%</a:t>
            </a:r>
            <a:r>
              <a:rPr lang="de-DE" sz="1200" b="0" kern="1200" dirty="0">
                <a:solidFill>
                  <a:schemeClr val="tx1"/>
                </a:solidFill>
                <a:effectLst/>
                <a:latin typeface="+mn-lt"/>
                <a:ea typeface="+mn-ea"/>
                <a:cs typeface="+mn-cs"/>
              </a:rPr>
              <a:t> der Patienten beobachtet.</a:t>
            </a:r>
            <a:r>
              <a:rPr lang="de-DE" sz="1200" b="0" kern="1200" baseline="0" dirty="0">
                <a:solidFill>
                  <a:schemeClr val="tx1"/>
                </a:solidFill>
                <a:effectLst/>
                <a:latin typeface="+mn-lt"/>
                <a:ea typeface="+mn-ea"/>
                <a:cs typeface="+mn-cs"/>
              </a:rPr>
              <a:t> </a:t>
            </a:r>
            <a:r>
              <a:rPr lang="de-DE" sz="1200" b="0" kern="1200" dirty="0">
                <a:solidFill>
                  <a:schemeClr val="tx1"/>
                </a:solidFill>
                <a:effectLst/>
                <a:latin typeface="+mn-lt"/>
                <a:ea typeface="+mn-ea"/>
                <a:cs typeface="+mn-cs"/>
              </a:rPr>
              <a:t>Diese waren verstreut oder gebündelt, fokal oder diffus.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Weitere Befunde sind</a:t>
            </a:r>
            <a:r>
              <a:rPr lang="de-DE" sz="1200" b="1" kern="1200" dirty="0">
                <a:solidFill>
                  <a:schemeClr val="tx1"/>
                </a:solidFill>
                <a:effectLst/>
                <a:latin typeface="+mn-lt"/>
                <a:ea typeface="+mn-ea"/>
                <a:cs typeface="+mn-cs"/>
              </a:rPr>
              <a:t> Pankreas-</a:t>
            </a:r>
            <a:r>
              <a:rPr lang="de-DE" sz="1200" b="1" kern="1200" dirty="0" err="1">
                <a:solidFill>
                  <a:schemeClr val="tx1"/>
                </a:solidFill>
                <a:effectLst/>
                <a:latin typeface="+mn-lt"/>
                <a:ea typeface="+mn-ea"/>
                <a:cs typeface="+mn-cs"/>
              </a:rPr>
              <a:t>Parenchymatrophie</a:t>
            </a:r>
            <a:r>
              <a:rPr lang="de-DE" sz="1200" b="1" kern="1200" dirty="0">
                <a:solidFill>
                  <a:schemeClr val="tx1"/>
                </a:solidFill>
                <a:effectLst/>
                <a:latin typeface="+mn-lt"/>
                <a:ea typeface="+mn-ea"/>
                <a:cs typeface="+mn-cs"/>
              </a:rPr>
              <a:t> (54%), </a:t>
            </a:r>
            <a:r>
              <a:rPr lang="de-DE" sz="1200" b="0" kern="1200" dirty="0">
                <a:solidFill>
                  <a:schemeClr val="tx1"/>
                </a:solidFill>
                <a:effectLst/>
                <a:latin typeface="+mn-lt"/>
                <a:ea typeface="+mn-ea"/>
                <a:cs typeface="+mn-cs"/>
              </a:rPr>
              <a:t>obwohl diese variabel ist (auch</a:t>
            </a:r>
            <a:r>
              <a:rPr lang="de-DE" sz="1200" b="0" kern="1200" baseline="0" dirty="0">
                <a:solidFill>
                  <a:schemeClr val="tx1"/>
                </a:solidFill>
                <a:effectLst/>
                <a:latin typeface="+mn-lt"/>
                <a:ea typeface="+mn-ea"/>
                <a:cs typeface="+mn-cs"/>
              </a:rPr>
              <a:t> etwas im Alter normal)</a:t>
            </a:r>
            <a:r>
              <a:rPr lang="de-DE" sz="1200" b="0" kern="1200" dirty="0">
                <a:solidFill>
                  <a:schemeClr val="tx1"/>
                </a:solidFill>
                <a:effectLst/>
                <a:latin typeface="+mn-lt"/>
                <a:ea typeface="+mn-ea"/>
                <a:cs typeface="+mn-cs"/>
              </a:rPr>
              <a:t> und die Bauchspeicheldrüse sogar vergrößert (30%) oder</a:t>
            </a:r>
            <a:r>
              <a:rPr lang="de-DE" sz="1200" b="1" kern="1200" dirty="0">
                <a:solidFill>
                  <a:schemeClr val="tx1"/>
                </a:solidFill>
                <a:effectLst/>
                <a:latin typeface="+mn-lt"/>
                <a:ea typeface="+mn-ea"/>
                <a:cs typeface="+mn-cs"/>
              </a:rPr>
              <a:t> normal aussieht (7%)</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Verkalkungen entstehen durch Ablagerung von Calciumcarbonat in inspizierten </a:t>
            </a:r>
            <a:r>
              <a:rPr lang="de-DE" sz="1200" b="0" kern="1200" dirty="0" err="1">
                <a:solidFill>
                  <a:schemeClr val="tx1"/>
                </a:solidFill>
                <a:effectLst/>
                <a:latin typeface="+mn-lt"/>
                <a:ea typeface="+mn-ea"/>
                <a:cs typeface="+mn-cs"/>
              </a:rPr>
              <a:t>intraduktalen</a:t>
            </a:r>
            <a:r>
              <a:rPr lang="de-DE" sz="1200" b="0" kern="1200" dirty="0">
                <a:solidFill>
                  <a:schemeClr val="tx1"/>
                </a:solidFill>
                <a:effectLst/>
                <a:latin typeface="+mn-lt"/>
                <a:ea typeface="+mn-ea"/>
                <a:cs typeface="+mn-cs"/>
              </a:rPr>
              <a:t> Proteinpfropfen. Verkalkungen sind jedoch mit fortgeschrittener oder schwerer CP assoziiert</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31</a:t>
            </a:fld>
            <a:endParaRPr lang="en-US"/>
          </a:p>
        </p:txBody>
      </p:sp>
    </p:spTree>
    <p:extLst>
      <p:ext uri="{BB962C8B-B14F-4D97-AF65-F5344CB8AC3E}">
        <p14:creationId xmlns:p14="http://schemas.microsoft.com/office/powerpoint/2010/main" val="3032176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Frühe Veränderungen: verminderte Signalintensität in T1-gewichteten,</a:t>
            </a:r>
            <a:r>
              <a:rPr lang="de-DE" sz="1200" b="0" kern="1200" baseline="0" dirty="0">
                <a:solidFill>
                  <a:schemeClr val="tx1"/>
                </a:solidFill>
                <a:effectLst/>
                <a:latin typeface="+mn-lt"/>
                <a:ea typeface="+mn-ea"/>
                <a:cs typeface="+mn-cs"/>
              </a:rPr>
              <a:t> Fettsupprimierten Bilder, vermindertes und verspätetes Enhancement nach IV-KM, dilatierte Seitengänge.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baseline="0" dirty="0">
                <a:solidFill>
                  <a:schemeClr val="tx1"/>
                </a:solidFill>
                <a:effectLst/>
                <a:latin typeface="+mn-lt"/>
                <a:ea typeface="+mn-ea"/>
                <a:cs typeface="+mn-cs"/>
              </a:rPr>
              <a:t>Spätere </a:t>
            </a:r>
            <a:r>
              <a:rPr lang="de-DE" sz="1200" b="0" kern="1200" baseline="0" dirty="0" err="1">
                <a:solidFill>
                  <a:schemeClr val="tx1"/>
                </a:solidFill>
                <a:effectLst/>
                <a:latin typeface="+mn-lt"/>
                <a:ea typeface="+mn-ea"/>
                <a:cs typeface="+mn-cs"/>
              </a:rPr>
              <a:t>Veränderugnen</a:t>
            </a:r>
            <a:r>
              <a:rPr lang="de-DE" sz="1200" b="0" kern="1200" baseline="0" dirty="0">
                <a:solidFill>
                  <a:schemeClr val="tx1"/>
                </a:solidFill>
                <a:effectLst/>
                <a:latin typeface="+mn-lt"/>
                <a:ea typeface="+mn-ea"/>
                <a:cs typeface="+mn-cs"/>
              </a:rPr>
              <a:t>: Atrophie oder </a:t>
            </a:r>
            <a:r>
              <a:rPr lang="de-DE" sz="1200" b="0" kern="1200" baseline="0" dirty="0" err="1">
                <a:solidFill>
                  <a:schemeClr val="tx1"/>
                </a:solidFill>
                <a:effectLst/>
                <a:latin typeface="+mn-lt"/>
                <a:ea typeface="+mn-ea"/>
                <a:cs typeface="+mn-cs"/>
              </a:rPr>
              <a:t>Vergrösserung</a:t>
            </a:r>
            <a:r>
              <a:rPr lang="de-DE" sz="1200" b="0" kern="1200" baseline="0" dirty="0">
                <a:solidFill>
                  <a:schemeClr val="tx1"/>
                </a:solidFill>
                <a:effectLst/>
                <a:latin typeface="+mn-lt"/>
                <a:ea typeface="+mn-ea"/>
                <a:cs typeface="+mn-cs"/>
              </a:rPr>
              <a:t>, Pseudozysten, Dilatation, Perlförmige Gangveränderungen, </a:t>
            </a:r>
            <a:r>
              <a:rPr lang="de-DE" sz="1200" b="0" kern="1200" baseline="0" dirty="0" err="1">
                <a:solidFill>
                  <a:schemeClr val="tx1"/>
                </a:solidFill>
                <a:effectLst/>
                <a:latin typeface="+mn-lt"/>
                <a:ea typeface="+mn-ea"/>
                <a:cs typeface="+mn-cs"/>
              </a:rPr>
              <a:t>intraduktale</a:t>
            </a:r>
            <a:r>
              <a:rPr lang="de-DE" sz="1200" b="0" kern="1200" baseline="0" dirty="0">
                <a:solidFill>
                  <a:schemeClr val="tx1"/>
                </a:solidFill>
                <a:effectLst/>
                <a:latin typeface="+mn-lt"/>
                <a:ea typeface="+mn-ea"/>
                <a:cs typeface="+mn-cs"/>
              </a:rPr>
              <a:t> Kalzifikationen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Verkalkungen entstehen durch Ablagerung von Calciumcarbonat in inspizierten </a:t>
            </a:r>
            <a:r>
              <a:rPr lang="de-DE" sz="1200" b="0" kern="1200" dirty="0" err="1">
                <a:solidFill>
                  <a:schemeClr val="tx1"/>
                </a:solidFill>
                <a:effectLst/>
                <a:latin typeface="+mn-lt"/>
                <a:ea typeface="+mn-ea"/>
                <a:cs typeface="+mn-cs"/>
              </a:rPr>
              <a:t>intraduktalen</a:t>
            </a:r>
            <a:r>
              <a:rPr lang="de-DE" sz="1200" b="0" kern="1200" dirty="0">
                <a:solidFill>
                  <a:schemeClr val="tx1"/>
                </a:solidFill>
                <a:effectLst/>
                <a:latin typeface="+mn-lt"/>
                <a:ea typeface="+mn-ea"/>
                <a:cs typeface="+mn-cs"/>
              </a:rPr>
              <a:t> Proteinpfropfen. Verkalkungen sind jedoch mit fortgeschrittener oder schwerer CP assoziiert</a:t>
            </a:r>
          </a:p>
          <a:p>
            <a:endParaRPr lang="de-DE" dirty="0"/>
          </a:p>
          <a:p>
            <a:r>
              <a:rPr lang="de-DE" dirty="0"/>
              <a:t>Bild: </a:t>
            </a:r>
            <a:r>
              <a:rPr lang="de-DE" dirty="0" err="1"/>
              <a:t>Sekretindynamik</a:t>
            </a:r>
            <a:r>
              <a:rPr lang="de-DE" dirty="0"/>
              <a:t>: deutliche Abgrenzung der Seitenäste, Abzweigung vom Hauptgang erkennbar</a:t>
            </a:r>
            <a:r>
              <a:rPr lang="de-DE" baseline="0" dirty="0"/>
              <a:t>: </a:t>
            </a:r>
            <a:r>
              <a:rPr lang="de-DE" dirty="0"/>
              <a:t>Seitenäste sind dilatiert und pathologisch konfiguriert, so </a:t>
            </a:r>
            <a:r>
              <a:rPr lang="de-DE" dirty="0" err="1"/>
              <a:t>daß</a:t>
            </a:r>
            <a:r>
              <a:rPr lang="de-DE" dirty="0"/>
              <a:t> die Diagnose einer chronischen Pankreatitis</a:t>
            </a:r>
            <a:r>
              <a:rPr lang="de-DE" baseline="0" dirty="0"/>
              <a:t> gestellt werden kann</a:t>
            </a:r>
            <a:r>
              <a:rPr lang="de-DE" dirty="0"/>
              <a:t>.</a:t>
            </a:r>
          </a:p>
          <a:p>
            <a:endParaRPr lang="de-DE" dirty="0"/>
          </a:p>
          <a:p>
            <a:pPr marL="0" indent="0">
              <a:spcBef>
                <a:spcPts val="0"/>
              </a:spcBef>
              <a:spcAft>
                <a:spcPts val="600"/>
              </a:spcAft>
              <a:buNone/>
            </a:pPr>
            <a:r>
              <a:rPr lang="de-CH" b="1" dirty="0" err="1"/>
              <a:t>Sekretin</a:t>
            </a:r>
            <a:r>
              <a:rPr lang="de-CH" b="1" dirty="0"/>
              <a:t> stimuliert pankreatische </a:t>
            </a:r>
            <a:r>
              <a:rPr lang="de-CH" b="1" dirty="0" err="1"/>
              <a:t>Bicarbonatproduktion</a:t>
            </a:r>
            <a:endParaRPr lang="de-CH" b="1" dirty="0"/>
          </a:p>
          <a:p>
            <a:pPr marL="631825" lvl="1" indent="-288925">
              <a:buFont typeface="Calibri" panose="020F0502020204030204" pitchFamily="34" charset="0"/>
              <a:buChar char="→"/>
            </a:pPr>
            <a:r>
              <a:rPr lang="de-CH" dirty="0"/>
              <a:t>bessere Darstellung der Gänge im MRCP</a:t>
            </a:r>
          </a:p>
          <a:p>
            <a:pPr marL="631825" lvl="1" indent="-288925">
              <a:buFont typeface="Calibri" panose="020F0502020204030204" pitchFamily="34" charset="0"/>
              <a:buChar char="→"/>
            </a:pPr>
            <a:r>
              <a:rPr lang="de-CH" dirty="0"/>
              <a:t>Sensitivität 92% und Spezifität 75% für Frühphase einer CP</a:t>
            </a:r>
          </a:p>
          <a:p>
            <a:pPr marL="631825" lvl="1" indent="-288925">
              <a:buFont typeface="Calibri" panose="020F0502020204030204" pitchFamily="34" charset="0"/>
              <a:buChar char="→"/>
            </a:pPr>
            <a:r>
              <a:rPr lang="de-CH" dirty="0">
                <a:solidFill>
                  <a:prstClr val="black"/>
                </a:solidFill>
              </a:rPr>
              <a:t>Detektion exokriner Pankreasinsuffizienz mit quantitativer Bestimmung der Sekretion (Sensitivität 77%, Spezifität 83%)</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32</a:t>
            </a:fld>
            <a:endParaRPr lang="en-US"/>
          </a:p>
        </p:txBody>
      </p:sp>
    </p:spTree>
    <p:extLst>
      <p:ext uri="{BB962C8B-B14F-4D97-AF65-F5344CB8AC3E}">
        <p14:creationId xmlns:p14="http://schemas.microsoft.com/office/powerpoint/2010/main" val="1410671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err="1"/>
              <a:t>Rosemont</a:t>
            </a:r>
            <a:r>
              <a:rPr lang="de-CH" sz="1200" baseline="0" dirty="0"/>
              <a:t> </a:t>
            </a:r>
            <a:r>
              <a:rPr lang="de-CH" sz="1200" baseline="0" dirty="0" err="1"/>
              <a:t>Classifikation</a:t>
            </a:r>
            <a:r>
              <a:rPr lang="de-CH" sz="1200" baseline="0" dirty="0"/>
              <a:t>: Reine Experten-Meinung! Nicht validiert</a:t>
            </a: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baseline="0" dirty="0"/>
          </a:p>
          <a:p>
            <a:r>
              <a:rPr lang="de-CH" sz="1200" kern="1200" dirty="0" err="1">
                <a:solidFill>
                  <a:schemeClr val="tx1"/>
                </a:solidFill>
                <a:effectLst/>
                <a:latin typeface="+mn-lt"/>
                <a:ea typeface="+mn-ea"/>
                <a:cs typeface="+mn-cs"/>
              </a:rPr>
              <a:t>Rosemont</a:t>
            </a:r>
            <a:r>
              <a:rPr lang="de-CH" sz="1200" kern="1200" dirty="0">
                <a:solidFill>
                  <a:schemeClr val="tx1"/>
                </a:solidFill>
                <a:effectLst/>
                <a:latin typeface="+mn-lt"/>
                <a:ea typeface="+mn-ea"/>
                <a:cs typeface="+mn-cs"/>
              </a:rPr>
              <a:t>-Klassifikation zur </a:t>
            </a:r>
            <a:r>
              <a:rPr lang="de-CH" sz="1200" kern="1200" dirty="0" err="1">
                <a:solidFill>
                  <a:schemeClr val="tx1"/>
                </a:solidFill>
                <a:effectLst/>
                <a:latin typeface="+mn-lt"/>
                <a:ea typeface="+mn-ea"/>
                <a:cs typeface="+mn-cs"/>
              </a:rPr>
              <a:t>EUS-gestützten</a:t>
            </a:r>
            <a:r>
              <a:rPr lang="de-CH" sz="1200" kern="1200" dirty="0">
                <a:solidFill>
                  <a:schemeClr val="tx1"/>
                </a:solidFill>
                <a:effectLst/>
                <a:latin typeface="+mn-lt"/>
                <a:ea typeface="+mn-ea"/>
                <a:cs typeface="+mn-cs"/>
              </a:rPr>
              <a:t> Diagnose der chronischen Pankreatitis. Adaptiert nach [442]. </a:t>
            </a:r>
            <a:endParaRPr lang="de-CH" dirty="0"/>
          </a:p>
          <a:p>
            <a:r>
              <a:rPr lang="de-CH" sz="1200" kern="1200" dirty="0">
                <a:solidFill>
                  <a:schemeClr val="tx1"/>
                </a:solidFill>
                <a:effectLst/>
                <a:latin typeface="+mn-lt"/>
                <a:ea typeface="+mn-ea"/>
                <a:cs typeface="+mn-cs"/>
              </a:rPr>
              <a:t>I. Vereinbar mit chronischer Pankreatitis </a:t>
            </a:r>
            <a:endParaRPr lang="de-CH" dirty="0"/>
          </a:p>
          <a:p>
            <a:r>
              <a:rPr lang="de-CH" sz="1200" kern="1200" dirty="0">
                <a:solidFill>
                  <a:schemeClr val="tx1"/>
                </a:solidFill>
                <a:effectLst/>
                <a:latin typeface="+mn-lt"/>
                <a:ea typeface="+mn-ea"/>
                <a:cs typeface="+mn-cs"/>
              </a:rPr>
              <a:t>A. 1x A Hauptkriterium + ≥ 3 Nebenkriterien B. 1x A Hauptkriterium + B Hauptkriterium C. 2x A Hauptkriterium</a:t>
            </a:r>
            <a:br>
              <a:rPr lang="de-CH" sz="1200" kern="1200" dirty="0">
                <a:solidFill>
                  <a:schemeClr val="tx1"/>
                </a:solidFill>
                <a:effectLst/>
                <a:latin typeface="+mn-lt"/>
                <a:ea typeface="+mn-ea"/>
                <a:cs typeface="+mn-cs"/>
              </a:rPr>
            </a:br>
            <a:r>
              <a:rPr lang="de-CH" sz="1200" kern="1200" dirty="0">
                <a:solidFill>
                  <a:schemeClr val="tx1"/>
                </a:solidFill>
                <a:effectLst/>
                <a:latin typeface="+mn-lt"/>
                <a:ea typeface="+mn-ea"/>
                <a:cs typeface="+mn-cs"/>
              </a:rPr>
              <a:t>II. </a:t>
            </a:r>
            <a:r>
              <a:rPr lang="de-CH" sz="1200" kern="1200" dirty="0" err="1">
                <a:solidFill>
                  <a:schemeClr val="tx1"/>
                </a:solidFill>
                <a:effectLst/>
                <a:latin typeface="+mn-lt"/>
                <a:ea typeface="+mn-ea"/>
                <a:cs typeface="+mn-cs"/>
              </a:rPr>
              <a:t>Verdächtig</a:t>
            </a:r>
            <a:r>
              <a:rPr lang="de-CH" sz="1200" kern="1200" dirty="0">
                <a:solidFill>
                  <a:schemeClr val="tx1"/>
                </a:solidFill>
                <a:effectLst/>
                <a:latin typeface="+mn-lt"/>
                <a:ea typeface="+mn-ea"/>
                <a:cs typeface="+mn-cs"/>
              </a:rPr>
              <a:t> </a:t>
            </a:r>
            <a:r>
              <a:rPr lang="de-CH" sz="1200" kern="1200" dirty="0" err="1">
                <a:solidFill>
                  <a:schemeClr val="tx1"/>
                </a:solidFill>
                <a:effectLst/>
                <a:latin typeface="+mn-lt"/>
                <a:ea typeface="+mn-ea"/>
                <a:cs typeface="+mn-cs"/>
              </a:rPr>
              <a:t>für</a:t>
            </a:r>
            <a:r>
              <a:rPr lang="de-CH" sz="1200" kern="1200" dirty="0">
                <a:solidFill>
                  <a:schemeClr val="tx1"/>
                </a:solidFill>
                <a:effectLst/>
                <a:latin typeface="+mn-lt"/>
                <a:ea typeface="+mn-ea"/>
                <a:cs typeface="+mn-cs"/>
              </a:rPr>
              <a:t> chronische Pankreatitis A. 1x A Hauptkriterium + ˂ 3 Nebenkriterien B. B Hauptkriterium + ≥ 3 Nebenkriterien </a:t>
            </a:r>
            <a:endParaRPr lang="de-CH" dirty="0"/>
          </a:p>
          <a:p>
            <a:r>
              <a:rPr lang="de-CH" sz="1200" kern="1200" dirty="0">
                <a:solidFill>
                  <a:schemeClr val="tx1"/>
                </a:solidFill>
                <a:effectLst/>
                <a:latin typeface="+mn-lt"/>
                <a:ea typeface="+mn-ea"/>
                <a:cs typeface="+mn-cs"/>
              </a:rPr>
              <a:t>C. ≥ 5 Nebenkriterien</a:t>
            </a:r>
            <a:br>
              <a:rPr lang="de-CH" sz="1200" kern="1200" dirty="0">
                <a:solidFill>
                  <a:schemeClr val="tx1"/>
                </a:solidFill>
                <a:effectLst/>
                <a:latin typeface="+mn-lt"/>
                <a:ea typeface="+mn-ea"/>
                <a:cs typeface="+mn-cs"/>
              </a:rPr>
            </a:br>
            <a:r>
              <a:rPr lang="de-CH" sz="1200" kern="1200" dirty="0">
                <a:solidFill>
                  <a:schemeClr val="tx1"/>
                </a:solidFill>
                <a:effectLst/>
                <a:latin typeface="+mn-lt"/>
                <a:ea typeface="+mn-ea"/>
                <a:cs typeface="+mn-cs"/>
              </a:rPr>
              <a:t>III. Chronische Pankreatitis </a:t>
            </a:r>
            <a:r>
              <a:rPr lang="de-CH" sz="1200" kern="1200" dirty="0" err="1">
                <a:solidFill>
                  <a:schemeClr val="tx1"/>
                </a:solidFill>
                <a:effectLst/>
                <a:latin typeface="+mn-lt"/>
                <a:ea typeface="+mn-ea"/>
                <a:cs typeface="+mn-cs"/>
              </a:rPr>
              <a:t>möglich</a:t>
            </a:r>
            <a:br>
              <a:rPr lang="de-CH" sz="1200" kern="1200" dirty="0">
                <a:solidFill>
                  <a:schemeClr val="tx1"/>
                </a:solidFill>
                <a:effectLst/>
                <a:latin typeface="+mn-lt"/>
                <a:ea typeface="+mn-ea"/>
                <a:cs typeface="+mn-cs"/>
              </a:rPr>
            </a:br>
            <a:r>
              <a:rPr lang="de-CH" sz="1200" kern="1200" dirty="0">
                <a:solidFill>
                  <a:schemeClr val="tx1"/>
                </a:solidFill>
                <a:effectLst/>
                <a:latin typeface="+mn-lt"/>
                <a:ea typeface="+mn-ea"/>
                <a:cs typeface="+mn-cs"/>
              </a:rPr>
              <a:t>A. 3 bis 4x Nebenkriterium ohne Hauptkriterium</a:t>
            </a:r>
            <a:br>
              <a:rPr lang="de-CH" sz="1200" kern="1200" dirty="0">
                <a:solidFill>
                  <a:schemeClr val="tx1"/>
                </a:solidFill>
                <a:effectLst/>
                <a:latin typeface="+mn-lt"/>
                <a:ea typeface="+mn-ea"/>
                <a:cs typeface="+mn-cs"/>
              </a:rPr>
            </a:br>
            <a:r>
              <a:rPr lang="de-CH" sz="1200" kern="1200" dirty="0">
                <a:solidFill>
                  <a:schemeClr val="tx1"/>
                </a:solidFill>
                <a:effectLst/>
                <a:latin typeface="+mn-lt"/>
                <a:ea typeface="+mn-ea"/>
                <a:cs typeface="+mn-cs"/>
              </a:rPr>
              <a:t>B. B Hauptkriterium + allein oder ˂ 3 Nebenkriterien IV. Normal</a:t>
            </a:r>
            <a:br>
              <a:rPr lang="de-CH" sz="1200" kern="1200" dirty="0">
                <a:solidFill>
                  <a:schemeClr val="tx1"/>
                </a:solidFill>
                <a:effectLst/>
                <a:latin typeface="+mn-lt"/>
                <a:ea typeface="+mn-ea"/>
                <a:cs typeface="+mn-cs"/>
              </a:rPr>
            </a:br>
            <a:r>
              <a:rPr lang="de-CH" sz="1200" kern="1200" dirty="0">
                <a:solidFill>
                  <a:schemeClr val="tx1"/>
                </a:solidFill>
                <a:effectLst/>
                <a:latin typeface="+mn-lt"/>
                <a:ea typeface="+mn-ea"/>
                <a:cs typeface="+mn-cs"/>
              </a:rPr>
              <a:t>≤ 2 Nebenkriterien, keine Hauptkriterien </a:t>
            </a:r>
            <a:endParaRPr lang="de-CH"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dirty="0"/>
          </a:p>
          <a:p>
            <a:r>
              <a:rPr lang="de-CH" sz="1200" dirty="0"/>
              <a:t>Sensitivität und Spezifität für pankreatische Fibrose &gt;80%</a:t>
            </a:r>
          </a:p>
          <a:p>
            <a:r>
              <a:rPr lang="de-CH" sz="1200" dirty="0"/>
              <a:t>Idealer Grenzwert/Anzahl der EUS-Kriterien noch nicht ganz klar (schwierig bei frühen Formen)</a:t>
            </a:r>
          </a:p>
          <a:p>
            <a:r>
              <a:rPr lang="de-CH" sz="1200" dirty="0"/>
              <a:t>Asymptomatische Fibrose möglich (Alter, Alkohol, Übergewicht, Nikotin, kürzliche AP)</a:t>
            </a:r>
            <a:br>
              <a:rPr lang="de-CH" sz="1200" dirty="0"/>
            </a:br>
            <a:r>
              <a:rPr lang="de-CH" sz="1200" dirty="0"/>
              <a:t>-&gt; KEINE Diagnose alleine anhand EUS-Befund!</a:t>
            </a:r>
          </a:p>
          <a:p>
            <a:r>
              <a:rPr lang="de-CH" sz="1200" dirty="0"/>
              <a:t>Relativ schlechtes intra-</a:t>
            </a:r>
            <a:r>
              <a:rPr lang="de-CH" sz="1200" dirty="0" err="1"/>
              <a:t>observer</a:t>
            </a:r>
            <a:r>
              <a:rPr lang="de-CH" sz="1200" dirty="0"/>
              <a:t>-agreement</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33</a:t>
            </a:fld>
            <a:endParaRPr lang="en-US"/>
          </a:p>
        </p:txBody>
      </p:sp>
    </p:spTree>
    <p:extLst>
      <p:ext uri="{BB962C8B-B14F-4D97-AF65-F5344CB8AC3E}">
        <p14:creationId xmlns:p14="http://schemas.microsoft.com/office/powerpoint/2010/main" val="3580271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a:t>
            </a:r>
            <a:r>
              <a:rPr lang="de-DE" dirty="0" err="1"/>
              <a:t>Pancreatic</a:t>
            </a:r>
            <a:r>
              <a:rPr lang="de-DE" dirty="0"/>
              <a:t> </a:t>
            </a:r>
            <a:r>
              <a:rPr lang="de-DE" dirty="0" err="1"/>
              <a:t>parenchyma</a:t>
            </a:r>
            <a:r>
              <a:rPr lang="de-DE" dirty="0"/>
              <a:t> </a:t>
            </a:r>
            <a:r>
              <a:rPr lang="de-DE" dirty="0" err="1"/>
              <a:t>demonstrating</a:t>
            </a:r>
            <a:r>
              <a:rPr lang="de-DE" dirty="0"/>
              <a:t> </a:t>
            </a:r>
            <a:r>
              <a:rPr lang="de-DE" dirty="0" err="1"/>
              <a:t>honeycombing</a:t>
            </a:r>
            <a:r>
              <a:rPr lang="de-DE" dirty="0"/>
              <a:t> </a:t>
            </a:r>
            <a:r>
              <a:rPr lang="de-DE" dirty="0" err="1"/>
              <a:t>lobularity</a:t>
            </a:r>
            <a:r>
              <a:rPr lang="de-DE" dirty="0"/>
              <a:t>.</a:t>
            </a:r>
          </a:p>
          <a:p>
            <a:r>
              <a:rPr lang="de-DE" dirty="0"/>
              <a:t>2: </a:t>
            </a:r>
            <a:r>
              <a:rPr lang="de-DE" dirty="0" err="1"/>
              <a:t>Hyperechoic</a:t>
            </a:r>
            <a:r>
              <a:rPr lang="de-DE" dirty="0"/>
              <a:t> </a:t>
            </a:r>
            <a:r>
              <a:rPr lang="de-DE" dirty="0" err="1"/>
              <a:t>foci</a:t>
            </a:r>
            <a:r>
              <a:rPr lang="de-DE" dirty="0"/>
              <a:t> </a:t>
            </a:r>
            <a:r>
              <a:rPr lang="de-DE" dirty="0" err="1"/>
              <a:t>with</a:t>
            </a:r>
            <a:r>
              <a:rPr lang="de-DE" dirty="0"/>
              <a:t> </a:t>
            </a:r>
            <a:r>
              <a:rPr lang="de-DE" dirty="0" err="1"/>
              <a:t>shadowing</a:t>
            </a:r>
            <a:r>
              <a:rPr lang="de-DE" dirty="0"/>
              <a:t> </a:t>
            </a:r>
            <a:r>
              <a:rPr lang="de-DE" dirty="0" err="1"/>
              <a:t>within</a:t>
            </a:r>
            <a:r>
              <a:rPr lang="de-DE" dirty="0"/>
              <a:t> </a:t>
            </a:r>
            <a:r>
              <a:rPr lang="de-DE" dirty="0" err="1"/>
              <a:t>the</a:t>
            </a:r>
            <a:r>
              <a:rPr lang="de-DE" dirty="0"/>
              <a:t> </a:t>
            </a:r>
            <a:r>
              <a:rPr lang="de-DE" dirty="0" err="1"/>
              <a:t>parenchyma</a:t>
            </a:r>
            <a:r>
              <a:rPr lang="de-DE" dirty="0"/>
              <a:t>.</a:t>
            </a:r>
          </a:p>
          <a:p>
            <a:r>
              <a:rPr lang="de-DE" dirty="0"/>
              <a:t>3: </a:t>
            </a:r>
            <a:r>
              <a:rPr lang="de-DE" dirty="0" err="1"/>
              <a:t>Dilated</a:t>
            </a:r>
            <a:r>
              <a:rPr lang="de-DE" dirty="0"/>
              <a:t> </a:t>
            </a:r>
            <a:r>
              <a:rPr lang="de-DE" dirty="0" err="1"/>
              <a:t>pancreatic</a:t>
            </a:r>
            <a:r>
              <a:rPr lang="de-DE" dirty="0"/>
              <a:t> </a:t>
            </a:r>
            <a:r>
              <a:rPr lang="de-DE" dirty="0" err="1"/>
              <a:t>duct</a:t>
            </a:r>
            <a:r>
              <a:rPr lang="de-DE" dirty="0"/>
              <a:t> (0.68 cm) </a:t>
            </a:r>
            <a:r>
              <a:rPr lang="de-DE" dirty="0" err="1"/>
              <a:t>with</a:t>
            </a:r>
            <a:r>
              <a:rPr lang="de-DE" dirty="0"/>
              <a:t> MPD </a:t>
            </a:r>
            <a:r>
              <a:rPr lang="de-DE" dirty="0" err="1"/>
              <a:t>calculi</a:t>
            </a:r>
            <a:r>
              <a:rPr lang="de-DE" dirty="0"/>
              <a:t> </a:t>
            </a:r>
            <a:r>
              <a:rPr lang="de-DE" dirty="0" err="1"/>
              <a:t>withshadowing</a:t>
            </a:r>
            <a:endParaRPr lang="de-DE" dirty="0"/>
          </a:p>
          <a:p>
            <a:r>
              <a:rPr lang="de-DE" dirty="0"/>
              <a:t>4: </a:t>
            </a:r>
            <a:r>
              <a:rPr lang="de-DE" dirty="0" err="1"/>
              <a:t>Pancreatic</a:t>
            </a:r>
            <a:r>
              <a:rPr lang="de-DE" dirty="0"/>
              <a:t> </a:t>
            </a:r>
            <a:r>
              <a:rPr lang="de-DE" dirty="0" err="1"/>
              <a:t>cyst</a:t>
            </a:r>
            <a:r>
              <a:rPr lang="de-DE" dirty="0"/>
              <a:t> (c) </a:t>
            </a:r>
            <a:r>
              <a:rPr lang="de-DE" dirty="0" err="1"/>
              <a:t>measuring</a:t>
            </a:r>
            <a:r>
              <a:rPr lang="de-DE" dirty="0"/>
              <a:t> 1.4 cm, </a:t>
            </a:r>
            <a:r>
              <a:rPr lang="de-DE" dirty="0" err="1"/>
              <a:t>communicating</a:t>
            </a:r>
            <a:r>
              <a:rPr lang="de-DE" dirty="0"/>
              <a:t> </a:t>
            </a:r>
            <a:r>
              <a:rPr lang="de-DE" dirty="0" err="1"/>
              <a:t>with</a:t>
            </a:r>
            <a:r>
              <a:rPr lang="de-DE" dirty="0"/>
              <a:t> </a:t>
            </a:r>
            <a:r>
              <a:rPr lang="de-DE" dirty="0" err="1"/>
              <a:t>thePD</a:t>
            </a:r>
            <a:r>
              <a:rPr lang="de-DE" dirty="0"/>
              <a:t>.</a:t>
            </a:r>
          </a:p>
          <a:p>
            <a:r>
              <a:rPr lang="de-DE" dirty="0"/>
              <a:t>5: </a:t>
            </a:r>
            <a:r>
              <a:rPr lang="de-DE" dirty="0" err="1"/>
              <a:t>Pancreatic</a:t>
            </a:r>
            <a:r>
              <a:rPr lang="de-DE" dirty="0"/>
              <a:t> </a:t>
            </a:r>
            <a:r>
              <a:rPr lang="de-DE" dirty="0" err="1"/>
              <a:t>parenchyma</a:t>
            </a:r>
            <a:r>
              <a:rPr lang="de-DE" dirty="0"/>
              <a:t> </a:t>
            </a:r>
            <a:r>
              <a:rPr lang="de-DE" dirty="0" err="1"/>
              <a:t>with</a:t>
            </a:r>
            <a:r>
              <a:rPr lang="de-DE" dirty="0"/>
              <a:t> </a:t>
            </a:r>
            <a:r>
              <a:rPr lang="de-DE" dirty="0" err="1"/>
              <a:t>stranding</a:t>
            </a:r>
            <a:r>
              <a:rPr lang="de-DE" dirty="0"/>
              <a:t> (</a:t>
            </a:r>
            <a:r>
              <a:rPr lang="de-DE" dirty="0" err="1"/>
              <a:t>hyperechoic</a:t>
            </a:r>
            <a:r>
              <a:rPr lang="de-DE" dirty="0"/>
              <a:t> </a:t>
            </a:r>
            <a:r>
              <a:rPr lang="de-DE" dirty="0" err="1"/>
              <a:t>lines</a:t>
            </a:r>
            <a:r>
              <a:rPr lang="de-DE" dirty="0"/>
              <a:t> O3mm in multiple </a:t>
            </a:r>
            <a:r>
              <a:rPr lang="de-DE" dirty="0" err="1"/>
              <a:t>directions</a:t>
            </a:r>
            <a:r>
              <a:rPr lang="de-DE" dirty="0"/>
              <a:t>).</a:t>
            </a:r>
          </a:p>
          <a:p>
            <a:r>
              <a:rPr lang="de-DE" dirty="0"/>
              <a:t>6: </a:t>
            </a:r>
            <a:r>
              <a:rPr lang="de-DE" dirty="0" err="1"/>
              <a:t>Dilated</a:t>
            </a:r>
            <a:r>
              <a:rPr lang="de-DE" dirty="0"/>
              <a:t> PD </a:t>
            </a:r>
            <a:r>
              <a:rPr lang="de-DE" dirty="0" err="1"/>
              <a:t>with</a:t>
            </a:r>
            <a:r>
              <a:rPr lang="de-DE" dirty="0"/>
              <a:t> </a:t>
            </a:r>
            <a:r>
              <a:rPr lang="de-DE" dirty="0" err="1"/>
              <a:t>marked</a:t>
            </a:r>
            <a:r>
              <a:rPr lang="de-DE" dirty="0"/>
              <a:t> </a:t>
            </a:r>
            <a:r>
              <a:rPr lang="de-DE" dirty="0" err="1"/>
              <a:t>contour</a:t>
            </a:r>
            <a:r>
              <a:rPr lang="de-DE" dirty="0"/>
              <a:t> </a:t>
            </a:r>
            <a:r>
              <a:rPr lang="de-DE" dirty="0" err="1"/>
              <a:t>irregularity</a:t>
            </a:r>
            <a:r>
              <a:rPr lang="de-DE" dirty="0"/>
              <a:t>.</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34</a:t>
            </a:fld>
            <a:endParaRPr lang="en-US"/>
          </a:p>
        </p:txBody>
      </p:sp>
    </p:spTree>
    <p:extLst>
      <p:ext uri="{BB962C8B-B14F-4D97-AF65-F5344CB8AC3E}">
        <p14:creationId xmlns:p14="http://schemas.microsoft.com/office/powerpoint/2010/main" val="1126214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200" b="1" dirty="0"/>
              <a:t>Shear-Wave-Measurement in EUS: objektiveres diagnostisches Tool: Cut-off 2.19kPa mit 100%Sensitivität und 94% Spezifität</a:t>
            </a:r>
          </a:p>
          <a:p>
            <a:pPr marL="0" marR="0" indent="0" algn="l" defTabSz="457200" rtl="0" eaLnBrk="1" fontAlgn="auto" latinLnBrk="0" hangingPunct="1">
              <a:lnSpc>
                <a:spcPct val="100000"/>
              </a:lnSpc>
              <a:spcBef>
                <a:spcPts val="0"/>
              </a:spcBef>
              <a:spcAft>
                <a:spcPts val="0"/>
              </a:spcAft>
              <a:buClrTx/>
              <a:buSzTx/>
              <a:buFontTx/>
              <a:buNone/>
              <a:tabLst/>
              <a:defRPr/>
            </a:pPr>
            <a:endParaRPr lang="de-CH" sz="1200" baseline="0" dirty="0"/>
          </a:p>
          <a:p>
            <a:r>
              <a:rPr lang="en-US" sz="1200" b="0" dirty="0"/>
              <a:t>Utility of Elastography with Endoscopic Ultrasonography Shear-Wave Measurement for Diagnosing Chronic Pancreatitis. </a:t>
            </a:r>
          </a:p>
          <a:p>
            <a:r>
              <a:rPr lang="en-US" sz="1200" b="0" u="sng" dirty="0"/>
              <a:t>Neu</a:t>
            </a:r>
            <a:r>
              <a:rPr lang="en-US" sz="1200" b="0" u="sng" baseline="0" dirty="0"/>
              <a:t> </a:t>
            </a:r>
            <a:r>
              <a:rPr lang="en-US" sz="1200" b="0" u="sng" baseline="0" dirty="0" err="1"/>
              <a:t>publiziert</a:t>
            </a:r>
            <a:r>
              <a:rPr lang="en-US" sz="1200" b="0" u="sng" baseline="0" dirty="0"/>
              <a:t> November 2019 </a:t>
            </a:r>
            <a:r>
              <a:rPr lang="en-US" sz="1200" b="0" u="sng" baseline="0" dirty="0" err="1"/>
              <a:t>im</a:t>
            </a:r>
            <a:r>
              <a:rPr lang="en-US" sz="1200" b="0" u="sng" baseline="0" dirty="0"/>
              <a:t> Gut and Liver. </a:t>
            </a:r>
            <a:r>
              <a:rPr lang="en-US" sz="1200" b="0" u="sng" baseline="0" dirty="0" err="1"/>
              <a:t>Japanische</a:t>
            </a:r>
            <a:r>
              <a:rPr lang="en-US" sz="1200" b="0" u="sng" baseline="0" dirty="0"/>
              <a:t> Gruppe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-&gt; GUTE KORRELATION DER ELASTOGRAPHIE MIT DEN ROSEMONT CRITERIEN. 100% SENSITIVITÄT UND 94% SPEZIFITÄT BEI EINEM CUT-OFF VON 2.19kPa. </a:t>
            </a:r>
          </a:p>
          <a:p>
            <a:endParaRPr lang="en-US" sz="1200" b="0" baseline="0" dirty="0"/>
          </a:p>
          <a:p>
            <a:r>
              <a:rPr lang="en-US" sz="1200" b="0" i="0" u="none" strike="noStrike" kern="1200" baseline="0" dirty="0">
                <a:solidFill>
                  <a:schemeClr val="tx1"/>
                </a:solidFill>
                <a:latin typeface="+mn-lt"/>
                <a:ea typeface="+mn-ea"/>
                <a:cs typeface="+mn-cs"/>
              </a:rPr>
              <a:t>Results: The </a:t>
            </a:r>
            <a:r>
              <a:rPr lang="en-US" sz="1200" b="0" i="0" u="sng" strike="noStrike" kern="1200" baseline="0" dirty="0">
                <a:solidFill>
                  <a:schemeClr val="tx1"/>
                </a:solidFill>
                <a:latin typeface="+mn-lt"/>
                <a:ea typeface="+mn-ea"/>
                <a:cs typeface="+mn-cs"/>
              </a:rPr>
              <a:t>EUS-SWM value significantly positively correlated with the RC and the number of EUS features</a:t>
            </a:r>
            <a:r>
              <a:rPr lang="en-US" sz="1200" b="0" i="0" u="none" strike="noStrike" kern="1200" baseline="0" dirty="0">
                <a:solidFill>
                  <a:schemeClr val="tx1"/>
                </a:solidFill>
                <a:latin typeface="+mn-lt"/>
                <a:ea typeface="+mn-ea"/>
                <a:cs typeface="+mn-cs"/>
              </a:rPr>
              <a:t>. The EUS-SWM values that were consistent and suggestive of CP were significantly higher than that of normal. The area under the receiver operating characteristic (AUROC) curve for the diagnostic accuracy of EUS-SWM for CP was 0.97. </a:t>
            </a:r>
            <a:r>
              <a:rPr lang="en-US" sz="1200" b="0" i="0" u="sng" strike="noStrike" kern="1200" baseline="0" dirty="0">
                <a:solidFill>
                  <a:schemeClr val="tx1"/>
                </a:solidFill>
                <a:latin typeface="+mn-lt"/>
                <a:ea typeface="+mn-ea"/>
                <a:cs typeface="+mn-cs"/>
              </a:rPr>
              <a:t>The cutoff value of 2.19 had 100% sensitivity and 94% specificity</a:t>
            </a:r>
            <a:r>
              <a:rPr lang="en-US" sz="1200" b="0" i="0" u="none" strike="noStrike" kern="1200" baseline="0" dirty="0">
                <a:solidFill>
                  <a:schemeClr val="tx1"/>
                </a:solidFill>
                <a:latin typeface="+mn-lt"/>
                <a:ea typeface="+mn-ea"/>
                <a:cs typeface="+mn-cs"/>
              </a:rPr>
              <a:t>. For endocrine dysfunction in CP, the AUROC was 0.75. The cutoff value of 2.78 had 70% sensitivity and 56% specificity.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Conclusions: EUS-SWM provides an objective assessment and can be an alternative diagnostic tool for diagnosing CP. EUS-SWM may also be useful for predicting the presence of endocrine dysfunction.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Background/Aims: Rosemont classification (RC) with endoscopic ultrasonography (EUS) is important for diagnosing chronic pancreatitis (CP) but is based only on subjective judgement. EUS shear wave measurement (EUS-SWM) is a precise modality based on objective judgment, but its usefulness has not been extensively studied yet. This study evaluated the utility of EUS-SWM for diagnosing CP and estimating CP severity by determining the presence of endocrine dysfunction along with diabetes mellitus (DM). </a:t>
            </a:r>
          </a:p>
          <a:p>
            <a:r>
              <a:rPr lang="en-US" sz="1200" b="0" i="0" u="none" strike="noStrike" kern="1200" baseline="0" dirty="0">
                <a:solidFill>
                  <a:schemeClr val="tx1"/>
                </a:solidFill>
                <a:latin typeface="+mn-lt"/>
                <a:ea typeface="+mn-ea"/>
                <a:cs typeface="+mn-cs"/>
              </a:rPr>
              <a:t>Methods: Between June 2018 and December 2018, 52 patients who underwent EUS and EUS-SWM were classified into two groups according to RC: non-CP (indeterminate CP and normal) and CP (consistent and suggestive of CP). The EUS-SWM value by shear wave velocity was evaluated with a median value. The EUS-SWM value was compared with RC and the number of EUS features. The diagnostic accuracy and cutoff value of EUS-SWM for CP and DM and its sensitivity and specificity were calculated. </a:t>
            </a:r>
          </a:p>
          <a:p>
            <a:endParaRPr lang="en-US" sz="1200" b="0" i="0" u="none" strike="noStrike" kern="1200" baseline="0" dirty="0">
              <a:solidFill>
                <a:schemeClr val="tx1"/>
              </a:solidFill>
              <a:latin typeface="+mn-lt"/>
              <a:ea typeface="+mn-ea"/>
              <a:cs typeface="+mn-cs"/>
            </a:endParaRPr>
          </a:p>
          <a:p>
            <a:r>
              <a:rPr lang="en-US" dirty="0"/>
              <a:t>SWM has already been reported in the field of transabdominal US. Kuwahara </a:t>
            </a:r>
            <a:r>
              <a:rPr lang="en-US" i="1" dirty="0"/>
              <a:t>et al</a:t>
            </a:r>
            <a:r>
              <a:rPr lang="en-US" dirty="0"/>
              <a:t>.</a:t>
            </a:r>
            <a:r>
              <a:rPr lang="en-US" baseline="30000" dirty="0">
                <a:hlinkClick r:id="rId3"/>
              </a:rPr>
              <a:t>14</a:t>
            </a:r>
            <a:r>
              <a:rPr lang="en-US" dirty="0"/>
              <a:t> reported that the sensitivity, specificity, and AUROC curve of transabdominal US-SWM for diagnosing CP were 77.1%, 64.9%, and 0.77, respectively. EUS-SWM may have three advantages over elastography using transabdominal US. First, EUS overcomes the problems associated with US imaging caused by intervening gas, bone, and fat. Second, the image of pancreas is more clearly depicted in EUS than in transabdominal US because the EUS probe can be positioned closer to the pancreas unlike with transabdominal US. Third, it is difficult to set the ROI (10 mm) with transabdominal US because the width of the pancreas in CP is &lt;10 mm in some patients. </a:t>
            </a:r>
            <a:endParaRPr lang="en-US" sz="1200" b="0" i="0" u="none" strike="noStrike" kern="1200" baseline="0" dirty="0">
              <a:solidFill>
                <a:schemeClr val="tx1"/>
              </a:solidFill>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35</a:t>
            </a:fld>
            <a:endParaRPr lang="en-US"/>
          </a:p>
        </p:txBody>
      </p:sp>
    </p:spTree>
    <p:extLst>
      <p:ext uri="{BB962C8B-B14F-4D97-AF65-F5344CB8AC3E}">
        <p14:creationId xmlns:p14="http://schemas.microsoft.com/office/powerpoint/2010/main" val="2107974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36</a:t>
            </a:fld>
            <a:endParaRPr lang="en-US"/>
          </a:p>
        </p:txBody>
      </p:sp>
    </p:spTree>
    <p:extLst>
      <p:ext uri="{BB962C8B-B14F-4D97-AF65-F5344CB8AC3E}">
        <p14:creationId xmlns:p14="http://schemas.microsoft.com/office/powerpoint/2010/main" val="1157218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dirty="0"/>
              <a:t>Suche nach zusätzlichen Ursachen: Komplikationen (Pseudozysten, Ulcera, Karzinom, Strikturen/Steine)</a:t>
            </a:r>
          </a:p>
          <a:p>
            <a:endParaRPr lang="de-CH" dirty="0"/>
          </a:p>
          <a:p>
            <a:pPr marL="0" marR="0" indent="0" algn="l" defTabSz="457200" rtl="0" eaLnBrk="1" fontAlgn="auto" latinLnBrk="0" hangingPunct="1">
              <a:lnSpc>
                <a:spcPct val="100000"/>
              </a:lnSpc>
              <a:spcBef>
                <a:spcPts val="0"/>
              </a:spcBef>
              <a:spcAft>
                <a:spcPts val="0"/>
              </a:spcAft>
              <a:buClrTx/>
              <a:buSzTx/>
              <a:buFontTx/>
              <a:buNone/>
              <a:tabLst/>
              <a:defRPr/>
            </a:pPr>
            <a:r>
              <a:rPr lang="de-CH" baseline="0" dirty="0"/>
              <a:t>Dauer-Opiate nur Ausnahme, da nur bei 25% der Pat. Benefit aber viel GI-NW und Opiat-induzierte Hyperalgesie.  aber verschiedene Therapieoptionen sollen dargestellt werden. </a:t>
            </a:r>
          </a:p>
          <a:p>
            <a:endParaRPr lang="de-CH" dirty="0"/>
          </a:p>
          <a:p>
            <a:r>
              <a:rPr lang="de-CH" b="1" dirty="0"/>
              <a:t>Pregabalin/Gabapentin</a:t>
            </a:r>
            <a:r>
              <a:rPr lang="de-CH" dirty="0"/>
              <a:t>: besser als Placebo: 3-Wochen-Studie! -12% Schmerzintensität. Viele Nebenwirkungen</a:t>
            </a:r>
          </a:p>
          <a:p>
            <a:r>
              <a:rPr lang="de-CH" dirty="0"/>
              <a:t>- Trizyklische Antidepressiva, SNRI</a:t>
            </a:r>
          </a:p>
          <a:p>
            <a:endParaRPr lang="de-CH" dirty="0"/>
          </a:p>
          <a:p>
            <a:pPr marL="0" marR="0" indent="0" algn="l" defTabSz="457200" rtl="0" eaLnBrk="1" fontAlgn="auto" latinLnBrk="0" hangingPunct="1">
              <a:lnSpc>
                <a:spcPct val="100000"/>
              </a:lnSpc>
              <a:spcBef>
                <a:spcPts val="0"/>
              </a:spcBef>
              <a:spcAft>
                <a:spcPts val="0"/>
              </a:spcAft>
              <a:buClrTx/>
              <a:buSzTx/>
              <a:buFontTx/>
              <a:buNone/>
              <a:tabLst/>
              <a:defRPr/>
            </a:pPr>
            <a:r>
              <a:rPr lang="de-CH" dirty="0"/>
              <a:t>Plexus coeliacus-Blockade: kurzfristiger Erfolg,</a:t>
            </a:r>
            <a:r>
              <a:rPr lang="de-CH" baseline="0" dirty="0"/>
              <a:t> maximal 12 Wochen. Keine Placebo-kontrollierten Studien</a:t>
            </a:r>
          </a:p>
          <a:p>
            <a:pPr marL="0" marR="0" indent="0" algn="l" defTabSz="457200" rtl="0" eaLnBrk="1" fontAlgn="auto" latinLnBrk="0" hangingPunct="1">
              <a:lnSpc>
                <a:spcPct val="100000"/>
              </a:lnSpc>
              <a:spcBef>
                <a:spcPts val="0"/>
              </a:spcBef>
              <a:spcAft>
                <a:spcPts val="0"/>
              </a:spcAft>
              <a:buClrTx/>
              <a:buSzTx/>
              <a:buFontTx/>
              <a:buNone/>
              <a:tabLst/>
              <a:defRPr/>
            </a:pPr>
            <a:r>
              <a:rPr lang="de-CH" baseline="0" dirty="0"/>
              <a:t>Rückenmarks-Stimulation: </a:t>
            </a:r>
            <a:r>
              <a:rPr lang="de-CH" baseline="0" dirty="0" err="1"/>
              <a:t>Systematic</a:t>
            </a:r>
            <a:r>
              <a:rPr lang="de-CH" baseline="0" dirty="0"/>
              <a:t> Review in Neuromodulation 2019 (</a:t>
            </a:r>
            <a:r>
              <a:rPr lang="de-CH" baseline="0" dirty="0" err="1"/>
              <a:t>Ratnayake</a:t>
            </a:r>
            <a:r>
              <a:rPr lang="de-CH" baseline="0" dirty="0"/>
              <a:t> CB et al. Spinal </a:t>
            </a:r>
            <a:r>
              <a:rPr lang="de-CH" baseline="0" dirty="0" err="1"/>
              <a:t>cord</a:t>
            </a:r>
            <a:r>
              <a:rPr lang="de-CH" baseline="0" dirty="0"/>
              <a:t> </a:t>
            </a:r>
            <a:r>
              <a:rPr lang="de-CH" baseline="0" dirty="0" err="1"/>
              <a:t>stimulaton</a:t>
            </a:r>
            <a:r>
              <a:rPr lang="de-CH" baseline="0" dirty="0"/>
              <a:t> </a:t>
            </a:r>
            <a:r>
              <a:rPr lang="de-CH" baseline="0" dirty="0" err="1"/>
              <a:t>for</a:t>
            </a:r>
            <a:r>
              <a:rPr lang="de-CH" baseline="0" dirty="0"/>
              <a:t> </a:t>
            </a:r>
            <a:r>
              <a:rPr lang="de-CH" baseline="0" dirty="0" err="1"/>
              <a:t>management</a:t>
            </a:r>
            <a:r>
              <a:rPr lang="de-CH" baseline="0" dirty="0"/>
              <a:t> </a:t>
            </a:r>
            <a:r>
              <a:rPr lang="de-CH" baseline="0" dirty="0" err="1"/>
              <a:t>of</a:t>
            </a:r>
            <a:r>
              <a:rPr lang="de-CH" baseline="0" dirty="0"/>
              <a:t> </a:t>
            </a:r>
            <a:r>
              <a:rPr lang="de-CH" baseline="0" dirty="0" err="1"/>
              <a:t>pain</a:t>
            </a:r>
            <a:r>
              <a:rPr lang="de-CH" baseline="0" dirty="0"/>
              <a:t> in </a:t>
            </a:r>
            <a:r>
              <a:rPr lang="de-CH" baseline="0" dirty="0" err="1"/>
              <a:t>chronic</a:t>
            </a:r>
            <a:r>
              <a:rPr lang="de-CH" baseline="0" dirty="0"/>
              <a:t> </a:t>
            </a:r>
            <a:r>
              <a:rPr lang="de-CH" baseline="0" dirty="0" err="1"/>
              <a:t>pancreatitis</a:t>
            </a:r>
            <a:r>
              <a:rPr lang="de-CH" baseline="0" dirty="0"/>
              <a:t>: a </a:t>
            </a:r>
            <a:r>
              <a:rPr lang="de-CH" baseline="0" dirty="0" err="1"/>
              <a:t>systematic</a:t>
            </a:r>
            <a:r>
              <a:rPr lang="de-CH" baseline="0" dirty="0"/>
              <a:t> review </a:t>
            </a:r>
            <a:r>
              <a:rPr lang="de-CH" baseline="0" dirty="0" err="1"/>
              <a:t>of</a:t>
            </a:r>
            <a:r>
              <a:rPr lang="de-CH" baseline="0" dirty="0"/>
              <a:t> </a:t>
            </a:r>
            <a:r>
              <a:rPr lang="de-CH" baseline="0" dirty="0" err="1"/>
              <a:t>efficacy</a:t>
            </a:r>
            <a:r>
              <a:rPr lang="de-CH" baseline="0" dirty="0"/>
              <a:t> and </a:t>
            </a:r>
            <a:r>
              <a:rPr lang="de-CH" baseline="0" dirty="0" err="1"/>
              <a:t>complications</a:t>
            </a:r>
            <a:r>
              <a:rPr lang="de-CH"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de-CH" dirty="0"/>
              <a:t>Rückenmarksstimulation:</a:t>
            </a:r>
            <a:r>
              <a:rPr lang="de-CH" baseline="0" dirty="0"/>
              <a:t> Höhe Th6-Th8. </a:t>
            </a:r>
          </a:p>
          <a:p>
            <a:pPr marL="0" marR="0" indent="0" algn="l" defTabSz="457200" rtl="0" eaLnBrk="1" fontAlgn="auto" latinLnBrk="0" hangingPunct="1">
              <a:lnSpc>
                <a:spcPct val="100000"/>
              </a:lnSpc>
              <a:spcBef>
                <a:spcPts val="0"/>
              </a:spcBef>
              <a:spcAft>
                <a:spcPts val="0"/>
              </a:spcAft>
              <a:buClrTx/>
              <a:buSzTx/>
              <a:buFontTx/>
              <a:buNone/>
              <a:tabLst/>
              <a:defRPr/>
            </a:pPr>
            <a:r>
              <a:rPr lang="de-CH" baseline="0" dirty="0"/>
              <a:t>7 Studien (31 Patienten!): -61% VAS, -69% Opiatdosis in 1-2 Jahren follow-</a:t>
            </a:r>
            <a:r>
              <a:rPr lang="de-CH" baseline="0" dirty="0" err="1"/>
              <a:t>up</a:t>
            </a:r>
            <a:r>
              <a:rPr lang="de-CH" baseline="0" dirty="0"/>
              <a:t> 6% Elektrodenmigration, 6% Infektionen</a:t>
            </a:r>
          </a:p>
          <a:p>
            <a:pPr marL="0" marR="0" indent="0" algn="l" defTabSz="457200" rtl="0" eaLnBrk="1" fontAlgn="auto" latinLnBrk="0" hangingPunct="1">
              <a:lnSpc>
                <a:spcPct val="100000"/>
              </a:lnSpc>
              <a:spcBef>
                <a:spcPts val="0"/>
              </a:spcBef>
              <a:spcAft>
                <a:spcPts val="0"/>
              </a:spcAft>
              <a:buClrTx/>
              <a:buSzTx/>
              <a:buFontTx/>
              <a:buNone/>
              <a:tabLst/>
              <a:defRPr/>
            </a:pPr>
            <a:endParaRPr lang="de-CH"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e-CH"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CH" baseline="0" dirty="0"/>
              <a:t>Antioxidantien: 2 RCTs 2009/2012 mit unterschiedlichen Resultaten. Kann nicht generell empfohlen werden!</a:t>
            </a:r>
          </a:p>
          <a:p>
            <a:pPr marL="0" marR="0" indent="0" algn="l" defTabSz="457200" rtl="0" eaLnBrk="1" fontAlgn="auto" latinLnBrk="0" hangingPunct="1">
              <a:lnSpc>
                <a:spcPct val="100000"/>
              </a:lnSpc>
              <a:spcBef>
                <a:spcPts val="0"/>
              </a:spcBef>
              <a:spcAft>
                <a:spcPts val="0"/>
              </a:spcAft>
              <a:buClrTx/>
              <a:buSzTx/>
              <a:buFontTx/>
              <a:buNone/>
              <a:tabLst/>
              <a:defRPr/>
            </a:pPr>
            <a:r>
              <a:rPr lang="de-CH" baseline="0" dirty="0"/>
              <a:t>Rationale: Reduktion des systemischen oxidativen Stresses reduziert Gewebsischämie, was nozizeptive Signale reduziert</a:t>
            </a:r>
            <a:endParaRPr lang="de-CH"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37</a:t>
            </a:fld>
            <a:endParaRPr lang="en-US"/>
          </a:p>
        </p:txBody>
      </p:sp>
    </p:spTree>
    <p:extLst>
      <p:ext uri="{BB962C8B-B14F-4D97-AF65-F5344CB8AC3E}">
        <p14:creationId xmlns:p14="http://schemas.microsoft.com/office/powerpoint/2010/main" val="321377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a:solidFill>
                  <a:schemeClr val="tx1"/>
                </a:solidFill>
                <a:effectLst/>
                <a:latin typeface="+mn-lt"/>
                <a:ea typeface="+mn-ea"/>
                <a:cs typeface="+mn-cs"/>
              </a:rPr>
              <a:t>Das M-ANNHEIM-System klassifiziert nicht nur die Ätiologie, sondern auch Krankheitsaktivität und -stadium und erlaubt die Berücksichtigung multipler Risikofaktoren pro Patient.</a:t>
            </a:r>
          </a:p>
          <a:p>
            <a:r>
              <a:rPr lang="de-CH" sz="1200" b="0" i="0" kern="1200" dirty="0">
                <a:solidFill>
                  <a:schemeClr val="tx1"/>
                </a:solidFill>
                <a:effectLst/>
                <a:latin typeface="+mn-lt"/>
                <a:ea typeface="+mn-ea"/>
                <a:cs typeface="+mn-cs"/>
              </a:rPr>
              <a:t>Beide Systeme sind darauf ausgelegt, die Komplexität der Ätiologie der chronischen Pankreatitis abzubilden und die Dokumentation sowie die Forschung zu standardisieren.</a:t>
            </a:r>
          </a:p>
          <a:p>
            <a:r>
              <a:rPr lang="de-CH" sz="1200" b="0" i="0" kern="1200" dirty="0">
                <a:solidFill>
                  <a:schemeClr val="tx1"/>
                </a:solidFill>
                <a:effectLst/>
                <a:latin typeface="+mn-lt"/>
                <a:ea typeface="+mn-ea"/>
                <a:cs typeface="+mn-cs"/>
              </a:rPr>
              <a:t>Möchten Sie, dass ich Ihnen die Evidenzlage und klinische Auswirkungen der Anwendung von TIGAR-O und M-ANNHEIM auf</a:t>
            </a:r>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7</a:t>
            </a:fld>
            <a:endParaRPr lang="en-US"/>
          </a:p>
        </p:txBody>
      </p:sp>
    </p:spTree>
    <p:extLst>
      <p:ext uri="{BB962C8B-B14F-4D97-AF65-F5344CB8AC3E}">
        <p14:creationId xmlns:p14="http://schemas.microsoft.com/office/powerpoint/2010/main" val="4169455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a:t>Enzym-Ersatz mit </a:t>
            </a:r>
            <a:r>
              <a:rPr lang="de-CH" baseline="0" dirty="0" err="1"/>
              <a:t>Creon</a:t>
            </a:r>
            <a:r>
              <a:rPr lang="de-CH" baseline="0" dirty="0"/>
              <a:t> (</a:t>
            </a:r>
            <a:r>
              <a:rPr lang="de-CH" baseline="0" dirty="0" err="1"/>
              <a:t>Abott</a:t>
            </a:r>
            <a:r>
              <a:rPr lang="de-CH" baseline="0" dirty="0"/>
              <a:t>) oder </a:t>
            </a:r>
            <a:r>
              <a:rPr lang="de-CH" baseline="0" dirty="0" err="1"/>
              <a:t>Panzytrat</a:t>
            </a:r>
            <a:r>
              <a:rPr lang="de-CH" baseline="0" dirty="0"/>
              <a:t> (Sigma-Tau), beide aus </a:t>
            </a:r>
            <a:r>
              <a:rPr lang="de-CH" u="sng" baseline="0" dirty="0" err="1"/>
              <a:t>Schweinepankreasgewebe</a:t>
            </a:r>
            <a:r>
              <a:rPr lang="de-CH"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de-CH" dirty="0"/>
              <a:t>Erwähnen wegen Religionen</a:t>
            </a:r>
            <a:r>
              <a:rPr lang="de-CH" baseline="0" dirty="0"/>
              <a:t> (Falls schweinische Produkte nicht erlaubt)</a:t>
            </a:r>
            <a:endParaRPr lang="de-CH" dirty="0"/>
          </a:p>
          <a:p>
            <a:r>
              <a:rPr lang="de-CH" baseline="0" dirty="0"/>
              <a:t>2000 Lipase-Einheiten/</a:t>
            </a:r>
            <a:r>
              <a:rPr lang="de-CH" baseline="0" dirty="0" err="1"/>
              <a:t>gramm</a:t>
            </a:r>
            <a:r>
              <a:rPr lang="de-CH" baseline="0" dirty="0"/>
              <a:t> Fett (Faustregel), </a:t>
            </a:r>
            <a:r>
              <a:rPr lang="de-CH" baseline="0" dirty="0" err="1"/>
              <a:t>dh</a:t>
            </a:r>
            <a:r>
              <a:rPr lang="de-CH" baseline="0" dirty="0"/>
              <a:t>. 40g Fett = 80`000  E</a:t>
            </a:r>
          </a:p>
          <a:p>
            <a:r>
              <a:rPr lang="en-US" sz="1200" b="0" i="0" u="none" strike="noStrike" kern="1200" baseline="0" dirty="0">
                <a:solidFill>
                  <a:schemeClr val="tx1"/>
                </a:solidFill>
                <a:latin typeface="+mn-lt"/>
                <a:ea typeface="+mn-ea"/>
                <a:cs typeface="+mn-cs"/>
              </a:rPr>
              <a:t>According to the Cystic Fibrosis Foundation patients who are over the age of 4 should take 500 to 2500 IU lipase per kilogram per meal.</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PPI um</a:t>
            </a:r>
            <a:r>
              <a:rPr lang="de-CH" b="1" baseline="0" dirty="0"/>
              <a:t> Inaktivierung der Lipase durch Magensäure entgegenzuwirken </a:t>
            </a:r>
            <a:endParaRPr lang="de-CH" b="1" dirty="0"/>
          </a:p>
          <a:p>
            <a:endParaRPr lang="de-CH" baseline="0" dirty="0"/>
          </a:p>
          <a:p>
            <a:r>
              <a:rPr lang="de-CH" baseline="0" dirty="0"/>
              <a:t>Mischung verschiedener Pankreasenzyme, v.a. Lipase, Amylase und Protease. Lipase am säureempfindlichsten, daher magensaftresistente Mikropellets (</a:t>
            </a:r>
            <a:r>
              <a:rPr lang="de-CH" baseline="0" dirty="0" err="1"/>
              <a:t>Creon</a:t>
            </a:r>
            <a:r>
              <a:rPr lang="de-CH" baseline="0" dirty="0"/>
              <a:t>) oder Mikrofilmtabletten (</a:t>
            </a:r>
            <a:r>
              <a:rPr lang="de-CH" baseline="0" dirty="0" err="1"/>
              <a:t>Panzytrat</a:t>
            </a:r>
            <a:r>
              <a:rPr lang="de-CH" baseline="0" dirty="0"/>
              <a:t>) in Kapsel. Kapsel löst sich im Magen auf, die </a:t>
            </a:r>
            <a:r>
              <a:rPr lang="de-CH" baseline="0" dirty="0" err="1"/>
              <a:t>mikropellets</a:t>
            </a:r>
            <a:r>
              <a:rPr lang="de-CH" baseline="0" dirty="0"/>
              <a:t> werden bei pH-Anstieg im Duodenum aufgelöst. &lt;10% NW mit GI-Symptomen (Bauchschmerzen, Nausea, Stuhlunregelmässigkeiten, selten Allergien). </a:t>
            </a:r>
            <a:r>
              <a:rPr lang="de-CH" b="1" baseline="0" dirty="0"/>
              <a:t>Keine Substitution bei </a:t>
            </a:r>
            <a:r>
              <a:rPr lang="de-CH" b="1" baseline="0" dirty="0" err="1"/>
              <a:t>fehledner</a:t>
            </a:r>
            <a:r>
              <a:rPr lang="de-CH" b="1" baseline="0" dirty="0"/>
              <a:t> Klinik</a:t>
            </a:r>
            <a:r>
              <a:rPr lang="de-CH" baseline="0" dirty="0"/>
              <a:t> (nur isolierte </a:t>
            </a:r>
            <a:r>
              <a:rPr lang="de-CH" baseline="0" dirty="0" err="1"/>
              <a:t>Elastase</a:t>
            </a:r>
            <a:r>
              <a:rPr lang="de-CH" baseline="0" dirty="0"/>
              <a:t> im Stuhl ist keine Indikation!). Einnahme während Mahlzeit. </a:t>
            </a:r>
          </a:p>
          <a:p>
            <a:endParaRPr lang="de-CH" baseline="0" dirty="0"/>
          </a:p>
          <a:p>
            <a:r>
              <a:rPr lang="de-CH" baseline="0" dirty="0"/>
              <a:t>Überdosierung kann  zur </a:t>
            </a:r>
            <a:r>
              <a:rPr lang="de-CH" baseline="0" dirty="0" err="1"/>
              <a:t>fibrosierender</a:t>
            </a:r>
            <a:r>
              <a:rPr lang="de-CH" baseline="0" dirty="0"/>
              <a:t> </a:t>
            </a:r>
            <a:r>
              <a:rPr lang="de-CH" baseline="0" dirty="0" err="1"/>
              <a:t>Kolonopathie</a:t>
            </a:r>
            <a:r>
              <a:rPr lang="de-CH" baseline="0" dirty="0"/>
              <a:t> führen</a:t>
            </a:r>
            <a:endParaRPr lang="de-CH" dirty="0"/>
          </a:p>
          <a:p>
            <a:endParaRPr lang="de-CH" sz="1200" b="0" i="0" u="none" strike="noStrike" kern="1200" baseline="0" dirty="0">
              <a:solidFill>
                <a:schemeClr val="tx1"/>
              </a:solidFill>
              <a:latin typeface="+mn-lt"/>
              <a:ea typeface="+mn-ea"/>
              <a:cs typeface="+mn-cs"/>
            </a:endParaRPr>
          </a:p>
          <a:p>
            <a:endParaRPr lang="de-CH"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the symptoms do not respond, or respond only partially, this may be due to other mechanisms.</a:t>
            </a:r>
          </a:p>
          <a:p>
            <a:r>
              <a:rPr lang="en-US" sz="1200" b="0" i="0" u="none" strike="noStrike" kern="1200" baseline="0" dirty="0">
                <a:solidFill>
                  <a:schemeClr val="tx1"/>
                </a:solidFill>
                <a:latin typeface="+mn-lt"/>
                <a:ea typeface="+mn-ea"/>
                <a:cs typeface="+mn-cs"/>
              </a:rPr>
              <a:t>Several studies have shown that breath tests with 13C-labelled lipids provide a good measure of fat digestion and </a:t>
            </a:r>
            <a:r>
              <a:rPr lang="en-US" sz="1200" b="0" i="0" u="none" strike="noStrike" kern="1200" baseline="0" dirty="0" err="1">
                <a:solidFill>
                  <a:schemeClr val="tx1"/>
                </a:solidFill>
                <a:latin typeface="+mn-lt"/>
                <a:ea typeface="+mn-ea"/>
                <a:cs typeface="+mn-cs"/>
              </a:rPr>
              <a:t>faecal</a:t>
            </a:r>
            <a:r>
              <a:rPr lang="en-US" sz="1200" b="0" i="0" u="none" strike="noStrike" kern="1200" baseline="0" dirty="0">
                <a:solidFill>
                  <a:schemeClr val="tx1"/>
                </a:solidFill>
                <a:latin typeface="+mn-lt"/>
                <a:ea typeface="+mn-ea"/>
                <a:cs typeface="+mn-cs"/>
              </a:rPr>
              <a:t> fat excretion and are therefore suitable for monitoring the effectiveness of enzyme replacement therapy. </a:t>
            </a:r>
            <a:r>
              <a:rPr lang="en-US" sz="1200" b="1" i="0" u="none" strike="noStrike" kern="1200" baseline="0" dirty="0">
                <a:solidFill>
                  <a:schemeClr val="tx1"/>
                </a:solidFill>
                <a:latin typeface="+mn-lt"/>
                <a:ea typeface="+mn-ea"/>
                <a:cs typeface="+mn-cs"/>
              </a:rPr>
              <a:t>The success of replacement therapy cannot be assessed by measuring the </a:t>
            </a:r>
            <a:r>
              <a:rPr lang="en-US" sz="1200" b="1" i="0" u="none" strike="noStrike" kern="1200" baseline="0" dirty="0" err="1">
                <a:solidFill>
                  <a:schemeClr val="tx1"/>
                </a:solidFill>
                <a:latin typeface="+mn-lt"/>
                <a:ea typeface="+mn-ea"/>
                <a:cs typeface="+mn-cs"/>
              </a:rPr>
              <a:t>faecal</a:t>
            </a:r>
            <a:r>
              <a:rPr lang="en-US" sz="1200" b="1" i="0" u="none" strike="noStrike" kern="1200" baseline="0" dirty="0">
                <a:solidFill>
                  <a:schemeClr val="tx1"/>
                </a:solidFill>
                <a:latin typeface="+mn-lt"/>
                <a:ea typeface="+mn-ea"/>
                <a:cs typeface="+mn-cs"/>
              </a:rPr>
              <a:t> concentration of elastase, because only the natural human enzyme, and not the therapeutically administered enzyme contained in pancreatin, is measured. </a:t>
            </a:r>
          </a:p>
          <a:p>
            <a:r>
              <a:rPr lang="en-US" sz="1200" b="0" i="0" u="none" strike="noStrike" kern="1200" baseline="0" dirty="0" err="1">
                <a:solidFill>
                  <a:schemeClr val="tx1"/>
                </a:solidFill>
                <a:latin typeface="+mn-lt"/>
                <a:ea typeface="+mn-ea"/>
                <a:cs typeface="+mn-cs"/>
              </a:rPr>
              <a:t>Faecal</a:t>
            </a:r>
            <a:r>
              <a:rPr lang="en-US"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chymotrypsin</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excretion</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provides</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no</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information</a:t>
            </a:r>
            <a:r>
              <a:rPr lang="de-C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about the effect of enzyme replacement therapy on nutrient digestion and nutrient absorption; however, it can be used to test for compliance (low values correspond </a:t>
            </a:r>
            <a:r>
              <a:rPr lang="de-CH" sz="1200" b="0" i="0" u="none" strike="noStrike" kern="1200" baseline="0" dirty="0" err="1">
                <a:solidFill>
                  <a:schemeClr val="tx1"/>
                </a:solidFill>
                <a:latin typeface="+mn-lt"/>
                <a:ea typeface="+mn-ea"/>
                <a:cs typeface="+mn-cs"/>
              </a:rPr>
              <a:t>to</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inconsistent</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intake</a:t>
            </a:r>
            <a:r>
              <a:rPr lang="de-CH" sz="1200" b="0" i="0" u="none" strike="noStrike" kern="1200" baseline="0" dirty="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The inhibition of gastric acid secretion either by H2-blockers or PPIs is of help in patients with an insufficient response to the initial enzyme dose</a:t>
            </a:r>
            <a:r>
              <a:rPr lang="en-US" sz="1200" b="0" i="0" u="none" strike="noStrike" kern="1200" baseline="0" dirty="0">
                <a:solidFill>
                  <a:schemeClr val="tx1"/>
                </a:solidFill>
                <a:latin typeface="+mn-lt"/>
                <a:ea typeface="+mn-ea"/>
                <a:cs typeface="+mn-cs"/>
              </a:rPr>
              <a:t>. By contrast, patients with an adequate response to enzyme substitution therapy did not profit from an additional PPI. </a:t>
            </a:r>
            <a:r>
              <a:rPr lang="en-US" sz="1200" b="1" i="0" u="none" strike="noStrike" kern="1200" baseline="0" dirty="0">
                <a:solidFill>
                  <a:schemeClr val="tx1"/>
                </a:solidFill>
                <a:latin typeface="+mn-lt"/>
                <a:ea typeface="+mn-ea"/>
                <a:cs typeface="+mn-cs"/>
              </a:rPr>
              <a:t>Whether increasing the oral enzyme dose is more effective than the addition of a PPI in these patients is unknown. </a:t>
            </a:r>
          </a:p>
          <a:p>
            <a:r>
              <a:rPr lang="en-US" sz="1200" b="0" i="0" u="none" strike="noStrike" kern="1200" baseline="0" dirty="0">
                <a:solidFill>
                  <a:schemeClr val="tx1"/>
                </a:solidFill>
                <a:latin typeface="+mn-lt"/>
                <a:ea typeface="+mn-ea"/>
                <a:cs typeface="+mn-cs"/>
              </a:rPr>
              <a:t>Patients with CP frequently have abnormal bacterial gut </a:t>
            </a:r>
            <a:r>
              <a:rPr lang="en-US" sz="1200" b="0" i="0" u="none" strike="noStrike" kern="1200" baseline="0" dirty="0" err="1">
                <a:solidFill>
                  <a:schemeClr val="tx1"/>
                </a:solidFill>
                <a:latin typeface="+mn-lt"/>
                <a:ea typeface="+mn-ea"/>
                <a:cs typeface="+mn-cs"/>
              </a:rPr>
              <a:t>colonisation</a:t>
            </a:r>
            <a:r>
              <a:rPr lang="en-US" sz="1200" b="0" i="0" u="none" strike="noStrike" kern="1200" baseline="0" dirty="0">
                <a:solidFill>
                  <a:schemeClr val="tx1"/>
                </a:solidFill>
                <a:latin typeface="+mn-lt"/>
                <a:ea typeface="+mn-ea"/>
                <a:cs typeface="+mn-cs"/>
              </a:rPr>
              <a:t>. This may be considered as a possible cause of persistent symptoms and other disturbances if the above-mentioned measures are</a:t>
            </a:r>
          </a:p>
          <a:p>
            <a:r>
              <a:rPr lang="de-CH" sz="1200" b="0" i="0" u="none" strike="noStrike" kern="1200" baseline="0" dirty="0" err="1">
                <a:solidFill>
                  <a:schemeClr val="tx1"/>
                </a:solidFill>
                <a:latin typeface="+mn-lt"/>
                <a:ea typeface="+mn-ea"/>
                <a:cs typeface="+mn-cs"/>
              </a:rPr>
              <a:t>unsuccessful</a:t>
            </a:r>
            <a:r>
              <a:rPr lang="de-CH" sz="1200" b="0" i="0" u="none" strike="noStrike" kern="1200" baseline="0" dirty="0">
                <a:solidFill>
                  <a:schemeClr val="tx1"/>
                </a:solidFill>
                <a:latin typeface="+mn-lt"/>
                <a:ea typeface="+mn-ea"/>
                <a:cs typeface="+mn-cs"/>
              </a:rPr>
              <a:t>.</a:t>
            </a:r>
          </a:p>
          <a:p>
            <a:endParaRPr lang="de-CH" sz="1200" b="0" i="0" u="none" strike="noStrike" kern="1200" baseline="0" dirty="0">
              <a:solidFill>
                <a:schemeClr val="tx1"/>
              </a:solidFill>
              <a:latin typeface="+mn-lt"/>
              <a:ea typeface="+mn-ea"/>
              <a:cs typeface="+mn-cs"/>
            </a:endParaRPr>
          </a:p>
          <a:p>
            <a:endParaRPr lang="de-CH" sz="1200" b="0" i="0" u="none" strike="noStrike" kern="1200" baseline="0" dirty="0">
              <a:solidFill>
                <a:schemeClr val="tx1"/>
              </a:solidFill>
              <a:latin typeface="+mn-lt"/>
              <a:ea typeface="+mn-ea"/>
              <a:cs typeface="+mn-cs"/>
            </a:endParaRPr>
          </a:p>
          <a:p>
            <a:r>
              <a:rPr lang="de-CH" sz="1200" kern="1200" dirty="0">
                <a:solidFill>
                  <a:schemeClr val="tx1"/>
                </a:solidFill>
                <a:effectLst/>
                <a:latin typeface="+mn-lt"/>
                <a:ea typeface="+mn-ea"/>
                <a:cs typeface="+mn-cs"/>
              </a:rPr>
              <a:t>Das Verschwinden der klinischen Anzeichen von Malabsorption (Gewichtszunahme, Verbesserung abdomineller Beschwerden, Normalisierung des Vitaminhaushaltes) geht meist auch mit eine</a:t>
            </a:r>
            <a:r>
              <a:rPr lang="de-CH" sz="1200" kern="1200" baseline="0" dirty="0">
                <a:solidFill>
                  <a:schemeClr val="tx1"/>
                </a:solidFill>
                <a:effectLst/>
                <a:latin typeface="+mn-lt"/>
                <a:ea typeface="+mn-ea"/>
                <a:cs typeface="+mn-cs"/>
              </a:rPr>
              <a:t> </a:t>
            </a:r>
            <a:r>
              <a:rPr lang="de-CH" sz="1200" kern="1200" dirty="0">
                <a:solidFill>
                  <a:schemeClr val="tx1"/>
                </a:solidFill>
                <a:effectLst/>
                <a:latin typeface="+mn-lt"/>
                <a:ea typeface="+mn-ea"/>
                <a:cs typeface="+mn-cs"/>
              </a:rPr>
              <a:t>Verbesserung der Lebens- </a:t>
            </a:r>
            <a:r>
              <a:rPr lang="de-CH" sz="1200" kern="1200" dirty="0" err="1">
                <a:solidFill>
                  <a:schemeClr val="tx1"/>
                </a:solidFill>
                <a:effectLst/>
                <a:latin typeface="+mn-lt"/>
                <a:ea typeface="+mn-ea"/>
                <a:cs typeface="+mn-cs"/>
              </a:rPr>
              <a:t>qualität</a:t>
            </a:r>
            <a:r>
              <a:rPr lang="de-CH" sz="1200" kern="1200" dirty="0">
                <a:solidFill>
                  <a:schemeClr val="tx1"/>
                </a:solidFill>
                <a:effectLst/>
                <a:latin typeface="+mn-lt"/>
                <a:ea typeface="+mn-ea"/>
                <a:cs typeface="+mn-cs"/>
              </a:rPr>
              <a:t> einher [23] </a:t>
            </a:r>
            <a:endParaRPr lang="de-CH" dirty="0">
              <a:effectLst/>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38</a:t>
            </a:fld>
            <a:endParaRPr lang="en-US"/>
          </a:p>
        </p:txBody>
      </p:sp>
    </p:spTree>
    <p:extLst>
      <p:ext uri="{BB962C8B-B14F-4D97-AF65-F5344CB8AC3E}">
        <p14:creationId xmlns:p14="http://schemas.microsoft.com/office/powerpoint/2010/main" val="1982903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2CE45-FB06-A011-2DFB-CB14B9472A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E2AD81-2462-C81C-38BE-E40234D921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96B84B-707A-0316-C661-85C92057107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C7E07650-184C-4F64-0EAE-F17B5A3C2C2E}"/>
              </a:ext>
            </a:extLst>
          </p:cNvPr>
          <p:cNvSpPr>
            <a:spLocks noGrp="1"/>
          </p:cNvSpPr>
          <p:nvPr>
            <p:ph type="sldNum" sz="quarter" idx="5"/>
          </p:nvPr>
        </p:nvSpPr>
        <p:spPr/>
        <p:txBody>
          <a:bodyPr/>
          <a:lstStyle/>
          <a:p>
            <a:fld id="{6DB26707-95B4-4FB6-9445-B51C79FFDDC6}" type="slidenum">
              <a:rPr lang="en-US" smtClean="0"/>
              <a:t>39</a:t>
            </a:fld>
            <a:endParaRPr lang="en-US"/>
          </a:p>
        </p:txBody>
      </p:sp>
    </p:spTree>
    <p:extLst>
      <p:ext uri="{BB962C8B-B14F-4D97-AF65-F5344CB8AC3E}">
        <p14:creationId xmlns:p14="http://schemas.microsoft.com/office/powerpoint/2010/main" val="1032239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3FC4-297E-6B85-2D0F-F7058385F1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FC79C18-41DE-CBF9-1AF2-EFA956376F1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3B4C81-2594-A46D-83D1-EF596B393B4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8BB6445-0A8D-8F49-E933-0B36EAB45C43}"/>
              </a:ext>
            </a:extLst>
          </p:cNvPr>
          <p:cNvSpPr>
            <a:spLocks noGrp="1"/>
          </p:cNvSpPr>
          <p:nvPr>
            <p:ph type="sldNum" sz="quarter" idx="5"/>
          </p:nvPr>
        </p:nvSpPr>
        <p:spPr/>
        <p:txBody>
          <a:bodyPr/>
          <a:lstStyle/>
          <a:p>
            <a:fld id="{6DB26707-95B4-4FB6-9445-B51C79FFDDC6}" type="slidenum">
              <a:rPr lang="en-US" smtClean="0"/>
              <a:t>40</a:t>
            </a:fld>
            <a:endParaRPr lang="en-US"/>
          </a:p>
        </p:txBody>
      </p:sp>
    </p:spTree>
    <p:extLst>
      <p:ext uri="{BB962C8B-B14F-4D97-AF65-F5344CB8AC3E}">
        <p14:creationId xmlns:p14="http://schemas.microsoft.com/office/powerpoint/2010/main" val="452815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Pankreasgangsteine:</a:t>
            </a:r>
            <a:r>
              <a:rPr lang="de-CH" baseline="0" dirty="0"/>
              <a:t> </a:t>
            </a:r>
            <a:r>
              <a:rPr lang="de-CH" dirty="0"/>
              <a:t>Folge und nicht Ursache einer chron. Pankreatitis,</a:t>
            </a:r>
            <a:r>
              <a:rPr lang="de-CH" baseline="0" dirty="0"/>
              <a:t> verursachen oft Schmerzen und </a:t>
            </a:r>
            <a:r>
              <a:rPr lang="de-CH" baseline="0" dirty="0" err="1"/>
              <a:t>rezidiverende</a:t>
            </a:r>
            <a:r>
              <a:rPr lang="de-CH" baseline="0" dirty="0"/>
              <a:t> Krankheitsschübe</a:t>
            </a:r>
            <a:endParaRPr lang="de-CH"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43</a:t>
            </a:fld>
            <a:endParaRPr lang="en-US"/>
          </a:p>
        </p:txBody>
      </p:sp>
    </p:spTree>
    <p:extLst>
      <p:ext uri="{BB962C8B-B14F-4D97-AF65-F5344CB8AC3E}">
        <p14:creationId xmlns:p14="http://schemas.microsoft.com/office/powerpoint/2010/main" val="944430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44</a:t>
            </a:fld>
            <a:endParaRPr lang="en-US"/>
          </a:p>
        </p:txBody>
      </p:sp>
    </p:spTree>
    <p:extLst>
      <p:ext uri="{BB962C8B-B14F-4D97-AF65-F5344CB8AC3E}">
        <p14:creationId xmlns:p14="http://schemas.microsoft.com/office/powerpoint/2010/main" val="1906201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45</a:t>
            </a:fld>
            <a:endParaRPr lang="en-US"/>
          </a:p>
        </p:txBody>
      </p:sp>
    </p:spTree>
    <p:extLst>
      <p:ext uri="{BB962C8B-B14F-4D97-AF65-F5344CB8AC3E}">
        <p14:creationId xmlns:p14="http://schemas.microsoft.com/office/powerpoint/2010/main" val="1165554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AB497-BC3A-6815-D074-6852CCD7E1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34933B-64C5-79BD-42FE-6FDCCBC41D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BF4B2E-02A2-AB57-2940-EC646AE5CE12}"/>
              </a:ext>
            </a:extLst>
          </p:cNvPr>
          <p:cNvSpPr>
            <a:spLocks noGrp="1"/>
          </p:cNvSpPr>
          <p:nvPr>
            <p:ph type="body" idx="1"/>
          </p:nvPr>
        </p:nvSpPr>
        <p:spPr/>
        <p:txBody>
          <a:bodyPr/>
          <a:lstStyle/>
          <a:p>
            <a:r>
              <a:rPr lang="de-CH" dirty="0"/>
              <a:t>Kombinierter Score; Schmerzintensität, -häufigkeit, Analgetikabedarf, Arbeitsfähigkeit (Werte zwischen 0-100)</a:t>
            </a:r>
          </a:p>
        </p:txBody>
      </p:sp>
      <p:sp>
        <p:nvSpPr>
          <p:cNvPr id="4" name="Foliennummernplatzhalter 3">
            <a:extLst>
              <a:ext uri="{FF2B5EF4-FFF2-40B4-BE49-F238E27FC236}">
                <a16:creationId xmlns:a16="http://schemas.microsoft.com/office/drawing/2014/main" id="{08F10212-7BD3-74B8-CDB9-B3F552AF29B1}"/>
              </a:ext>
            </a:extLst>
          </p:cNvPr>
          <p:cNvSpPr>
            <a:spLocks noGrp="1"/>
          </p:cNvSpPr>
          <p:nvPr>
            <p:ph type="sldNum" sz="quarter" idx="5"/>
          </p:nvPr>
        </p:nvSpPr>
        <p:spPr/>
        <p:txBody>
          <a:bodyPr/>
          <a:lstStyle/>
          <a:p>
            <a:fld id="{6DB26707-95B4-4FB6-9445-B51C79FFDDC6}" type="slidenum">
              <a:rPr lang="en-US" smtClean="0"/>
              <a:t>46</a:t>
            </a:fld>
            <a:endParaRPr lang="en-US"/>
          </a:p>
        </p:txBody>
      </p:sp>
    </p:spTree>
    <p:extLst>
      <p:ext uri="{BB962C8B-B14F-4D97-AF65-F5344CB8AC3E}">
        <p14:creationId xmlns:p14="http://schemas.microsoft.com/office/powerpoint/2010/main" val="4252679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200" dirty="0" err="1"/>
              <a:t>Kirkegard</a:t>
            </a:r>
            <a:r>
              <a:rPr lang="de-CH" sz="1200" dirty="0"/>
              <a:t> J, Am J </a:t>
            </a:r>
            <a:r>
              <a:rPr lang="de-CH" sz="1200" dirty="0" err="1"/>
              <a:t>Gastroenterol</a:t>
            </a:r>
            <a:r>
              <a:rPr lang="de-CH" sz="1200" dirty="0"/>
              <a:t>. 2017 Sep;112(9):1366-1372 </a:t>
            </a:r>
            <a:r>
              <a:rPr lang="de-CH" sz="1200" dirty="0" err="1"/>
              <a:t>Systematic</a:t>
            </a:r>
            <a:r>
              <a:rPr lang="de-CH" sz="1200" dirty="0"/>
              <a:t> Review:</a:t>
            </a:r>
            <a:r>
              <a:rPr lang="de-CH" sz="1200" baseline="0" dirty="0"/>
              <a:t> 13 Studien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de-CH" sz="1200" baseline="0" dirty="0"/>
              <a:t>Short-Term-Risk: 7.96 (95% CT: 2.36-26.86)</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de-CH" sz="1200" baseline="0" dirty="0"/>
              <a:t>Long-Term-Risk (über 5J Beobachtungszeit): 7.90 (95% CI: 4.26-14.66)</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de-CH"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CH" sz="1200" baseline="0" dirty="0"/>
              <a:t>Short Term höher, </a:t>
            </a:r>
            <a:r>
              <a:rPr lang="de-CH" sz="1200" baseline="0" dirty="0" err="1"/>
              <a:t>whs</a:t>
            </a:r>
            <a:r>
              <a:rPr lang="de-CH" sz="1200" baseline="0" dirty="0"/>
              <a:t> wegen Fehldiagnosen chronische Pankreatitis statt Krebs.</a:t>
            </a:r>
          </a:p>
          <a:p>
            <a:pPr marL="0" marR="0" indent="0" algn="l" defTabSz="457200" rtl="0" eaLnBrk="1" fontAlgn="auto" latinLnBrk="0" hangingPunct="1">
              <a:lnSpc>
                <a:spcPct val="100000"/>
              </a:lnSpc>
              <a:spcBef>
                <a:spcPts val="0"/>
              </a:spcBef>
              <a:spcAft>
                <a:spcPts val="0"/>
              </a:spcAft>
              <a:buClrTx/>
              <a:buSzTx/>
              <a:buFontTx/>
              <a:buNone/>
              <a:tabLst/>
              <a:defRPr/>
            </a:pPr>
            <a:r>
              <a:rPr lang="de-CH" sz="1200" baseline="0" dirty="0"/>
              <a:t>Insgesamt möglicher </a:t>
            </a:r>
            <a:r>
              <a:rPr lang="de-CH" sz="1200" baseline="0" dirty="0" err="1"/>
              <a:t>Detection</a:t>
            </a:r>
            <a:r>
              <a:rPr lang="de-CH" sz="1200" baseline="0" dirty="0"/>
              <a:t> </a:t>
            </a:r>
            <a:r>
              <a:rPr lang="de-CH" sz="1200" baseline="0" dirty="0" err="1"/>
              <a:t>bias</a:t>
            </a:r>
            <a:r>
              <a:rPr lang="de-CH" sz="1200" baseline="0" dirty="0"/>
              <a:t>, da Patient oft hospitalisiert und gut überwacht. </a:t>
            </a:r>
            <a:endParaRPr lang="de-CH" sz="1200" dirty="0"/>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48</a:t>
            </a:fld>
            <a:endParaRPr lang="en-US"/>
          </a:p>
        </p:txBody>
      </p:sp>
    </p:spTree>
    <p:extLst>
      <p:ext uri="{BB962C8B-B14F-4D97-AF65-F5344CB8AC3E}">
        <p14:creationId xmlns:p14="http://schemas.microsoft.com/office/powerpoint/2010/main" val="432356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49</a:t>
            </a:fld>
            <a:endParaRPr lang="en-US"/>
          </a:p>
        </p:txBody>
      </p:sp>
    </p:spTree>
    <p:extLst>
      <p:ext uri="{BB962C8B-B14F-4D97-AF65-F5344CB8AC3E}">
        <p14:creationId xmlns:p14="http://schemas.microsoft.com/office/powerpoint/2010/main" val="1779642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51</a:t>
            </a:fld>
            <a:endParaRPr lang="en-US"/>
          </a:p>
        </p:txBody>
      </p:sp>
    </p:spTree>
    <p:extLst>
      <p:ext uri="{BB962C8B-B14F-4D97-AF65-F5344CB8AC3E}">
        <p14:creationId xmlns:p14="http://schemas.microsoft.com/office/powerpoint/2010/main" val="353543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Unterschiede in der Präsentation (andere Komplikationen) und </a:t>
            </a:r>
            <a:r>
              <a:rPr lang="de-CH" dirty="0" err="1"/>
              <a:t>Aetiologie</a:t>
            </a:r>
            <a:r>
              <a:rPr lang="de-CH" dirty="0"/>
              <a:t> – aber</a:t>
            </a:r>
            <a:r>
              <a:rPr lang="de-CH" baseline="0" dirty="0"/>
              <a:t> nicht immer typische Veränderungen!</a:t>
            </a:r>
            <a:endParaRPr lang="de-CH" dirty="0"/>
          </a:p>
          <a:p>
            <a:endParaRPr lang="de-CH" dirty="0"/>
          </a:p>
          <a:p>
            <a:r>
              <a:rPr lang="de-CH" dirty="0"/>
              <a:t>Tropische Pankreatitis: v.a. In</a:t>
            </a:r>
            <a:r>
              <a:rPr lang="de-CH" baseline="0" dirty="0"/>
              <a:t> Indien. Aggressiver Verlauf. Pathogenese/</a:t>
            </a:r>
            <a:r>
              <a:rPr lang="de-CH" baseline="0" dirty="0" err="1"/>
              <a:t>Aetiologie</a:t>
            </a:r>
            <a:r>
              <a:rPr lang="de-CH" baseline="0" dirty="0"/>
              <a:t> nicht geklärt, eventuell genetisch</a:t>
            </a:r>
          </a:p>
          <a:p>
            <a:endParaRPr lang="de-CH" baseline="0" dirty="0"/>
          </a:p>
          <a:p>
            <a:endParaRPr lang="de-CH" dirty="0"/>
          </a:p>
          <a:p>
            <a:pPr marL="457200" indent="-457200">
              <a:spcAft>
                <a:spcPts val="1425"/>
              </a:spcAft>
              <a:buClrTx/>
              <a:buFontTx/>
              <a:buChar char="-"/>
            </a:pPr>
            <a:r>
              <a:rPr lang="de-DE" altLang="de-DE" sz="1200" dirty="0">
                <a:solidFill>
                  <a:srgbClr val="000000"/>
                </a:solidFill>
                <a:latin typeface="+mn-lt"/>
              </a:rPr>
              <a:t>Typ 1/Chronisch kalzifizierend:</a:t>
            </a:r>
            <a:r>
              <a:rPr lang="de-DE" altLang="de-DE" sz="1200" baseline="0" dirty="0">
                <a:solidFill>
                  <a:srgbClr val="000000"/>
                </a:solidFill>
                <a:latin typeface="+mn-lt"/>
              </a:rPr>
              <a:t> oft akute Pankreatitis. </a:t>
            </a:r>
            <a:r>
              <a:rPr lang="de-DE" altLang="de-DE" sz="1200" baseline="0" dirty="0" err="1">
                <a:solidFill>
                  <a:srgbClr val="000000"/>
                </a:solidFill>
                <a:latin typeface="+mn-lt"/>
              </a:rPr>
              <a:t>Intraduktale</a:t>
            </a:r>
            <a:r>
              <a:rPr lang="de-DE" altLang="de-DE" sz="1200" baseline="0" dirty="0">
                <a:solidFill>
                  <a:srgbClr val="000000"/>
                </a:solidFill>
                <a:latin typeface="+mn-lt"/>
              </a:rPr>
              <a:t> Steine, Irreguläre Fibrose/Strikturen. </a:t>
            </a:r>
            <a:r>
              <a:rPr lang="de-DE" altLang="de-DE" sz="1200" baseline="0" dirty="0" err="1">
                <a:solidFill>
                  <a:srgbClr val="000000"/>
                </a:solidFill>
                <a:latin typeface="+mn-lt"/>
              </a:rPr>
              <a:t>Parenchymatrophie</a:t>
            </a:r>
            <a:r>
              <a:rPr lang="de-DE" altLang="de-DE" sz="1200" baseline="0" dirty="0">
                <a:solidFill>
                  <a:srgbClr val="000000"/>
                </a:solidFill>
                <a:latin typeface="+mn-lt"/>
              </a:rPr>
              <a:t>. </a:t>
            </a:r>
          </a:p>
          <a:p>
            <a:pPr marL="457200" indent="-457200">
              <a:spcAft>
                <a:spcPts val="1425"/>
              </a:spcAft>
              <a:buClrTx/>
              <a:buFontTx/>
              <a:buChar char="-"/>
            </a:pPr>
            <a:r>
              <a:rPr lang="de-DE" altLang="de-DE" sz="1200" baseline="0" dirty="0">
                <a:solidFill>
                  <a:srgbClr val="000000"/>
                </a:solidFill>
                <a:latin typeface="+mn-lt"/>
              </a:rPr>
              <a:t>Typ 2/Chronisch obstruktiv: Primärer Schaden am Gang </a:t>
            </a:r>
            <a:r>
              <a:rPr lang="de-DE" altLang="de-DE" sz="1200" baseline="0" dirty="0" err="1">
                <a:solidFill>
                  <a:srgbClr val="000000"/>
                </a:solidFill>
                <a:latin typeface="+mn-lt"/>
              </a:rPr>
              <a:t>bzw</a:t>
            </a:r>
            <a:r>
              <a:rPr lang="de-DE" altLang="de-DE" sz="1200" baseline="0" dirty="0">
                <a:solidFill>
                  <a:srgbClr val="000000"/>
                </a:solidFill>
                <a:latin typeface="+mn-lt"/>
              </a:rPr>
              <a:t> Gangobstruktion</a:t>
            </a:r>
          </a:p>
          <a:p>
            <a:pPr marL="457200" indent="-457200">
              <a:spcAft>
                <a:spcPts val="1425"/>
              </a:spcAft>
              <a:buClrTx/>
              <a:buFontTx/>
              <a:buChar char="-"/>
            </a:pPr>
            <a:r>
              <a:rPr lang="de-DE" altLang="de-DE" sz="1200" baseline="0" dirty="0">
                <a:solidFill>
                  <a:srgbClr val="000000"/>
                </a:solidFill>
                <a:latin typeface="+mn-lt"/>
              </a:rPr>
              <a:t>Typ 3/Entzündlicher Typ: Typ 1: IgG4-assoziert, </a:t>
            </a:r>
            <a:r>
              <a:rPr lang="de-DE" altLang="de-DE" sz="1200" baseline="0" dirty="0" err="1">
                <a:solidFill>
                  <a:srgbClr val="000000"/>
                </a:solidFill>
                <a:latin typeface="+mn-lt"/>
              </a:rPr>
              <a:t>lymphoplasmatisches</a:t>
            </a:r>
            <a:r>
              <a:rPr lang="de-DE" altLang="de-DE" sz="1200" baseline="0" dirty="0">
                <a:solidFill>
                  <a:srgbClr val="000000"/>
                </a:solidFill>
                <a:latin typeface="+mn-lt"/>
              </a:rPr>
              <a:t> Infiltrat, Multiorganerkrankung. Typ 2: </a:t>
            </a:r>
            <a:r>
              <a:rPr lang="de-DE" altLang="de-DE" sz="1200" baseline="0" dirty="0" err="1">
                <a:solidFill>
                  <a:srgbClr val="000000"/>
                </a:solidFill>
                <a:latin typeface="+mn-lt"/>
              </a:rPr>
              <a:t>Neutrophileninfiltrat</a:t>
            </a:r>
            <a:r>
              <a:rPr lang="de-DE" altLang="de-DE" sz="1200" baseline="0" dirty="0">
                <a:solidFill>
                  <a:srgbClr val="000000"/>
                </a:solidFill>
                <a:latin typeface="+mn-lt"/>
              </a:rPr>
              <a:t> im Gangepithel. Gangobliteration. </a:t>
            </a:r>
          </a:p>
          <a:p>
            <a:pPr marL="0" indent="0">
              <a:spcAft>
                <a:spcPts val="1425"/>
              </a:spcAft>
              <a:buClrTx/>
              <a:buFontTx/>
              <a:buNone/>
            </a:pPr>
            <a:endParaRPr lang="de-DE" altLang="de-DE" sz="1200" dirty="0">
              <a:solidFill>
                <a:srgbClr val="000000"/>
              </a:solidFill>
              <a:latin typeface="+mn-lt"/>
            </a:endParaRPr>
          </a:p>
          <a:p>
            <a:pPr marL="457200" indent="-457200">
              <a:spcAft>
                <a:spcPts val="1425"/>
              </a:spcAft>
              <a:buClrTx/>
              <a:buFontTx/>
              <a:buChar char="-"/>
            </a:pPr>
            <a:r>
              <a:rPr lang="de-DE" altLang="de-DE" sz="1200" dirty="0">
                <a:solidFill>
                  <a:srgbClr val="000000"/>
                </a:solidFill>
                <a:latin typeface="+mn-lt"/>
              </a:rPr>
              <a:t>Manche Autoren (Marseilles-Rome</a:t>
            </a:r>
            <a:r>
              <a:rPr lang="de-DE" altLang="de-DE" sz="1200" baseline="0" dirty="0">
                <a:solidFill>
                  <a:srgbClr val="000000"/>
                </a:solidFill>
                <a:latin typeface="+mn-lt"/>
              </a:rPr>
              <a:t> Klassifikation) haben auch noch asymptomatische </a:t>
            </a:r>
            <a:r>
              <a:rPr lang="de-DE" altLang="de-DE" sz="1200" baseline="0" dirty="0" err="1">
                <a:solidFill>
                  <a:srgbClr val="000000"/>
                </a:solidFill>
                <a:latin typeface="+mn-lt"/>
              </a:rPr>
              <a:t>Pankreasfibrose</a:t>
            </a:r>
            <a:r>
              <a:rPr lang="de-DE" altLang="de-DE" sz="1200" baseline="0" dirty="0">
                <a:solidFill>
                  <a:srgbClr val="000000"/>
                </a:solidFill>
                <a:latin typeface="+mn-lt"/>
              </a:rPr>
              <a:t> = senile CP als Kategorie </a:t>
            </a:r>
            <a:endParaRPr lang="de-DE" altLang="de-DE" sz="1200" dirty="0">
              <a:solidFill>
                <a:srgbClr val="000000"/>
              </a:solidFill>
              <a:latin typeface="+mn-lt"/>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8</a:t>
            </a:fld>
            <a:endParaRPr lang="en-US"/>
          </a:p>
        </p:txBody>
      </p:sp>
    </p:spTree>
    <p:extLst>
      <p:ext uri="{BB962C8B-B14F-4D97-AF65-F5344CB8AC3E}">
        <p14:creationId xmlns:p14="http://schemas.microsoft.com/office/powerpoint/2010/main" val="183917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b="0" kern="1200" dirty="0">
                <a:solidFill>
                  <a:schemeClr val="tx1"/>
                </a:solidFill>
                <a:effectLst/>
                <a:latin typeface="+mn-lt"/>
                <a:ea typeface="+mn-ea"/>
                <a:cs typeface="+mn-cs"/>
              </a:rPr>
              <a:t>Der Konsum von ≥</a:t>
            </a:r>
            <a:r>
              <a:rPr lang="de-DE" sz="1200" b="1" kern="1200" dirty="0">
                <a:solidFill>
                  <a:schemeClr val="tx1"/>
                </a:solidFill>
                <a:effectLst/>
                <a:highlight>
                  <a:srgbClr val="FFFF00"/>
                </a:highlight>
                <a:latin typeface="+mn-lt"/>
                <a:ea typeface="+mn-ea"/>
                <a:cs typeface="+mn-cs"/>
              </a:rPr>
              <a:t>4–5 Getränken pro Tag </a:t>
            </a:r>
            <a:r>
              <a:rPr lang="de-DE" sz="1200" b="0" kern="1200" dirty="0">
                <a:solidFill>
                  <a:schemeClr val="tx1"/>
                </a:solidFill>
                <a:effectLst/>
                <a:latin typeface="+mn-lt"/>
                <a:ea typeface="+mn-ea"/>
                <a:cs typeface="+mn-cs"/>
              </a:rPr>
              <a:t>erhöht das Risiko einer Pankreatitis. </a:t>
            </a:r>
          </a:p>
          <a:p>
            <a:pPr marL="171450" indent="-171450">
              <a:buFont typeface="Arial" panose="020B0604020202020204" pitchFamily="34" charset="0"/>
              <a:buChar char="•"/>
            </a:pPr>
            <a:r>
              <a:rPr lang="de-CH" sz="1200" b="1" i="0" kern="1200" dirty="0">
                <a:solidFill>
                  <a:schemeClr val="tx1"/>
                </a:solidFill>
                <a:effectLst/>
                <a:latin typeface="+mn-lt"/>
                <a:ea typeface="+mn-ea"/>
                <a:cs typeface="+mn-cs"/>
              </a:rPr>
              <a:t>Ethanol</a:t>
            </a:r>
            <a:r>
              <a:rPr lang="de-CH" sz="1200" b="0" i="0" kern="1200" dirty="0">
                <a:solidFill>
                  <a:schemeClr val="tx1"/>
                </a:solidFill>
                <a:effectLst/>
                <a:latin typeface="+mn-lt"/>
                <a:ea typeface="+mn-ea"/>
                <a:cs typeface="+mn-cs"/>
              </a:rPr>
              <a:t> und seine </a:t>
            </a:r>
            <a:r>
              <a:rPr lang="de-CH" sz="1200" b="1" i="0" kern="1200" dirty="0">
                <a:solidFill>
                  <a:schemeClr val="tx1"/>
                </a:solidFill>
                <a:effectLst/>
                <a:latin typeface="+mn-lt"/>
                <a:ea typeface="+mn-ea"/>
                <a:cs typeface="+mn-cs"/>
              </a:rPr>
              <a:t>Metaboliten</a:t>
            </a:r>
            <a:r>
              <a:rPr lang="de-CH" sz="1200" b="0" i="0" kern="1200" dirty="0">
                <a:solidFill>
                  <a:schemeClr val="tx1"/>
                </a:solidFill>
                <a:effectLst/>
                <a:latin typeface="+mn-lt"/>
                <a:ea typeface="+mn-ea"/>
                <a:cs typeface="+mn-cs"/>
              </a:rPr>
              <a:t>, insbesondere </a:t>
            </a:r>
            <a:r>
              <a:rPr lang="de-CH" sz="1200" b="1" i="0" kern="1200" dirty="0">
                <a:solidFill>
                  <a:schemeClr val="tx1"/>
                </a:solidFill>
                <a:effectLst/>
                <a:latin typeface="+mn-lt"/>
                <a:ea typeface="+mn-ea"/>
                <a:cs typeface="+mn-cs"/>
              </a:rPr>
              <a:t>Fettsäureethylester</a:t>
            </a:r>
            <a:r>
              <a:rPr lang="de-CH" sz="1200" b="0" i="0" kern="1200" dirty="0">
                <a:solidFill>
                  <a:schemeClr val="tx1"/>
                </a:solidFill>
                <a:effectLst/>
                <a:latin typeface="+mn-lt"/>
                <a:ea typeface="+mn-ea"/>
                <a:cs typeface="+mn-cs"/>
              </a:rPr>
              <a:t>, führen zu oxidativem Stress, mitochondrialer Dysfunktion, gestörter Autophagie und Kalziumüberladung in den </a:t>
            </a:r>
            <a:r>
              <a:rPr lang="de-CH" sz="1200" b="0" i="0" kern="1200" dirty="0" err="1">
                <a:solidFill>
                  <a:schemeClr val="tx1"/>
                </a:solidFill>
                <a:effectLst/>
                <a:latin typeface="+mn-lt"/>
                <a:ea typeface="+mn-ea"/>
                <a:cs typeface="+mn-cs"/>
              </a:rPr>
              <a:t>Azinuszellen</a:t>
            </a:r>
            <a:r>
              <a:rPr lang="de-CH" sz="1200" b="0" i="0" kern="1200" dirty="0">
                <a:solidFill>
                  <a:schemeClr val="tx1"/>
                </a:solidFill>
                <a:effectLst/>
                <a:latin typeface="+mn-lt"/>
                <a:ea typeface="+mn-ea"/>
                <a:cs typeface="+mn-cs"/>
              </a:rPr>
              <a:t>. Diese Prozesse begünstigen die vorzeitige </a:t>
            </a:r>
            <a:r>
              <a:rPr lang="de-CH" sz="1200" b="1" i="0" kern="1200" dirty="0">
                <a:solidFill>
                  <a:schemeClr val="tx1"/>
                </a:solidFill>
                <a:effectLst/>
                <a:latin typeface="+mn-lt"/>
                <a:ea typeface="+mn-ea"/>
                <a:cs typeface="+mn-cs"/>
              </a:rPr>
              <a:t>Aktivierung von Trypsinogen zu Trypsin </a:t>
            </a:r>
            <a:r>
              <a:rPr lang="de-CH" sz="1200" b="0" i="0" kern="1200" dirty="0">
                <a:solidFill>
                  <a:schemeClr val="tx1"/>
                </a:solidFill>
                <a:effectLst/>
                <a:latin typeface="+mn-lt"/>
                <a:ea typeface="+mn-ea"/>
                <a:cs typeface="+mn-cs"/>
              </a:rPr>
              <a:t>innerhalb der Pankreaszellen, was eine autodigestive Entzündungsreaktion und Zellnekrose auslöst</a:t>
            </a:r>
            <a:endParaRPr lang="de-DE"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de-DE"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de-CH" b="1" baseline="0" dirty="0"/>
              <a:t>Alkohol löst keine Pankreatitis aus in </a:t>
            </a:r>
            <a:r>
              <a:rPr lang="de-CH" b="1" baseline="0" dirty="0" err="1"/>
              <a:t>Mausmodelen</a:t>
            </a:r>
            <a:endParaRPr lang="de-CH" b="1" baseline="0" dirty="0"/>
          </a:p>
          <a:p>
            <a:pPr marL="0" marR="0" indent="0" algn="l" defTabSz="457200" rtl="0" eaLnBrk="1" fontAlgn="auto" latinLnBrk="0" hangingPunct="1">
              <a:lnSpc>
                <a:spcPct val="100000"/>
              </a:lnSpc>
              <a:spcBef>
                <a:spcPts val="0"/>
              </a:spcBef>
              <a:spcAft>
                <a:spcPts val="0"/>
              </a:spcAft>
              <a:buClrTx/>
              <a:buSzTx/>
              <a:buFont typeface="Wingdings" pitchFamily="2" charset="2"/>
              <a:buNone/>
              <a:tabLst/>
              <a:defRPr/>
            </a:pPr>
            <a:r>
              <a:rPr lang="de-DE" sz="1200" b="0" kern="1200" dirty="0">
                <a:solidFill>
                  <a:schemeClr val="tx1"/>
                </a:solidFill>
                <a:effectLst/>
                <a:latin typeface="+mn-lt"/>
                <a:ea typeface="+mn-ea"/>
                <a:cs typeface="+mn-cs"/>
              </a:rPr>
              <a:t>Aber</a:t>
            </a:r>
            <a:r>
              <a:rPr lang="de-DE" sz="1200" b="0" kern="1200" baseline="0" dirty="0">
                <a:solidFill>
                  <a:schemeClr val="tx1"/>
                </a:solidFill>
                <a:effectLst/>
                <a:latin typeface="+mn-lt"/>
                <a:ea typeface="+mn-ea"/>
                <a:cs typeface="+mn-cs"/>
              </a:rPr>
              <a:t> </a:t>
            </a:r>
            <a:r>
              <a:rPr lang="de-DE" sz="1200" b="0" kern="1200" dirty="0">
                <a:solidFill>
                  <a:schemeClr val="tx1"/>
                </a:solidFill>
                <a:effectLst/>
                <a:latin typeface="+mn-lt"/>
                <a:ea typeface="+mn-ea"/>
                <a:cs typeface="+mn-cs"/>
              </a:rPr>
              <a:t>nur ein kleiner Teil der Starktrinker erkrankt jemals an Pankreatitis.</a:t>
            </a:r>
            <a:r>
              <a:rPr lang="de-DE" sz="1200" b="0" kern="1200" baseline="0" dirty="0">
                <a:solidFill>
                  <a:schemeClr val="tx1"/>
                </a:solidFill>
                <a:effectLst/>
                <a:latin typeface="+mn-lt"/>
                <a:ea typeface="+mn-ea"/>
                <a:cs typeface="+mn-cs"/>
              </a:rPr>
              <a:t> </a:t>
            </a:r>
            <a:endParaRPr lang="de-CH" baseline="0" dirty="0">
              <a:sym typeface="Wingdings" panose="05000000000000000000" pitchFamily="2" charset="2"/>
            </a:endParaRPr>
          </a:p>
          <a:p>
            <a:pPr marL="0" marR="0" indent="0" algn="l" defTabSz="457200" rtl="0" eaLnBrk="1" fontAlgn="auto" latinLnBrk="0" hangingPunct="1">
              <a:lnSpc>
                <a:spcPct val="100000"/>
              </a:lnSpc>
              <a:spcBef>
                <a:spcPts val="0"/>
              </a:spcBef>
              <a:spcAft>
                <a:spcPts val="0"/>
              </a:spcAft>
              <a:buClrTx/>
              <a:buSzTx/>
              <a:buFont typeface="Wingdings" pitchFamily="2" charset="2"/>
              <a:buNone/>
              <a:tabLst/>
              <a:defRPr/>
            </a:pPr>
            <a:r>
              <a:rPr lang="de-CH" baseline="0" dirty="0">
                <a:sym typeface="Wingdings" panose="05000000000000000000" pitchFamily="2" charset="2"/>
              </a:rPr>
              <a:t>eine </a:t>
            </a:r>
            <a:r>
              <a:rPr lang="de-CH" b="1" baseline="0" dirty="0">
                <a:sym typeface="Wingdings" panose="05000000000000000000" pitchFamily="2" charset="2"/>
              </a:rPr>
              <a:t>chronische Pankreatitis tritt «nur» bei </a:t>
            </a:r>
            <a:r>
              <a:rPr lang="de-DE" sz="1200" b="1" kern="1200" dirty="0">
                <a:solidFill>
                  <a:schemeClr val="tx1"/>
                </a:solidFill>
                <a:effectLst/>
                <a:latin typeface="+mn-lt"/>
                <a:ea typeface="+mn-ea"/>
                <a:cs typeface="+mn-cs"/>
              </a:rPr>
              <a:t>~ 5% </a:t>
            </a:r>
            <a:r>
              <a:rPr lang="de-DE" sz="1200" b="0" kern="1200" dirty="0">
                <a:solidFill>
                  <a:schemeClr val="tx1"/>
                </a:solidFill>
                <a:effectLst/>
                <a:latin typeface="+mn-lt"/>
                <a:ea typeface="+mn-ea"/>
                <a:cs typeface="+mn-cs"/>
              </a:rPr>
              <a:t>der Personen auf, die stark trinken, es muss also fast andere Co-Faktoren geben, die die Anfälligkeit eines Individuums für Pankreatitis erhöhen. Diese variieren wahrscheinlich zwischen Individuen und umfassen bekannte Faktoren wie Rauchen, </a:t>
            </a:r>
            <a:r>
              <a:rPr lang="de-DE" sz="1200" b="0" kern="1200" dirty="0" err="1">
                <a:solidFill>
                  <a:schemeClr val="tx1"/>
                </a:solidFill>
                <a:effectLst/>
                <a:latin typeface="+mn-lt"/>
                <a:ea typeface="+mn-ea"/>
                <a:cs typeface="+mn-cs"/>
              </a:rPr>
              <a:t>Hypertriglyceridämie</a:t>
            </a:r>
            <a:r>
              <a:rPr lang="de-DE" sz="1200" b="0" kern="1200" dirty="0">
                <a:solidFill>
                  <a:schemeClr val="tx1"/>
                </a:solidFill>
                <a:effectLst/>
                <a:latin typeface="+mn-lt"/>
                <a:ea typeface="+mn-ea"/>
                <a:cs typeface="+mn-cs"/>
              </a:rPr>
              <a:t>, genetische Polymorphismen (z. B. CLDN2, Alkohol- oder </a:t>
            </a:r>
            <a:r>
              <a:rPr lang="de-DE" sz="1200" b="0" kern="1200" dirty="0" err="1">
                <a:solidFill>
                  <a:schemeClr val="tx1"/>
                </a:solidFill>
                <a:effectLst/>
                <a:latin typeface="+mn-lt"/>
                <a:ea typeface="+mn-ea"/>
                <a:cs typeface="+mn-cs"/>
              </a:rPr>
              <a:t>Aldehyddehydrogenase</a:t>
            </a:r>
            <a:r>
              <a:rPr lang="de-DE" sz="1200" b="0" kern="1200" dirty="0">
                <a:solidFill>
                  <a:schemeClr val="tx1"/>
                </a:solidFill>
                <a:effectLst/>
                <a:latin typeface="+mn-lt"/>
                <a:ea typeface="+mn-ea"/>
                <a:cs typeface="+mn-cs"/>
              </a:rPr>
              <a:t>) oder noch unbekannte Faktoren</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9</a:t>
            </a:fld>
            <a:endParaRPr lang="en-US"/>
          </a:p>
        </p:txBody>
      </p:sp>
    </p:spTree>
    <p:extLst>
      <p:ext uri="{BB962C8B-B14F-4D97-AF65-F5344CB8AC3E}">
        <p14:creationId xmlns:p14="http://schemas.microsoft.com/office/powerpoint/2010/main" val="1605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a:solidFill>
                  <a:schemeClr val="tx1"/>
                </a:solidFill>
                <a:latin typeface="+mn-lt"/>
                <a:ea typeface="+mn-ea"/>
                <a:cs typeface="+mn-cs"/>
              </a:rPr>
              <a:t>Rauchen in den letzten Jahren immer mehr als grosser Risikofaktor für die Entwicklung der (chronischen) Pankreatitis erkannt. </a:t>
            </a:r>
          </a:p>
          <a:p>
            <a:r>
              <a:rPr lang="de-CH" sz="1200" b="0" i="0" u="none" strike="noStrike" kern="1200" baseline="0" dirty="0">
                <a:solidFill>
                  <a:schemeClr val="tx1"/>
                </a:solidFill>
                <a:latin typeface="+mn-lt"/>
                <a:ea typeface="+mn-ea"/>
                <a:cs typeface="+mn-cs"/>
              </a:rPr>
              <a:t>Wir sehen die durch Zigarettentoxine vermittelten zellulären Mechanismen in der </a:t>
            </a:r>
            <a:r>
              <a:rPr lang="de-CH" sz="1200" b="0" i="0" u="none" strike="noStrike" kern="1200" baseline="0" dirty="0" err="1">
                <a:solidFill>
                  <a:schemeClr val="tx1"/>
                </a:solidFill>
                <a:latin typeface="+mn-lt"/>
                <a:ea typeface="+mn-ea"/>
                <a:cs typeface="+mn-cs"/>
              </a:rPr>
              <a:t>Azinuszelle</a:t>
            </a:r>
            <a:r>
              <a:rPr lang="de-CH" sz="1200" b="0" i="0" u="none" strike="noStrike" kern="1200" baseline="0" dirty="0">
                <a:solidFill>
                  <a:schemeClr val="tx1"/>
                </a:solidFill>
                <a:latin typeface="+mn-lt"/>
                <a:ea typeface="+mn-ea"/>
                <a:cs typeface="+mn-cs"/>
              </a:rPr>
              <a:t> des Pankreas</a:t>
            </a:r>
          </a:p>
          <a:p>
            <a:endParaRPr lang="de-DE" dirty="0"/>
          </a:p>
          <a:p>
            <a:r>
              <a:rPr lang="de-DE" dirty="0"/>
              <a:t>Nikotin und NNK (</a:t>
            </a:r>
            <a:r>
              <a:rPr lang="de-CH" dirty="0"/>
              <a:t>Von Nikotin abgeleitetes </a:t>
            </a:r>
            <a:r>
              <a:rPr lang="de-CH" dirty="0" err="1"/>
              <a:t>Nitrosaminketon</a:t>
            </a:r>
            <a:r>
              <a:rPr lang="de-CH" dirty="0"/>
              <a:t>):</a:t>
            </a:r>
          </a:p>
          <a:p>
            <a:r>
              <a:rPr lang="de-DE" dirty="0"/>
              <a:t>- morphologische Veränderungen: </a:t>
            </a:r>
            <a:r>
              <a:rPr lang="de-DE" dirty="0" err="1"/>
              <a:t>Vakuolisierung</a:t>
            </a:r>
            <a:r>
              <a:rPr lang="de-DE" dirty="0"/>
              <a:t> und Bildung von pyknotischen Kernen. </a:t>
            </a:r>
          </a:p>
          <a:p>
            <a:r>
              <a:rPr lang="de-DE" dirty="0"/>
              <a:t>- </a:t>
            </a:r>
            <a:r>
              <a:rPr lang="de-DE" b="1" dirty="0"/>
              <a:t>Nikotin stimuliert die Sekretion der </a:t>
            </a:r>
            <a:r>
              <a:rPr lang="de-DE" b="1" dirty="0" err="1"/>
              <a:t>Azinuszelle</a:t>
            </a:r>
            <a:endParaRPr lang="de-DE" b="1" dirty="0"/>
          </a:p>
          <a:p>
            <a:pPr marL="0" marR="0" indent="0" algn="l" defTabSz="457200" rtl="0" eaLnBrk="1" fontAlgn="auto" latinLnBrk="0" hangingPunct="1">
              <a:lnSpc>
                <a:spcPct val="100000"/>
              </a:lnSpc>
              <a:spcBef>
                <a:spcPts val="0"/>
              </a:spcBef>
              <a:spcAft>
                <a:spcPts val="0"/>
              </a:spcAft>
              <a:buClrTx/>
              <a:buSzTx/>
              <a:buFontTx/>
              <a:buNone/>
              <a:tabLst/>
              <a:defRPr/>
            </a:pPr>
            <a:r>
              <a:rPr lang="de-DE" dirty="0"/>
              <a:t>- über den alpha-7-nAChR (</a:t>
            </a:r>
            <a:r>
              <a:rPr lang="de-CH" sz="1200" b="0" i="0" u="none" strike="noStrike" kern="1200" baseline="0" dirty="0">
                <a:solidFill>
                  <a:schemeClr val="tx1"/>
                </a:solidFill>
                <a:latin typeface="+mn-lt"/>
                <a:ea typeface="+mn-ea"/>
                <a:cs typeface="+mn-cs"/>
              </a:rPr>
              <a:t>= 7 </a:t>
            </a:r>
            <a:r>
              <a:rPr lang="de-CH" sz="1200" b="0" i="0" u="none" strike="noStrike" kern="1200" baseline="0" dirty="0" err="1">
                <a:solidFill>
                  <a:schemeClr val="tx1"/>
                </a:solidFill>
                <a:latin typeface="+mn-lt"/>
                <a:ea typeface="+mn-ea"/>
                <a:cs typeface="+mn-cs"/>
              </a:rPr>
              <a:t>nicotinic</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acetylcholine</a:t>
            </a:r>
            <a:r>
              <a:rPr lang="de-CH" sz="1200" b="0" i="0" u="none" strike="noStrike" kern="1200" baseline="0" dirty="0">
                <a:solidFill>
                  <a:schemeClr val="tx1"/>
                </a:solidFill>
                <a:latin typeface="+mn-lt"/>
                <a:ea typeface="+mn-ea"/>
                <a:cs typeface="+mn-cs"/>
              </a:rPr>
              <a:t> </a:t>
            </a:r>
            <a:r>
              <a:rPr lang="de-CH" sz="1200" b="0" i="0" u="none" strike="noStrike" kern="1200" baseline="0" dirty="0" err="1">
                <a:solidFill>
                  <a:schemeClr val="tx1"/>
                </a:solidFill>
                <a:latin typeface="+mn-lt"/>
                <a:ea typeface="+mn-ea"/>
                <a:cs typeface="+mn-cs"/>
              </a:rPr>
              <a:t>receptor</a:t>
            </a:r>
            <a:r>
              <a:rPr lang="de-CH" sz="1200" b="0" i="0" u="none" strike="noStrike" kern="1200" baseline="0" dirty="0">
                <a:solidFill>
                  <a:schemeClr val="tx1"/>
                </a:solidFill>
                <a:latin typeface="+mn-lt"/>
                <a:ea typeface="+mn-ea"/>
                <a:cs typeface="+mn-cs"/>
              </a:rPr>
              <a:t>) -&gt;</a:t>
            </a:r>
            <a:r>
              <a:rPr lang="de-DE" dirty="0"/>
              <a:t>intrazelluläre Erhöhung des </a:t>
            </a:r>
            <a:r>
              <a:rPr lang="de-DE" b="1" dirty="0"/>
              <a:t>Kalzium</a:t>
            </a:r>
            <a:r>
              <a:rPr lang="de-DE" dirty="0"/>
              <a:t> auf. Zusätzlich Freisetzung aus intrazellulären Calciumspeichern im endoplasmatischen Retikulum.</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t>-</a:t>
            </a:r>
            <a:r>
              <a:rPr lang="de-DE" baseline="0" dirty="0"/>
              <a:t> </a:t>
            </a:r>
            <a:r>
              <a:rPr lang="de-DE" dirty="0"/>
              <a:t>Hemmung Aufnahme des Vitamins </a:t>
            </a:r>
            <a:r>
              <a:rPr lang="de-DE" b="1" dirty="0"/>
              <a:t>Thiamin</a:t>
            </a:r>
            <a:r>
              <a:rPr lang="de-DE" dirty="0"/>
              <a:t> hemmt, indem es die Thiamin-Transporter</a:t>
            </a:r>
            <a:r>
              <a:rPr lang="de-DE" baseline="0" dirty="0"/>
              <a:t> blockt.  (</a:t>
            </a:r>
            <a:r>
              <a:rPr lang="de-DE" dirty="0" err="1"/>
              <a:t>Thiaminmangel</a:t>
            </a:r>
            <a:r>
              <a:rPr lang="de-DE" dirty="0"/>
              <a:t> beeinträchtigt den oxidativen Energiestoffwechsel, erhöht </a:t>
            </a:r>
            <a:r>
              <a:rPr lang="de-DE" b="1" dirty="0"/>
              <a:t>oxidativen Stress</a:t>
            </a:r>
            <a:r>
              <a:rPr lang="de-DE" dirty="0"/>
              <a:t> und beeinträchtigt die Struktur und Funktion der Mitochondrien</a:t>
            </a:r>
            <a:r>
              <a:rPr lang="de-DE" baseline="0" dirty="0"/>
              <a:t> -&gt; A</a:t>
            </a:r>
            <a:r>
              <a:rPr lang="de-DE" dirty="0"/>
              <a:t>TP-Spiegel-Abfall -&gt; Sensibilisierung der Bauchspeicheldrüse für weitere Schadstoffe</a:t>
            </a:r>
          </a:p>
          <a:p>
            <a:r>
              <a:rPr lang="de-DE" dirty="0"/>
              <a:t>Abkürzungen: CER = </a:t>
            </a:r>
            <a:r>
              <a:rPr lang="de-DE" dirty="0" err="1"/>
              <a:t>Cerulein</a:t>
            </a:r>
            <a:r>
              <a:rPr lang="de-DE" dirty="0"/>
              <a:t>; CCK = </a:t>
            </a:r>
            <a:r>
              <a:rPr lang="de-DE" dirty="0" err="1"/>
              <a:t>Cholecystokinin</a:t>
            </a:r>
            <a:r>
              <a:rPr lang="de-DE" dirty="0"/>
              <a:t>; CCK-R = CCK-Rezeptor; THTR = </a:t>
            </a:r>
            <a:r>
              <a:rPr lang="de-DE" dirty="0" err="1"/>
              <a:t>Thiamintransporter</a:t>
            </a:r>
            <a:r>
              <a:rPr lang="de-DE" dirty="0"/>
              <a:t>; 7 und 7nAChR = 7 </a:t>
            </a:r>
            <a:r>
              <a:rPr lang="de-DE" dirty="0" err="1"/>
              <a:t>Nikotinacetylcholinrezeptor</a:t>
            </a:r>
            <a:r>
              <a:rPr lang="de-DE" dirty="0"/>
              <a:t>.</a:t>
            </a:r>
          </a:p>
          <a:p>
            <a:endParaRPr lang="de-DE" dirty="0"/>
          </a:p>
          <a:p>
            <a:pPr marL="0" marR="0" indent="0" algn="l" defTabSz="457200" rtl="0" eaLnBrk="1" fontAlgn="auto" latinLnBrk="0" hangingPunct="1">
              <a:lnSpc>
                <a:spcPct val="100000"/>
              </a:lnSpc>
              <a:spcBef>
                <a:spcPts val="0"/>
              </a:spcBef>
              <a:spcAft>
                <a:spcPts val="0"/>
              </a:spcAft>
              <a:buClrTx/>
              <a:buSzTx/>
              <a:buFont typeface="Wingdings" pitchFamily="2" charset="2"/>
              <a:buNone/>
              <a:tabLst/>
              <a:defRPr/>
            </a:pPr>
            <a:r>
              <a:rPr lang="de-DE" sz="1200" b="0" kern="1200" dirty="0">
                <a:solidFill>
                  <a:schemeClr val="tx1"/>
                </a:solidFill>
                <a:effectLst/>
                <a:latin typeface="+mn-lt"/>
                <a:ea typeface="+mn-ea"/>
                <a:cs typeface="+mn-cs"/>
              </a:rPr>
              <a:t>Aber</a:t>
            </a:r>
            <a:r>
              <a:rPr lang="de-DE" sz="1200" b="0" kern="1200" baseline="0" dirty="0">
                <a:solidFill>
                  <a:schemeClr val="tx1"/>
                </a:solidFill>
                <a:effectLst/>
                <a:latin typeface="+mn-lt"/>
                <a:ea typeface="+mn-ea"/>
                <a:cs typeface="+mn-cs"/>
              </a:rPr>
              <a:t> </a:t>
            </a:r>
            <a:r>
              <a:rPr lang="de-DE" sz="1200" b="0" kern="1200" dirty="0">
                <a:solidFill>
                  <a:schemeClr val="tx1"/>
                </a:solidFill>
                <a:effectLst/>
                <a:latin typeface="+mn-lt"/>
                <a:ea typeface="+mn-ea"/>
                <a:cs typeface="+mn-cs"/>
              </a:rPr>
              <a:t>nur ein kleiner Teil der Starktrinker erkrankt jemals an Pankreatitis.</a:t>
            </a:r>
            <a:r>
              <a:rPr lang="de-DE" sz="1200" b="0" kern="1200" baseline="0" dirty="0">
                <a:solidFill>
                  <a:schemeClr val="tx1"/>
                </a:solidFill>
                <a:effectLst/>
                <a:latin typeface="+mn-lt"/>
                <a:ea typeface="+mn-ea"/>
                <a:cs typeface="+mn-cs"/>
              </a:rPr>
              <a:t> </a:t>
            </a:r>
            <a:endParaRPr lang="de-CH" baseline="0" dirty="0">
              <a:sym typeface="Wingdings" panose="05000000000000000000" pitchFamily="2" charset="2"/>
            </a:endParaRPr>
          </a:p>
          <a:p>
            <a:pPr marL="0" marR="0" indent="0" algn="l" defTabSz="457200" rtl="0" eaLnBrk="1" fontAlgn="auto" latinLnBrk="0" hangingPunct="1">
              <a:lnSpc>
                <a:spcPct val="100000"/>
              </a:lnSpc>
              <a:spcBef>
                <a:spcPts val="0"/>
              </a:spcBef>
              <a:spcAft>
                <a:spcPts val="0"/>
              </a:spcAft>
              <a:buClrTx/>
              <a:buSzTx/>
              <a:buFont typeface="Wingdings" pitchFamily="2" charset="2"/>
              <a:buNone/>
              <a:tabLst/>
              <a:defRPr/>
            </a:pPr>
            <a:r>
              <a:rPr lang="de-CH" baseline="0" dirty="0">
                <a:sym typeface="Wingdings" panose="05000000000000000000" pitchFamily="2" charset="2"/>
              </a:rPr>
              <a:t>eine chronische Pankreatitis tritt «nur» bei </a:t>
            </a:r>
            <a:r>
              <a:rPr lang="de-DE" sz="1200" b="0" kern="1200" dirty="0">
                <a:solidFill>
                  <a:schemeClr val="tx1"/>
                </a:solidFill>
                <a:effectLst/>
                <a:latin typeface="+mn-lt"/>
                <a:ea typeface="+mn-ea"/>
                <a:cs typeface="+mn-cs"/>
              </a:rPr>
              <a:t>~ 5% der Personen auf, die stark trinken, es muss also fast andere Co-Faktoren geben, die die Anfälligkeit eines Individuums für Pankreatitis erhöhen. Diese variieren wahrscheinlich zwischen Individuen und umfassen bekannte Faktoren wie Rauchen, </a:t>
            </a:r>
            <a:r>
              <a:rPr lang="de-DE" sz="1200" b="0" kern="1200" dirty="0" err="1">
                <a:solidFill>
                  <a:schemeClr val="tx1"/>
                </a:solidFill>
                <a:effectLst/>
                <a:latin typeface="+mn-lt"/>
                <a:ea typeface="+mn-ea"/>
                <a:cs typeface="+mn-cs"/>
              </a:rPr>
              <a:t>Hypertriglyceridämie</a:t>
            </a:r>
            <a:r>
              <a:rPr lang="de-DE" sz="1200" b="0" kern="1200" dirty="0">
                <a:solidFill>
                  <a:schemeClr val="tx1"/>
                </a:solidFill>
                <a:effectLst/>
                <a:latin typeface="+mn-lt"/>
                <a:ea typeface="+mn-ea"/>
                <a:cs typeface="+mn-cs"/>
              </a:rPr>
              <a:t>, genetische Polymorphismen (z. B. CLDN2, Alkohol- oder </a:t>
            </a:r>
            <a:r>
              <a:rPr lang="de-DE" sz="1200" b="0" kern="1200" dirty="0" err="1">
                <a:solidFill>
                  <a:schemeClr val="tx1"/>
                </a:solidFill>
                <a:effectLst/>
                <a:latin typeface="+mn-lt"/>
                <a:ea typeface="+mn-ea"/>
                <a:cs typeface="+mn-cs"/>
              </a:rPr>
              <a:t>Aldehyddehydrogenase</a:t>
            </a:r>
            <a:r>
              <a:rPr lang="de-DE" sz="1200" b="0" kern="1200" dirty="0">
                <a:solidFill>
                  <a:schemeClr val="tx1"/>
                </a:solidFill>
                <a:effectLst/>
                <a:latin typeface="+mn-lt"/>
                <a:ea typeface="+mn-ea"/>
                <a:cs typeface="+mn-cs"/>
              </a:rPr>
              <a:t>) oder noch unbekannte Faktoren</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10</a:t>
            </a:fld>
            <a:endParaRPr lang="en-US"/>
          </a:p>
        </p:txBody>
      </p:sp>
    </p:spTree>
    <p:extLst>
      <p:ext uri="{BB962C8B-B14F-4D97-AF65-F5344CB8AC3E}">
        <p14:creationId xmlns:p14="http://schemas.microsoft.com/office/powerpoint/2010/main" val="174754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err="1">
                <a:solidFill>
                  <a:schemeClr val="tx1"/>
                </a:solidFill>
                <a:effectLst/>
                <a:latin typeface="+mn-lt"/>
                <a:ea typeface="+mn-ea"/>
                <a:cs typeface="+mn-cs"/>
              </a:rPr>
              <a:t>Tripsinogen</a:t>
            </a:r>
            <a:r>
              <a:rPr lang="de-CH" sz="1200" b="1" i="0" kern="1200" dirty="0">
                <a:solidFill>
                  <a:schemeClr val="tx1"/>
                </a:solidFill>
                <a:effectLst/>
                <a:latin typeface="+mn-lt"/>
                <a:ea typeface="+mn-ea"/>
                <a:cs typeface="+mn-cs"/>
              </a:rPr>
              <a:t> wird durch </a:t>
            </a:r>
            <a:r>
              <a:rPr lang="de-CH" sz="1200" b="1" i="0" kern="1200" dirty="0" err="1">
                <a:solidFill>
                  <a:schemeClr val="tx1"/>
                </a:solidFill>
                <a:effectLst/>
                <a:latin typeface="+mn-lt"/>
                <a:ea typeface="+mn-ea"/>
                <a:cs typeface="+mn-cs"/>
              </a:rPr>
              <a:t>Enterokinase</a:t>
            </a:r>
            <a:r>
              <a:rPr lang="de-CH" sz="1200" b="1" i="0" kern="1200" dirty="0">
                <a:solidFill>
                  <a:schemeClr val="tx1"/>
                </a:solidFill>
                <a:effectLst/>
                <a:latin typeface="+mn-lt"/>
                <a:ea typeface="+mn-ea"/>
                <a:cs typeface="+mn-cs"/>
              </a:rPr>
              <a:t> im Darm in Trypsin umgewandelt </a:t>
            </a:r>
          </a:p>
          <a:p>
            <a:endParaRPr lang="de-CH" sz="1200" b="1" i="0" kern="1200" dirty="0">
              <a:solidFill>
                <a:schemeClr val="tx1"/>
              </a:solidFill>
              <a:effectLst/>
              <a:latin typeface="+mn-lt"/>
              <a:ea typeface="+mn-ea"/>
              <a:cs typeface="+mn-cs"/>
            </a:endParaRPr>
          </a:p>
          <a:p>
            <a:endParaRPr lang="de-CH" sz="1200" b="1" i="0" kern="1200" dirty="0">
              <a:solidFill>
                <a:schemeClr val="tx1"/>
              </a:solidFill>
              <a:effectLst/>
              <a:latin typeface="+mn-lt"/>
              <a:ea typeface="+mn-ea"/>
              <a:cs typeface="+mn-cs"/>
            </a:endParaRPr>
          </a:p>
          <a:p>
            <a:r>
              <a:rPr lang="de-CH" sz="1200" b="1" i="0" kern="1200" dirty="0">
                <a:solidFill>
                  <a:schemeClr val="tx1"/>
                </a:solidFill>
                <a:effectLst/>
                <a:latin typeface="+mn-lt"/>
                <a:ea typeface="+mn-ea"/>
                <a:cs typeface="+mn-cs"/>
              </a:rPr>
              <a:t>PRSS1-Mutationen</a:t>
            </a:r>
            <a:r>
              <a:rPr lang="de-CH" sz="1200" b="0" i="0" kern="1200" dirty="0">
                <a:solidFill>
                  <a:schemeClr val="tx1"/>
                </a:solidFill>
                <a:effectLst/>
                <a:latin typeface="+mn-lt"/>
                <a:ea typeface="+mn-ea"/>
                <a:cs typeface="+mn-cs"/>
              </a:rPr>
              <a:t> (kationisches Trypsinogen) sind typisch für hereditäre Pankreatitis und werden autosomal-dominant vererbt. Sie führen zu einer erhöhten oder vorzeitigen Aktivierung von Trypsin im Pankreas, was die autodigestive Entzündung und Fibrose fördert. Die Penetranz liegt bei etwa 80 % und das Erkrankungsrisiko ist deutlich erhöht, insbesondere bei familiärer Häufung. PRSS1-Mutationen machen etwa 1 % aller Fälle aus, sind aber für die Mehrzahl der hereditären Verläufe verantwortlich</a:t>
            </a:r>
          </a:p>
          <a:p>
            <a:endParaRPr lang="de-CH" sz="1200" b="0" i="0" kern="1200" dirty="0">
              <a:solidFill>
                <a:schemeClr val="tx1"/>
              </a:solidFill>
              <a:effectLst/>
              <a:latin typeface="+mn-lt"/>
              <a:ea typeface="+mn-ea"/>
              <a:cs typeface="+mn-cs"/>
            </a:endParaRPr>
          </a:p>
          <a:p>
            <a:r>
              <a:rPr lang="de-CH" sz="1200" b="1" i="0" kern="1200" dirty="0">
                <a:solidFill>
                  <a:schemeClr val="tx1"/>
                </a:solidFill>
                <a:effectLst/>
                <a:latin typeface="+mn-lt"/>
                <a:ea typeface="+mn-ea"/>
                <a:cs typeface="+mn-cs"/>
              </a:rPr>
              <a:t>SPINK1-Mutationen</a:t>
            </a:r>
            <a:r>
              <a:rPr lang="de-CH" sz="1200" b="0" i="0" kern="1200" dirty="0">
                <a:solidFill>
                  <a:schemeClr val="tx1"/>
                </a:solidFill>
                <a:effectLst/>
                <a:latin typeface="+mn-lt"/>
                <a:ea typeface="+mn-ea"/>
                <a:cs typeface="+mn-cs"/>
              </a:rPr>
              <a:t> (Serinprotease-Inhibitor </a:t>
            </a:r>
            <a:r>
              <a:rPr lang="de-CH" sz="1200" b="0" i="0" kern="1200" dirty="0" err="1">
                <a:solidFill>
                  <a:schemeClr val="tx1"/>
                </a:solidFill>
                <a:effectLst/>
                <a:latin typeface="+mn-lt"/>
                <a:ea typeface="+mn-ea"/>
                <a:cs typeface="+mn-cs"/>
              </a:rPr>
              <a:t>Kazal</a:t>
            </a:r>
            <a:r>
              <a:rPr lang="de-CH" sz="1200" b="0" i="0" kern="1200" dirty="0">
                <a:solidFill>
                  <a:schemeClr val="tx1"/>
                </a:solidFill>
                <a:effectLst/>
                <a:latin typeface="+mn-lt"/>
                <a:ea typeface="+mn-ea"/>
                <a:cs typeface="+mn-cs"/>
              </a:rPr>
              <a:t> Typ 1) sind häufige Risikofaktoren, insbesondere bei idiopathischer und alkoholischer chronischer Pankreatitis. Sie führen zu einer verminderten Inhibition von Trypsin und begünstigen so die autodigestive Schädigung des Pankreas. SPINK1-Mutationen sind keine klassischen monogenen Ursachen, sondern erhöhen das Risiko in Kombination mit anderen Faktoren</a:t>
            </a:r>
          </a:p>
          <a:p>
            <a:endParaRPr lang="de-CH" sz="1200" b="0" i="0" kern="1200" dirty="0">
              <a:solidFill>
                <a:schemeClr val="tx1"/>
              </a:solidFill>
              <a:effectLst/>
              <a:latin typeface="+mn-lt"/>
              <a:ea typeface="+mn-ea"/>
              <a:cs typeface="+mn-cs"/>
            </a:endParaRPr>
          </a:p>
          <a:p>
            <a:r>
              <a:rPr lang="de-CH" sz="1200" b="1" i="0" kern="1200" dirty="0">
                <a:solidFill>
                  <a:schemeClr val="tx1"/>
                </a:solidFill>
                <a:effectLst/>
                <a:latin typeface="+mn-lt"/>
                <a:ea typeface="+mn-ea"/>
                <a:cs typeface="+mn-cs"/>
              </a:rPr>
              <a:t>CFTR-Mutationen</a:t>
            </a:r>
            <a:r>
              <a:rPr lang="de-CH" sz="1200" b="0" i="0" kern="1200" dirty="0">
                <a:solidFill>
                  <a:schemeClr val="tx1"/>
                </a:solidFill>
                <a:effectLst/>
                <a:latin typeface="+mn-lt"/>
                <a:ea typeface="+mn-ea"/>
                <a:cs typeface="+mn-cs"/>
              </a:rPr>
              <a:t> (</a:t>
            </a:r>
            <a:r>
              <a:rPr lang="de-CH" sz="1200" b="0" i="0" kern="1200" dirty="0" err="1">
                <a:solidFill>
                  <a:schemeClr val="tx1"/>
                </a:solidFill>
                <a:effectLst/>
                <a:latin typeface="+mn-lt"/>
                <a:ea typeface="+mn-ea"/>
                <a:cs typeface="+mn-cs"/>
              </a:rPr>
              <a:t>Cystic</a:t>
            </a:r>
            <a:r>
              <a:rPr lang="de-CH" sz="1200" b="0" i="0" kern="1200" dirty="0">
                <a:solidFill>
                  <a:schemeClr val="tx1"/>
                </a:solidFill>
                <a:effectLst/>
                <a:latin typeface="+mn-lt"/>
                <a:ea typeface="+mn-ea"/>
                <a:cs typeface="+mn-cs"/>
              </a:rPr>
              <a:t> </a:t>
            </a:r>
            <a:r>
              <a:rPr lang="de-CH" sz="1200" b="0" i="0" kern="1200" dirty="0" err="1">
                <a:solidFill>
                  <a:schemeClr val="tx1"/>
                </a:solidFill>
                <a:effectLst/>
                <a:latin typeface="+mn-lt"/>
                <a:ea typeface="+mn-ea"/>
                <a:cs typeface="+mn-cs"/>
              </a:rPr>
              <a:t>Fibrosis</a:t>
            </a:r>
            <a:r>
              <a:rPr lang="de-CH" sz="1200" b="0" i="0" kern="1200" dirty="0">
                <a:solidFill>
                  <a:schemeClr val="tx1"/>
                </a:solidFill>
                <a:effectLst/>
                <a:latin typeface="+mn-lt"/>
                <a:ea typeface="+mn-ea"/>
                <a:cs typeface="+mn-cs"/>
              </a:rPr>
              <a:t> Transmembrane </a:t>
            </a:r>
            <a:r>
              <a:rPr lang="de-CH" sz="1200" b="0" i="0" kern="1200" dirty="0" err="1">
                <a:solidFill>
                  <a:schemeClr val="tx1"/>
                </a:solidFill>
                <a:effectLst/>
                <a:latin typeface="+mn-lt"/>
                <a:ea typeface="+mn-ea"/>
                <a:cs typeface="+mn-cs"/>
              </a:rPr>
              <a:t>Conductance</a:t>
            </a:r>
            <a:r>
              <a:rPr lang="de-CH" sz="1200" b="0" i="0" kern="1200" dirty="0">
                <a:solidFill>
                  <a:schemeClr val="tx1"/>
                </a:solidFill>
                <a:effectLst/>
                <a:latin typeface="+mn-lt"/>
                <a:ea typeface="+mn-ea"/>
                <a:cs typeface="+mn-cs"/>
              </a:rPr>
              <a:t> Regulator) sind ebenfalls häufig und führen zu gestörter </a:t>
            </a:r>
            <a:r>
              <a:rPr lang="de-CH" sz="1200" b="0" i="0" kern="1200" dirty="0" err="1">
                <a:solidFill>
                  <a:schemeClr val="tx1"/>
                </a:solidFill>
                <a:effectLst/>
                <a:latin typeface="+mn-lt"/>
                <a:ea typeface="+mn-ea"/>
                <a:cs typeface="+mn-cs"/>
              </a:rPr>
              <a:t>Bikarbonatsekretion</a:t>
            </a:r>
            <a:r>
              <a:rPr lang="de-CH" sz="1200" b="0" i="0" kern="1200" dirty="0">
                <a:solidFill>
                  <a:schemeClr val="tx1"/>
                </a:solidFill>
                <a:effectLst/>
                <a:latin typeface="+mn-lt"/>
                <a:ea typeface="+mn-ea"/>
                <a:cs typeface="+mn-cs"/>
              </a:rPr>
              <a:t> und zähflüssigem Pankreassaft, was die Bildung von </a:t>
            </a:r>
            <a:r>
              <a:rPr lang="de-CH" sz="1200" b="0" i="0" kern="1200" dirty="0" err="1">
                <a:solidFill>
                  <a:schemeClr val="tx1"/>
                </a:solidFill>
                <a:effectLst/>
                <a:latin typeface="+mn-lt"/>
                <a:ea typeface="+mn-ea"/>
                <a:cs typeface="+mn-cs"/>
              </a:rPr>
              <a:t>Proteinplugs</a:t>
            </a:r>
            <a:r>
              <a:rPr lang="de-CH" sz="1200" b="0" i="0" kern="1200" dirty="0">
                <a:solidFill>
                  <a:schemeClr val="tx1"/>
                </a:solidFill>
                <a:effectLst/>
                <a:latin typeface="+mn-lt"/>
                <a:ea typeface="+mn-ea"/>
                <a:cs typeface="+mn-cs"/>
              </a:rPr>
              <a:t> und Gangobstruktionen begünstigt. Sie sind besonders relevant bei Patienten mit idiopathischer oder früh beginnender chronischer Pankreatitis.</a:t>
            </a:r>
          </a:p>
          <a:p>
            <a:endParaRPr lang="de-CH" sz="1200" b="0" i="0" kern="1200" dirty="0">
              <a:solidFill>
                <a:schemeClr val="tx1"/>
              </a:solidFill>
              <a:effectLst/>
              <a:latin typeface="+mn-lt"/>
              <a:ea typeface="+mn-ea"/>
              <a:cs typeface="+mn-cs"/>
            </a:endParaRPr>
          </a:p>
          <a:p>
            <a:r>
              <a:rPr lang="de-CH" sz="1200" b="1" i="0" kern="1200" dirty="0">
                <a:solidFill>
                  <a:schemeClr val="tx1"/>
                </a:solidFill>
                <a:effectLst/>
                <a:latin typeface="+mn-lt"/>
                <a:ea typeface="+mn-ea"/>
                <a:cs typeface="+mn-cs"/>
              </a:rPr>
              <a:t>CTRC-Mutationen</a:t>
            </a:r>
            <a:r>
              <a:rPr lang="de-CH" sz="1200" b="0" i="0" kern="1200" dirty="0">
                <a:solidFill>
                  <a:schemeClr val="tx1"/>
                </a:solidFill>
                <a:effectLst/>
                <a:latin typeface="+mn-lt"/>
                <a:ea typeface="+mn-ea"/>
                <a:cs typeface="+mn-cs"/>
              </a:rPr>
              <a:t> (Chymotrypsin C) wirken als Modifikatoren und führen zu einer gestörten Inaktivierung von Trypsin, was die Progression der Erkrankung beschleunigen kann</a:t>
            </a: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12</a:t>
            </a:fld>
            <a:endParaRPr lang="en-US"/>
          </a:p>
        </p:txBody>
      </p:sp>
    </p:spTree>
    <p:extLst>
      <p:ext uri="{BB962C8B-B14F-4D97-AF65-F5344CB8AC3E}">
        <p14:creationId xmlns:p14="http://schemas.microsoft.com/office/powerpoint/2010/main" val="271028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Typ-1 Autoimmunpankreatitis (AIP)</a:t>
            </a:r>
            <a:r>
              <a:rPr lang="de-CH" dirty="0"/>
              <a:t> ist Teil der </a:t>
            </a:r>
            <a:r>
              <a:rPr lang="de-CH" b="1" dirty="0"/>
              <a:t>IgG4-assoziierten Erkrankung</a:t>
            </a:r>
            <a:r>
              <a:rPr lang="de-CH" dirty="0"/>
              <a:t> und gekennzeichnet durch </a:t>
            </a:r>
            <a:r>
              <a:rPr lang="de-CH" b="1" dirty="0" err="1"/>
              <a:t>erhoehte</a:t>
            </a:r>
            <a:r>
              <a:rPr lang="de-CH" b="1" dirty="0"/>
              <a:t> IgG4-Spiegel</a:t>
            </a:r>
            <a:r>
              <a:rPr lang="de-CH" dirty="0"/>
              <a:t> sowie eine </a:t>
            </a:r>
            <a:r>
              <a:rPr lang="de-CH" b="1" dirty="0"/>
              <a:t>IgG4-reiche </a:t>
            </a:r>
            <a:r>
              <a:rPr lang="de-CH" b="1" dirty="0" err="1"/>
              <a:t>Entzuendung</a:t>
            </a:r>
            <a:r>
              <a:rPr lang="de-CH" b="1" dirty="0"/>
              <a:t> des Pankreas</a:t>
            </a:r>
            <a:r>
              <a:rPr lang="de-CH" dirty="0"/>
              <a:t>.</a:t>
            </a:r>
          </a:p>
          <a:p>
            <a:r>
              <a:rPr lang="de-CH" dirty="0"/>
              <a:t>Zentral sind </a:t>
            </a:r>
            <a:r>
              <a:rPr lang="de-CH" b="1" dirty="0" err="1"/>
              <a:t>plasmacytoide</a:t>
            </a:r>
            <a:r>
              <a:rPr lang="de-CH" b="1" dirty="0"/>
              <a:t> dendritische Zellen (</a:t>
            </a:r>
            <a:r>
              <a:rPr lang="de-CH" b="1" dirty="0" err="1"/>
              <a:t>pDCs</a:t>
            </a:r>
            <a:r>
              <a:rPr lang="de-CH" b="1" dirty="0"/>
              <a:t>)</a:t>
            </a:r>
            <a:r>
              <a:rPr lang="de-CH" dirty="0"/>
              <a:t>, die durch </a:t>
            </a:r>
            <a:r>
              <a:rPr lang="de-CH" b="1" dirty="0" err="1"/>
              <a:t>Darmdysbiose</a:t>
            </a:r>
            <a:r>
              <a:rPr lang="de-CH" dirty="0"/>
              <a:t> und </a:t>
            </a:r>
            <a:r>
              <a:rPr lang="de-CH" b="1" dirty="0"/>
              <a:t>NETs</a:t>
            </a:r>
            <a:r>
              <a:rPr lang="de-CH" dirty="0"/>
              <a:t> aktiviert werden und </a:t>
            </a:r>
            <a:r>
              <a:rPr lang="de-CH" b="1" dirty="0"/>
              <a:t>IFN-</a:t>
            </a:r>
            <a:r>
              <a:rPr lang="el-GR" b="1" dirty="0"/>
              <a:t>α</a:t>
            </a:r>
            <a:r>
              <a:rPr lang="el-GR" dirty="0"/>
              <a:t> </a:t>
            </a:r>
            <a:r>
              <a:rPr lang="de-CH" dirty="0"/>
              <a:t>sowie </a:t>
            </a:r>
            <a:r>
              <a:rPr lang="de-CH" b="1" dirty="0"/>
              <a:t>IL-33</a:t>
            </a:r>
            <a:r>
              <a:rPr lang="de-CH" dirty="0"/>
              <a:t> freisetzen. Diese Signale treiben </a:t>
            </a:r>
            <a:r>
              <a:rPr lang="de-CH" b="1" dirty="0"/>
              <a:t>chronische </a:t>
            </a:r>
            <a:r>
              <a:rPr lang="de-CH" b="1" dirty="0" err="1"/>
              <a:t>Entzuendung</a:t>
            </a:r>
            <a:r>
              <a:rPr lang="de-CH" b="1" dirty="0"/>
              <a:t> und Fibrose</a:t>
            </a:r>
            <a:r>
              <a:rPr lang="de-CH" dirty="0"/>
              <a:t>. </a:t>
            </a:r>
            <a:r>
              <a:rPr lang="de-CH" b="1" dirty="0"/>
              <a:t>M2-Makrophagen</a:t>
            </a:r>
            <a:r>
              <a:rPr lang="de-CH" dirty="0"/>
              <a:t> </a:t>
            </a:r>
            <a:r>
              <a:rPr lang="de-CH" dirty="0" err="1"/>
              <a:t>verstaerken</a:t>
            </a:r>
            <a:r>
              <a:rPr lang="de-CH" dirty="0"/>
              <a:t> dies durch </a:t>
            </a:r>
            <a:r>
              <a:rPr lang="de-CH" dirty="0" err="1"/>
              <a:t>zusaetzliches</a:t>
            </a:r>
            <a:r>
              <a:rPr lang="de-CH" dirty="0"/>
              <a:t> </a:t>
            </a:r>
            <a:r>
              <a:rPr lang="de-CH" b="1" dirty="0"/>
              <a:t>IL-33</a:t>
            </a:r>
            <a:r>
              <a:rPr lang="de-CH" dirty="0"/>
              <a:t>.</a:t>
            </a:r>
          </a:p>
          <a:p>
            <a:r>
              <a:rPr lang="de-CH" dirty="0"/>
              <a:t>Die Immunantwort verschiebt sich zu </a:t>
            </a:r>
            <a:r>
              <a:rPr lang="de-CH" b="1" dirty="0"/>
              <a:t>Th2- und regulatorischen T-Zellen</a:t>
            </a:r>
            <a:r>
              <a:rPr lang="de-CH" dirty="0"/>
              <a:t>, die </a:t>
            </a:r>
            <a:r>
              <a:rPr lang="de-CH" b="1" dirty="0"/>
              <a:t>IL-4, IL-5 und IL-13</a:t>
            </a:r>
            <a:r>
              <a:rPr lang="de-CH" dirty="0"/>
              <a:t> produzieren und so </a:t>
            </a:r>
            <a:r>
              <a:rPr lang="de-CH" b="1" dirty="0"/>
              <a:t>IgG4-Bildung und Fibrose</a:t>
            </a:r>
            <a:r>
              <a:rPr lang="de-CH" dirty="0"/>
              <a:t> </a:t>
            </a:r>
            <a:r>
              <a:rPr lang="de-CH" dirty="0" err="1"/>
              <a:t>foerdern</a:t>
            </a:r>
            <a:r>
              <a:rPr lang="de-CH" dirty="0"/>
              <a:t>.</a:t>
            </a:r>
          </a:p>
          <a:p>
            <a:r>
              <a:rPr lang="de-CH" b="1" dirty="0"/>
              <a:t>Autoantikörper</a:t>
            </a:r>
            <a:r>
              <a:rPr lang="de-CH" dirty="0"/>
              <a:t> gegen pankreatische Antigene sind </a:t>
            </a:r>
            <a:r>
              <a:rPr lang="de-CH" dirty="0" err="1"/>
              <a:t>haeufig</a:t>
            </a:r>
            <a:r>
              <a:rPr lang="de-CH" dirty="0"/>
              <a:t>, gelten aber als </a:t>
            </a:r>
            <a:r>
              <a:rPr lang="de-CH" b="1" dirty="0"/>
              <a:t>Begleitphänomen</a:t>
            </a:r>
            <a:r>
              <a:rPr lang="de-CH" dirty="0"/>
              <a:t>. </a:t>
            </a:r>
            <a:r>
              <a:rPr lang="de-CH" b="1" dirty="0"/>
              <a:t>Genetische </a:t>
            </a:r>
            <a:r>
              <a:rPr lang="de-CH" b="1" dirty="0" err="1"/>
              <a:t>Praedisposition</a:t>
            </a:r>
            <a:r>
              <a:rPr lang="de-CH" dirty="0"/>
              <a:t> und </a:t>
            </a:r>
            <a:r>
              <a:rPr lang="de-CH" b="1" dirty="0"/>
              <a:t>bakterielle Trigger</a:t>
            </a:r>
            <a:r>
              <a:rPr lang="de-CH" dirty="0"/>
              <a:t> (z.B. </a:t>
            </a:r>
            <a:r>
              <a:rPr lang="de-CH" i="1" dirty="0"/>
              <a:t>H. pylori</a:t>
            </a:r>
            <a:r>
              <a:rPr lang="de-CH" dirty="0"/>
              <a:t>) </a:t>
            </a:r>
            <a:r>
              <a:rPr lang="de-CH" dirty="0" err="1"/>
              <a:t>koennen</a:t>
            </a:r>
            <a:r>
              <a:rPr lang="de-CH" dirty="0"/>
              <a:t> die Erkrankung </a:t>
            </a:r>
            <a:r>
              <a:rPr lang="de-CH" dirty="0" err="1"/>
              <a:t>ausloesen</a:t>
            </a:r>
            <a:r>
              <a:rPr lang="de-CH" dirty="0"/>
              <a:t>.</a:t>
            </a:r>
          </a:p>
          <a:p>
            <a:endParaRPr lang="de-CH" sz="1200" b="0" i="0" kern="1200" dirty="0">
              <a:solidFill>
                <a:schemeClr val="tx1"/>
              </a:solidFill>
              <a:effectLst/>
              <a:latin typeface="+mn-lt"/>
              <a:ea typeface="+mn-ea"/>
              <a:cs typeface="+mn-cs"/>
            </a:endParaRPr>
          </a:p>
          <a:p>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Typ 2 AIP - </a:t>
            </a:r>
            <a:r>
              <a:rPr lang="de-CH" dirty="0"/>
              <a:t>idiopathische duktale Pankreatitis - </a:t>
            </a:r>
            <a:r>
              <a:rPr lang="de-CH" sz="1200" b="0" i="0" kern="1200" dirty="0">
                <a:solidFill>
                  <a:schemeClr val="tx1"/>
                </a:solidFill>
                <a:effectLst/>
                <a:latin typeface="+mn-lt"/>
                <a:ea typeface="+mn-ea"/>
                <a:cs typeface="+mn-cs"/>
              </a:rPr>
              <a:t>ist nicht mit IgG4 assoziiert, sondern zeigt eine </a:t>
            </a:r>
            <a:r>
              <a:rPr lang="de-CH" sz="1200" b="0" i="0" kern="1200" dirty="0" err="1">
                <a:solidFill>
                  <a:schemeClr val="tx1"/>
                </a:solidFill>
                <a:effectLst/>
                <a:latin typeface="+mn-lt"/>
                <a:ea typeface="+mn-ea"/>
                <a:cs typeface="+mn-cs"/>
              </a:rPr>
              <a:t>granulocyte</a:t>
            </a:r>
            <a:r>
              <a:rPr lang="de-CH" sz="1200" b="0" i="0" kern="1200" dirty="0">
                <a:solidFill>
                  <a:schemeClr val="tx1"/>
                </a:solidFill>
                <a:effectLst/>
                <a:latin typeface="+mn-lt"/>
                <a:ea typeface="+mn-ea"/>
                <a:cs typeface="+mn-cs"/>
              </a:rPr>
              <a:t> epithelial </a:t>
            </a:r>
            <a:r>
              <a:rPr lang="de-CH" sz="1200" b="0" i="0" kern="1200" dirty="0" err="1">
                <a:solidFill>
                  <a:schemeClr val="tx1"/>
                </a:solidFill>
                <a:effectLst/>
                <a:latin typeface="+mn-lt"/>
                <a:ea typeface="+mn-ea"/>
                <a:cs typeface="+mn-cs"/>
              </a:rPr>
              <a:t>lesion</a:t>
            </a:r>
            <a:r>
              <a:rPr lang="de-CH" sz="1200" b="0" i="0" kern="1200" dirty="0">
                <a:solidFill>
                  <a:schemeClr val="tx1"/>
                </a:solidFill>
                <a:effectLst/>
                <a:latin typeface="+mn-lt"/>
                <a:ea typeface="+mn-ea"/>
                <a:cs typeface="+mn-cs"/>
              </a:rPr>
              <a:t> mit neutrophiler Infiltration und ist oft mit chronisch-entzündlichen Darmerkrankungen vergesellschaftet.</a:t>
            </a:r>
          </a:p>
          <a:p>
            <a:r>
              <a:rPr lang="de-CH" dirty="0"/>
              <a:t>Hier stehen </a:t>
            </a:r>
            <a:r>
              <a:rPr lang="de-CH" b="1" dirty="0"/>
              <a:t>Neutrophile Granulozyten</a:t>
            </a:r>
            <a:r>
              <a:rPr lang="de-CH" dirty="0"/>
              <a:t> im Vordergrund, die direkt die </a:t>
            </a:r>
            <a:r>
              <a:rPr lang="de-CH" b="1" dirty="0" err="1"/>
              <a:t>Pankreasgaenge</a:t>
            </a:r>
            <a:r>
              <a:rPr lang="de-CH" b="1" dirty="0"/>
              <a:t> angreifen</a:t>
            </a:r>
            <a:r>
              <a:rPr lang="de-CH" dirty="0"/>
              <a:t>. Histologisch entstehen die typischen </a:t>
            </a:r>
            <a:r>
              <a:rPr lang="de-CH" b="1" dirty="0" err="1"/>
              <a:t>granulozytaeren</a:t>
            </a:r>
            <a:r>
              <a:rPr lang="de-CH" b="1" dirty="0"/>
              <a:t> epithelialen </a:t>
            </a:r>
            <a:r>
              <a:rPr lang="de-CH" b="1" dirty="0" err="1"/>
              <a:t>Laesionen</a:t>
            </a:r>
            <a:r>
              <a:rPr lang="de-CH" b="1" dirty="0"/>
              <a:t> (GELs)</a:t>
            </a:r>
            <a:r>
              <a:rPr lang="de-CH" dirty="0"/>
              <a:t>.</a:t>
            </a:r>
          </a:p>
        </p:txBody>
      </p:sp>
      <p:sp>
        <p:nvSpPr>
          <p:cNvPr id="4" name="Foliennummernplatzhalter 3"/>
          <p:cNvSpPr>
            <a:spLocks noGrp="1"/>
          </p:cNvSpPr>
          <p:nvPr>
            <p:ph type="sldNum" sz="quarter" idx="5"/>
          </p:nvPr>
        </p:nvSpPr>
        <p:spPr/>
        <p:txBody>
          <a:bodyPr/>
          <a:lstStyle/>
          <a:p>
            <a:fld id="{6DB26707-95B4-4FB6-9445-B51C79FFDDC6}" type="slidenum">
              <a:rPr lang="en-US" smtClean="0"/>
              <a:t>15</a:t>
            </a:fld>
            <a:endParaRPr lang="en-US"/>
          </a:p>
        </p:txBody>
      </p:sp>
    </p:spTree>
    <p:extLst>
      <p:ext uri="{BB962C8B-B14F-4D97-AF65-F5344CB8AC3E}">
        <p14:creationId xmlns:p14="http://schemas.microsoft.com/office/powerpoint/2010/main" val="331466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spcAft>
                <a:spcPts val="0"/>
              </a:spcAft>
              <a:buClrTx/>
              <a:buFontTx/>
              <a:buNone/>
            </a:pPr>
            <a:r>
              <a:rPr lang="de-DE" altLang="de-DE" sz="1400" dirty="0">
                <a:solidFill>
                  <a:srgbClr val="000000"/>
                </a:solidFill>
                <a:latin typeface="+mn-lt"/>
              </a:rPr>
              <a:t>Diagnostische Kriterien:</a:t>
            </a:r>
          </a:p>
          <a:p>
            <a:pPr marL="0" indent="0">
              <a:spcAft>
                <a:spcPts val="0"/>
              </a:spcAft>
              <a:buClrTx/>
              <a:buFontTx/>
              <a:buNone/>
            </a:pPr>
            <a:endParaRPr lang="de-DE" altLang="de-DE" sz="1400" dirty="0">
              <a:solidFill>
                <a:srgbClr val="000000"/>
              </a:solidFill>
              <a:latin typeface="+mn-lt"/>
            </a:endParaRPr>
          </a:p>
          <a:p>
            <a:pPr marL="457200" indent="-457200">
              <a:spcAft>
                <a:spcPts val="0"/>
              </a:spcAft>
              <a:buClrTx/>
              <a:buFontTx/>
              <a:buChar char="-"/>
            </a:pPr>
            <a:r>
              <a:rPr lang="de-DE" altLang="de-DE" sz="1400" dirty="0">
                <a:solidFill>
                  <a:srgbClr val="000000"/>
                </a:solidFill>
                <a:latin typeface="+mn-lt"/>
              </a:rPr>
              <a:t>2011: </a:t>
            </a:r>
            <a:r>
              <a:rPr lang="de-CH" sz="1400" dirty="0" err="1"/>
              <a:t>Shimosegawa</a:t>
            </a:r>
            <a:r>
              <a:rPr lang="de-CH" sz="1400" dirty="0"/>
              <a:t> T, </a:t>
            </a:r>
            <a:r>
              <a:rPr lang="de-CH" sz="1400" dirty="0" err="1"/>
              <a:t>Chari</a:t>
            </a:r>
            <a:r>
              <a:rPr lang="de-CH" sz="1400" dirty="0"/>
              <a:t> ST, </a:t>
            </a:r>
            <a:r>
              <a:rPr lang="de-CH" sz="1400" dirty="0" err="1"/>
              <a:t>Frulloni</a:t>
            </a:r>
            <a:r>
              <a:rPr lang="de-CH" sz="1400" dirty="0"/>
              <a:t> L, et al.: International </a:t>
            </a:r>
            <a:r>
              <a:rPr lang="de-CH" sz="1400" dirty="0" err="1"/>
              <a:t>consensus</a:t>
            </a:r>
            <a:r>
              <a:rPr lang="de-CH" sz="1400" dirty="0"/>
              <a:t> </a:t>
            </a:r>
            <a:r>
              <a:rPr lang="de-CH" sz="1400" dirty="0" err="1"/>
              <a:t>diagnostic</a:t>
            </a:r>
            <a:r>
              <a:rPr lang="de-CH" sz="1400" dirty="0"/>
              <a:t> </a:t>
            </a:r>
            <a:r>
              <a:rPr lang="de-CH" sz="1400" dirty="0" err="1"/>
              <a:t>criteria</a:t>
            </a:r>
            <a:r>
              <a:rPr lang="de-CH" sz="1400" dirty="0"/>
              <a:t> </a:t>
            </a:r>
            <a:r>
              <a:rPr lang="de-CH" sz="1400" dirty="0" err="1"/>
              <a:t>for</a:t>
            </a:r>
            <a:r>
              <a:rPr lang="de-CH" sz="1400" dirty="0"/>
              <a:t> autoimmune </a:t>
            </a:r>
            <a:r>
              <a:rPr lang="de-CH" sz="1400" dirty="0" err="1"/>
              <a:t>pancreatitis</a:t>
            </a:r>
            <a:r>
              <a:rPr lang="de-CH" sz="1400" dirty="0"/>
              <a:t>: </a:t>
            </a:r>
            <a:r>
              <a:rPr lang="de-CH" sz="1400" dirty="0" err="1"/>
              <a:t>guidelines</a:t>
            </a:r>
            <a:r>
              <a:rPr lang="de-CH" sz="1400" dirty="0"/>
              <a:t> </a:t>
            </a:r>
            <a:r>
              <a:rPr lang="de-CH" sz="1400" dirty="0" err="1"/>
              <a:t>of</a:t>
            </a:r>
            <a:r>
              <a:rPr lang="de-CH" sz="1400" dirty="0"/>
              <a:t> </a:t>
            </a:r>
            <a:r>
              <a:rPr lang="de-CH" sz="1400" dirty="0" err="1"/>
              <a:t>the</a:t>
            </a:r>
            <a:r>
              <a:rPr lang="de-CH" sz="1400" dirty="0"/>
              <a:t> International </a:t>
            </a:r>
            <a:r>
              <a:rPr lang="de-CH" sz="1400" dirty="0" err="1"/>
              <a:t>Association</a:t>
            </a:r>
            <a:r>
              <a:rPr lang="de-CH" sz="1400" dirty="0"/>
              <a:t> </a:t>
            </a:r>
            <a:r>
              <a:rPr lang="de-CH" sz="1400" dirty="0" err="1"/>
              <a:t>of</a:t>
            </a:r>
            <a:r>
              <a:rPr lang="de-CH" sz="1400" dirty="0"/>
              <a:t> </a:t>
            </a:r>
            <a:r>
              <a:rPr lang="de-CH" sz="1400" dirty="0" err="1"/>
              <a:t>Pancreatology</a:t>
            </a:r>
            <a:r>
              <a:rPr lang="de-CH" sz="1400" dirty="0"/>
              <a:t>. </a:t>
            </a:r>
            <a:r>
              <a:rPr lang="de-CH" sz="1400" dirty="0" err="1"/>
              <a:t>Pancreas</a:t>
            </a:r>
            <a:r>
              <a:rPr lang="de-CH" sz="1400" dirty="0"/>
              <a:t> 2011</a:t>
            </a:r>
            <a:r>
              <a:rPr lang="de-CH" sz="1400" baseline="0" dirty="0"/>
              <a:t> -&gt; </a:t>
            </a:r>
            <a:r>
              <a:rPr lang="de-CH" sz="1400" u="sng" baseline="0" dirty="0"/>
              <a:t>W</a:t>
            </a:r>
            <a:r>
              <a:rPr lang="de-DE" altLang="de-DE" sz="1400" u="sng" dirty="0" err="1">
                <a:solidFill>
                  <a:srgbClr val="000000"/>
                </a:solidFill>
                <a:latin typeface="+mn-lt"/>
              </a:rPr>
              <a:t>eiterentwicklung</a:t>
            </a:r>
            <a:r>
              <a:rPr lang="de-DE" altLang="de-DE" sz="1400" u="sng" dirty="0">
                <a:solidFill>
                  <a:srgbClr val="000000"/>
                </a:solidFill>
                <a:latin typeface="+mn-lt"/>
              </a:rPr>
              <a:t> </a:t>
            </a:r>
            <a:r>
              <a:rPr lang="de-DE" altLang="de-DE" sz="1400" u="sng" dirty="0" err="1">
                <a:solidFill>
                  <a:srgbClr val="000000"/>
                </a:solidFill>
                <a:latin typeface="+mn-lt"/>
              </a:rPr>
              <a:t>Hisort_kriterien</a:t>
            </a:r>
            <a:endParaRPr lang="de-DE" altLang="de-DE" sz="1400" u="sng" dirty="0">
              <a:solidFill>
                <a:srgbClr val="000000"/>
              </a:solidFill>
              <a:latin typeface="+mn-lt"/>
            </a:endParaRPr>
          </a:p>
          <a:p>
            <a:pPr marL="914400" lvl="1" indent="-457200">
              <a:spcAft>
                <a:spcPts val="0"/>
              </a:spcAft>
              <a:buClrTx/>
              <a:buFontTx/>
              <a:buChar char="-"/>
            </a:pPr>
            <a:r>
              <a:rPr lang="de-DE" altLang="de-DE" sz="1400" baseline="0" dirty="0">
                <a:solidFill>
                  <a:srgbClr val="000000"/>
                </a:solidFill>
                <a:latin typeface="+mn-lt"/>
              </a:rPr>
              <a:t>Bildgebung Parenchym </a:t>
            </a:r>
            <a:r>
              <a:rPr lang="de-DE" altLang="de-DE" sz="1400" u="sng" baseline="0" dirty="0">
                <a:solidFill>
                  <a:srgbClr val="000000"/>
                </a:solidFill>
                <a:latin typeface="+mn-lt"/>
              </a:rPr>
              <a:t>und</a:t>
            </a:r>
            <a:r>
              <a:rPr lang="de-DE" altLang="de-DE" sz="1400" baseline="0" dirty="0">
                <a:solidFill>
                  <a:srgbClr val="000000"/>
                </a:solidFill>
                <a:latin typeface="+mn-lt"/>
              </a:rPr>
              <a:t> </a:t>
            </a:r>
            <a:r>
              <a:rPr lang="de-DE" altLang="de-DE" sz="1400" baseline="0" dirty="0" err="1">
                <a:solidFill>
                  <a:srgbClr val="000000"/>
                </a:solidFill>
                <a:latin typeface="+mn-lt"/>
              </a:rPr>
              <a:t>Ductūs</a:t>
            </a:r>
            <a:r>
              <a:rPr lang="de-DE" altLang="de-DE" sz="1400" baseline="0" dirty="0">
                <a:solidFill>
                  <a:srgbClr val="000000"/>
                </a:solidFill>
                <a:latin typeface="+mn-lt"/>
              </a:rPr>
              <a:t>, Beteiligung anderer Organe, Histologische Veränderungen, Ansprechen auf Steroide</a:t>
            </a:r>
          </a:p>
          <a:p>
            <a:pPr marL="457200" indent="-457200">
              <a:spcAft>
                <a:spcPts val="0"/>
              </a:spcAft>
              <a:buClrTx/>
              <a:buFontTx/>
              <a:buChar char="-"/>
            </a:pPr>
            <a:r>
              <a:rPr lang="de-DE" altLang="de-DE" sz="1400" baseline="0" dirty="0" err="1">
                <a:solidFill>
                  <a:srgbClr val="000000"/>
                </a:solidFill>
                <a:latin typeface="+mn-lt"/>
              </a:rPr>
              <a:t>HISORt</a:t>
            </a:r>
            <a:r>
              <a:rPr lang="de-DE" altLang="de-DE" sz="1400" baseline="0" dirty="0">
                <a:solidFill>
                  <a:srgbClr val="000000"/>
                </a:solidFill>
                <a:latin typeface="+mn-lt"/>
              </a:rPr>
              <a:t>-Kriterien: 2007 </a:t>
            </a:r>
            <a:r>
              <a:rPr lang="de-DE" altLang="de-DE" sz="1400" baseline="0" dirty="0" err="1">
                <a:solidFill>
                  <a:srgbClr val="000000"/>
                </a:solidFill>
                <a:latin typeface="+mn-lt"/>
              </a:rPr>
              <a:t>publiciert</a:t>
            </a:r>
            <a:r>
              <a:rPr lang="de-DE" altLang="de-DE" sz="1400" baseline="0" dirty="0">
                <a:solidFill>
                  <a:srgbClr val="000000"/>
                </a:solidFill>
                <a:latin typeface="+mn-lt"/>
              </a:rPr>
              <a:t> aus der Mayo Clinic (</a:t>
            </a:r>
            <a:r>
              <a:rPr lang="de-CH" sz="1400" dirty="0" err="1"/>
              <a:t>Chari</a:t>
            </a:r>
            <a:r>
              <a:rPr lang="de-CH" sz="1400" dirty="0"/>
              <a:t> ST)</a:t>
            </a:r>
          </a:p>
          <a:p>
            <a:pPr marL="914400" lvl="1" indent="-457200">
              <a:spcAft>
                <a:spcPts val="0"/>
              </a:spcAft>
              <a:buClrTx/>
              <a:buFontTx/>
              <a:buChar char="-"/>
            </a:pPr>
            <a:r>
              <a:rPr lang="de-DE" altLang="de-DE" sz="1400" baseline="0" dirty="0">
                <a:solidFill>
                  <a:srgbClr val="000000"/>
                </a:solidFill>
                <a:latin typeface="+mn-lt"/>
              </a:rPr>
              <a:t>5 </a:t>
            </a:r>
            <a:r>
              <a:rPr lang="de-DE" altLang="de-DE" sz="1400" baseline="0" dirty="0" err="1">
                <a:solidFill>
                  <a:srgbClr val="000000"/>
                </a:solidFill>
                <a:latin typeface="+mn-lt"/>
              </a:rPr>
              <a:t>Kardinalpunktie</a:t>
            </a:r>
            <a:r>
              <a:rPr lang="de-DE" altLang="de-DE" sz="1400" baseline="0" dirty="0">
                <a:solidFill>
                  <a:srgbClr val="000000"/>
                </a:solidFill>
                <a:latin typeface="+mn-lt"/>
              </a:rPr>
              <a:t>: (Histologie, Imagine, Serologie, Other Organs, Response </a:t>
            </a:r>
            <a:r>
              <a:rPr lang="de-DE" altLang="de-DE" sz="1400" baseline="0" dirty="0" err="1">
                <a:solidFill>
                  <a:srgbClr val="000000"/>
                </a:solidFill>
                <a:latin typeface="+mn-lt"/>
              </a:rPr>
              <a:t>To</a:t>
            </a:r>
            <a:r>
              <a:rPr lang="de-DE" altLang="de-DE" sz="1400" baseline="0" dirty="0">
                <a:solidFill>
                  <a:srgbClr val="000000"/>
                </a:solidFill>
                <a:latin typeface="+mn-lt"/>
              </a:rPr>
              <a:t> </a:t>
            </a:r>
            <a:r>
              <a:rPr lang="de-DE" altLang="de-DE" sz="1400" baseline="0" dirty="0" err="1">
                <a:solidFill>
                  <a:srgbClr val="000000"/>
                </a:solidFill>
                <a:latin typeface="+mn-lt"/>
              </a:rPr>
              <a:t>steroids</a:t>
            </a:r>
            <a:r>
              <a:rPr lang="de-DE" altLang="de-DE" sz="1400" baseline="0" dirty="0">
                <a:solidFill>
                  <a:srgbClr val="000000"/>
                </a:solidFill>
                <a:latin typeface="+mn-lt"/>
              </a:rPr>
              <a:t>)</a:t>
            </a:r>
          </a:p>
          <a:p>
            <a:pPr marL="914400" lvl="1" indent="-457200">
              <a:spcAft>
                <a:spcPts val="0"/>
              </a:spcAft>
              <a:buClrTx/>
              <a:buFontTx/>
              <a:buChar char="-"/>
            </a:pPr>
            <a:endParaRPr lang="de-DE" altLang="de-DE" sz="1400" baseline="0" dirty="0">
              <a:solidFill>
                <a:srgbClr val="000000"/>
              </a:solidFill>
              <a:latin typeface="+mn-lt"/>
            </a:endParaRPr>
          </a:p>
          <a:p>
            <a:pPr marL="457200" indent="-457200">
              <a:spcAft>
                <a:spcPts val="0"/>
              </a:spcAft>
              <a:buClrTx/>
              <a:buFontTx/>
              <a:buNone/>
            </a:pPr>
            <a:r>
              <a:rPr lang="de-DE" sz="1400" baseline="0" dirty="0">
                <a:solidFill>
                  <a:srgbClr val="000000"/>
                </a:solidFill>
                <a:latin typeface="+mn-lt"/>
              </a:rPr>
              <a:t>Anzahl Kriterien, kann Diagnose gestellt werden. </a:t>
            </a:r>
          </a:p>
          <a:p>
            <a:pPr marL="457200" indent="-457200">
              <a:spcAft>
                <a:spcPts val="0"/>
              </a:spcAft>
              <a:buClrTx/>
              <a:buFontTx/>
              <a:buNone/>
            </a:pPr>
            <a:endParaRPr lang="de-DE" sz="1400" baseline="0" dirty="0">
              <a:solidFill>
                <a:srgbClr val="000000"/>
              </a:solidFill>
              <a:latin typeface="+mn-lt"/>
            </a:endParaRPr>
          </a:p>
          <a:p>
            <a:pPr marL="457200" indent="-457200">
              <a:spcAft>
                <a:spcPts val="0"/>
              </a:spcAft>
              <a:buClrTx/>
              <a:buFontTx/>
              <a:buNone/>
            </a:pPr>
            <a:r>
              <a:rPr lang="de-DE" sz="1400" baseline="0" dirty="0">
                <a:solidFill>
                  <a:srgbClr val="000000"/>
                </a:solidFill>
                <a:latin typeface="+mn-lt"/>
              </a:rPr>
              <a:t>Steroidsensible Krankheit. Typ 1 oft Relapse (</a:t>
            </a:r>
            <a:r>
              <a:rPr lang="de-DE" altLang="de-DE" sz="1400" dirty="0">
                <a:solidFill>
                  <a:srgbClr val="000000"/>
                </a:solidFill>
                <a:latin typeface="+mn-lt"/>
              </a:rPr>
              <a:t>41% mit erneutem Schub nach Stopp der Steroide).</a:t>
            </a:r>
            <a:r>
              <a:rPr lang="de-DE" altLang="de-DE" sz="1400" baseline="0" dirty="0">
                <a:solidFill>
                  <a:srgbClr val="000000"/>
                </a:solidFill>
                <a:latin typeface="+mn-lt"/>
              </a:rPr>
              <a:t> Rituximab kann Alternative sein. Typ 2 keine </a:t>
            </a:r>
            <a:r>
              <a:rPr lang="de-DE" altLang="de-DE" sz="1400" baseline="0" dirty="0" err="1">
                <a:solidFill>
                  <a:srgbClr val="000000"/>
                </a:solidFill>
                <a:latin typeface="+mn-lt"/>
              </a:rPr>
              <a:t>langzeittherapie</a:t>
            </a:r>
            <a:endParaRPr lang="de-DE" altLang="de-DE" sz="1400" dirty="0">
              <a:solidFill>
                <a:srgbClr val="000000"/>
              </a:solidFill>
              <a:latin typeface="+mn-lt"/>
            </a:endParaRPr>
          </a:p>
          <a:p>
            <a:endParaRPr lang="de-CH" dirty="0"/>
          </a:p>
        </p:txBody>
      </p:sp>
      <p:sp>
        <p:nvSpPr>
          <p:cNvPr id="4" name="Foliennummernplatzhalter 3"/>
          <p:cNvSpPr>
            <a:spLocks noGrp="1"/>
          </p:cNvSpPr>
          <p:nvPr>
            <p:ph type="sldNum" sz="quarter" idx="5"/>
          </p:nvPr>
        </p:nvSpPr>
        <p:spPr/>
        <p:txBody>
          <a:bodyPr/>
          <a:lstStyle/>
          <a:p>
            <a:fld id="{6DB26707-95B4-4FB6-9445-B51C79FFDDC6}" type="slidenum">
              <a:rPr lang="en-US" smtClean="0"/>
              <a:t>16</a:t>
            </a:fld>
            <a:endParaRPr lang="en-US"/>
          </a:p>
        </p:txBody>
      </p:sp>
    </p:spTree>
    <p:extLst>
      <p:ext uri="{BB962C8B-B14F-4D97-AF65-F5344CB8AC3E}">
        <p14:creationId xmlns:p14="http://schemas.microsoft.com/office/powerpoint/2010/main" val="3635901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_weis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3992CB7-79F2-4243-B9A8-DC961BE1A296}"/>
              </a:ext>
            </a:extLst>
          </p:cNvPr>
          <p:cNvSpPr>
            <a:spLocks noGrp="1"/>
          </p:cNvSpPr>
          <p:nvPr>
            <p:ph type="body" sz="quarter" idx="15" hasCustomPrompt="1"/>
          </p:nvPr>
        </p:nvSpPr>
        <p:spPr>
          <a:xfrm>
            <a:off x="576942" y="2899827"/>
            <a:ext cx="10778400" cy="369332"/>
          </a:xfrm>
          <a:noFill/>
        </p:spPr>
        <p:txBody>
          <a:bodyPr vert="horz" wrap="square" lIns="91440" tIns="45720" rIns="91440" bIns="45720" rtlCol="0">
            <a:spAutoFit/>
          </a:bodyPr>
          <a:lstStyle>
            <a:lvl1pPr marL="0">
              <a:defRPr lang="en-GB" sz="2000" b="1" dirty="0"/>
            </a:lvl1pPr>
          </a:lstStyle>
          <a:p>
            <a:pPr marL="0" lvl="0"/>
            <a:r>
              <a:rPr lang="en-US" sz="2000" b="1"/>
              <a:t>Vorname Name, Funktionsbezeichnung</a:t>
            </a:r>
            <a:endParaRPr lang="en-US" sz="2000" b="1" dirty="0"/>
          </a:p>
        </p:txBody>
      </p:sp>
      <p:sp>
        <p:nvSpPr>
          <p:cNvPr id="2" name="Title 1">
            <a:extLst>
              <a:ext uri="{FF2B5EF4-FFF2-40B4-BE49-F238E27FC236}">
                <a16:creationId xmlns:a16="http://schemas.microsoft.com/office/drawing/2014/main" id="{049A75E6-C484-46FA-9D4C-769610C3D190}"/>
              </a:ext>
            </a:extLst>
          </p:cNvPr>
          <p:cNvSpPr>
            <a:spLocks noGrp="1"/>
          </p:cNvSpPr>
          <p:nvPr>
            <p:ph type="title" hasCustomPrompt="1"/>
          </p:nvPr>
        </p:nvSpPr>
        <p:spPr>
          <a:xfrm>
            <a:off x="576942" y="2012756"/>
            <a:ext cx="10776857" cy="784830"/>
          </a:xfrm>
          <a:noFill/>
        </p:spPr>
        <p:txBody>
          <a:bodyPr vert="horz" wrap="square" lIns="91440" tIns="45720" rIns="91440" bIns="45720" rtlCol="0" anchor="b" anchorCtr="0">
            <a:spAutoFit/>
          </a:bodyPr>
          <a:lstStyle>
            <a:lvl1pPr>
              <a:defRPr lang="en-GB" sz="5000" dirty="0">
                <a:solidFill>
                  <a:schemeClr val="accent1"/>
                </a:solidFill>
                <a:latin typeface="+mn-lt"/>
                <a:ea typeface="+mn-ea"/>
                <a:cs typeface="+mn-cs"/>
              </a:defRPr>
            </a:lvl1pPr>
          </a:lstStyle>
          <a:p>
            <a:r>
              <a:rPr lang="en-US" sz="5000" b="1">
                <a:solidFill>
                  <a:schemeClr val="accent1"/>
                </a:solidFill>
              </a:rPr>
              <a:t>Haupttitel (Arial 50 Pt.)</a:t>
            </a:r>
            <a:endParaRPr lang="en-US" dirty="0"/>
          </a:p>
        </p:txBody>
      </p:sp>
      <p:sp>
        <p:nvSpPr>
          <p:cNvPr id="9" name="Rectangle 8">
            <a:extLst>
              <a:ext uri="{FF2B5EF4-FFF2-40B4-BE49-F238E27FC236}">
                <a16:creationId xmlns:a16="http://schemas.microsoft.com/office/drawing/2014/main" id="{000376F3-E4DA-4737-AAB9-051FE3395EF7}"/>
              </a:ext>
            </a:extLst>
          </p:cNvPr>
          <p:cNvSpPr/>
          <p:nvPr userDrawn="1"/>
        </p:nvSpPr>
        <p:spPr bwMode="white">
          <a:xfrm>
            <a:off x="442452" y="6120581"/>
            <a:ext cx="1651819" cy="56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a:extLst>
              <a:ext uri="{FF2B5EF4-FFF2-40B4-BE49-F238E27FC236}">
                <a16:creationId xmlns:a16="http://schemas.microsoft.com/office/drawing/2014/main" id="{9D4C0B0E-9621-46FF-B081-175B012CE7B6}"/>
              </a:ext>
            </a:extLst>
          </p:cNvPr>
          <p:cNvSpPr>
            <a:spLocks noGrp="1"/>
          </p:cNvSpPr>
          <p:nvPr>
            <p:ph type="body" sz="quarter" idx="16" hasCustomPrompt="1"/>
          </p:nvPr>
        </p:nvSpPr>
        <p:spPr>
          <a:xfrm>
            <a:off x="578999" y="5997706"/>
            <a:ext cx="10778400" cy="313932"/>
          </a:xfrm>
        </p:spPr>
        <p:txBody>
          <a:bodyPr vert="horz" lIns="91440" tIns="45720" rIns="91440" bIns="45720" rtlCol="0">
            <a:spAutoFit/>
          </a:bodyPr>
          <a:lstStyle>
            <a:lvl1pPr>
              <a:defRPr lang="en-US" b="1" dirty="0">
                <a:solidFill>
                  <a:schemeClr val="tx1">
                    <a:lumMod val="75000"/>
                    <a:lumOff val="25000"/>
                  </a:schemeClr>
                </a:solidFill>
              </a:defRPr>
            </a:lvl1pPr>
          </a:lstStyle>
          <a:p>
            <a:r>
              <a:rPr lang="en-US" sz="1600" b="1">
                <a:solidFill>
                  <a:schemeClr val="tx1">
                    <a:lumMod val="75000"/>
                    <a:lumOff val="25000"/>
                  </a:schemeClr>
                </a:solidFill>
              </a:rPr>
              <a:t>Unternehmenseinheit, Veranstaltungsbezeichnung, Datum, Ort</a:t>
            </a:r>
            <a:endParaRPr lang="en-US" sz="1600" b="1" dirty="0">
              <a:solidFill>
                <a:schemeClr val="tx1">
                  <a:lumMod val="75000"/>
                  <a:lumOff val="25000"/>
                </a:schemeClr>
              </a:solidFill>
            </a:endParaRPr>
          </a:p>
        </p:txBody>
      </p:sp>
      <p:pic>
        <p:nvPicPr>
          <p:cNvPr id="8" name="Picture1">
            <a:extLst>
              <a:ext uri="{FF2B5EF4-FFF2-40B4-BE49-F238E27FC236}">
                <a16:creationId xmlns:a16="http://schemas.microsoft.com/office/drawing/2014/main" id="{3C083C40-1478-483D-816C-3F43218D2E7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07798" y="811371"/>
            <a:ext cx="2186880" cy="390382"/>
          </a:xfrm>
          <a:prstGeom prst="rect">
            <a:avLst/>
          </a:prstGeom>
        </p:spPr>
      </p:pic>
    </p:spTree>
    <p:extLst>
      <p:ext uri="{BB962C8B-B14F-4D97-AF65-F5344CB8AC3E}">
        <p14:creationId xmlns:p14="http://schemas.microsoft.com/office/powerpoint/2010/main" val="16600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_1_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5F8A-C369-4B9F-9066-8C81E444E92C}"/>
              </a:ext>
            </a:extLst>
          </p:cNvPr>
          <p:cNvSpPr>
            <a:spLocks noGrp="1"/>
          </p:cNvSpPr>
          <p:nvPr>
            <p:ph type="title" hasCustomPrompt="1"/>
          </p:nvPr>
        </p:nvSpPr>
        <p:spPr>
          <a:xfrm>
            <a:off x="576942" y="521015"/>
            <a:ext cx="10562633" cy="812530"/>
          </a:xfrm>
        </p:spPr>
        <p:txBody>
          <a:bodyPr/>
          <a:lstStyle>
            <a:lvl1pPr>
              <a:defRPr/>
            </a:lvl1pPr>
          </a:lstStyle>
          <a:p>
            <a:r>
              <a:rPr lang="en-US"/>
              <a:t>Inhalt (Arial 26 pt)</a:t>
            </a:r>
            <a:br>
              <a:rPr lang="en-US"/>
            </a:br>
            <a:r>
              <a:rPr lang="en-US"/>
              <a:t>Titel maximal zwei Zeilen</a:t>
            </a:r>
            <a:endParaRPr lang="en-US" dirty="0"/>
          </a:p>
        </p:txBody>
      </p:sp>
      <p:sp>
        <p:nvSpPr>
          <p:cNvPr id="7" name="Text Placeholder 6">
            <a:extLst>
              <a:ext uri="{FF2B5EF4-FFF2-40B4-BE49-F238E27FC236}">
                <a16:creationId xmlns:a16="http://schemas.microsoft.com/office/drawing/2014/main" id="{970E7E6C-3CC5-4EA6-A808-1B6DCF540343}"/>
              </a:ext>
            </a:extLst>
          </p:cNvPr>
          <p:cNvSpPr>
            <a:spLocks noGrp="1"/>
          </p:cNvSpPr>
          <p:nvPr>
            <p:ph type="body" sz="quarter" idx="13" hasCustomPrompt="1"/>
          </p:nvPr>
        </p:nvSpPr>
        <p:spPr>
          <a:xfrm>
            <a:off x="576945" y="1874840"/>
            <a:ext cx="10562632" cy="3735387"/>
          </a:xfrm>
        </p:spPr>
        <p:txBody>
          <a:bodyPr>
            <a:normAutofit/>
          </a:bodyPr>
          <a:lstStyle>
            <a:lvl1pPr>
              <a:defRPr sz="1600"/>
            </a:lvl1pPr>
            <a:lvl2pPr>
              <a:defRPr sz="1600"/>
            </a:lvl2pPr>
            <a:lvl3pPr>
              <a:defRPr sz="1600"/>
            </a:lvl3pPr>
          </a:lstStyle>
          <a:p>
            <a:pPr lvl="0"/>
            <a:r>
              <a:rPr lang="en-US"/>
              <a:t>Lauftext (Arial 16 Punkt)</a:t>
            </a:r>
            <a:endParaRPr lang="vi-VN"/>
          </a:p>
          <a:p>
            <a:pPr lvl="1"/>
            <a:r>
              <a:rPr lang="en-US"/>
              <a:t>Aufzählung 1. Ebene</a:t>
            </a:r>
          </a:p>
          <a:p>
            <a:pPr lvl="2"/>
            <a:r>
              <a:rPr lang="en-US"/>
              <a:t>Aufzählung 2. Ebene</a:t>
            </a:r>
            <a:endParaRPr lang="en-US" dirty="0"/>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3048558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rzsatz, Zita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176755-7F7C-40FA-BFFD-13320D19812D}"/>
              </a:ext>
            </a:extLst>
          </p:cNvPr>
          <p:cNvSpPr/>
          <p:nvPr userDrawn="1"/>
        </p:nvSpPr>
        <p:spPr>
          <a:xfrm>
            <a:off x="495947" y="480446"/>
            <a:ext cx="5600054" cy="5856539"/>
          </a:xfrm>
          <a:prstGeom prst="rect">
            <a:avLst/>
          </a:prstGeom>
          <a:gradFill>
            <a:gsLst>
              <a:gs pos="0">
                <a:srgbClr val="004E89"/>
              </a:gs>
              <a:gs pos="100000">
                <a:srgbClr val="00A0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8" name="Graphic 7">
            <a:extLst>
              <a:ext uri="{FF2B5EF4-FFF2-40B4-BE49-F238E27FC236}">
                <a16:creationId xmlns:a16="http://schemas.microsoft.com/office/drawing/2014/main" id="{7359C42B-F74A-4944-82D7-57E20D6F20C6}"/>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flipH="1">
            <a:off x="495947" y="480446"/>
            <a:ext cx="2091621" cy="5856539"/>
          </a:xfrm>
          <a:prstGeom prst="rect">
            <a:avLst/>
          </a:prstGeom>
        </p:spPr>
      </p:pic>
      <p:sp>
        <p:nvSpPr>
          <p:cNvPr id="11" name="Text Placeholder 10">
            <a:extLst>
              <a:ext uri="{FF2B5EF4-FFF2-40B4-BE49-F238E27FC236}">
                <a16:creationId xmlns:a16="http://schemas.microsoft.com/office/drawing/2014/main" id="{501F1C19-6A56-4004-9072-040C1A185D2E}"/>
              </a:ext>
            </a:extLst>
          </p:cNvPr>
          <p:cNvSpPr>
            <a:spLocks noGrp="1"/>
          </p:cNvSpPr>
          <p:nvPr>
            <p:ph type="body" sz="quarter" idx="10" hasCustomPrompt="1"/>
          </p:nvPr>
        </p:nvSpPr>
        <p:spPr>
          <a:xfrm>
            <a:off x="905358" y="969610"/>
            <a:ext cx="4771048" cy="3098284"/>
          </a:xfr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Kurzsatz</a:t>
            </a:r>
            <a:r>
              <a:rPr lang="en-US" dirty="0"/>
              <a:t>, </a:t>
            </a:r>
            <a:r>
              <a:rPr lang="en-US" dirty="0" err="1"/>
              <a:t>Zitat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Kurzsatz</a:t>
            </a:r>
            <a:r>
              <a:rPr lang="en-US" dirty="0"/>
              <a:t>, </a:t>
            </a:r>
            <a:r>
              <a:rPr lang="en-US" dirty="0" err="1"/>
              <a:t>Zitat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Kurzsatz</a:t>
            </a:r>
            <a:r>
              <a:rPr lang="en-US" dirty="0"/>
              <a:t>, </a:t>
            </a:r>
            <a:r>
              <a:rPr lang="en-US" dirty="0" err="1"/>
              <a:t>Zitat</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Kurzsatz</a:t>
            </a:r>
            <a:r>
              <a:rPr lang="en-US" dirty="0"/>
              <a:t>, </a:t>
            </a:r>
            <a:r>
              <a:rPr lang="en-US" dirty="0" err="1"/>
              <a:t>Zitat</a:t>
            </a:r>
            <a:endParaRPr lang="en-US" dirty="0"/>
          </a:p>
          <a:p>
            <a:pPr lvl="0"/>
            <a:r>
              <a:rPr lang="en-US" dirty="0"/>
              <a:t>(Arial 36 Pt.)</a:t>
            </a:r>
          </a:p>
        </p:txBody>
      </p:sp>
    </p:spTree>
    <p:extLst>
      <p:ext uri="{BB962C8B-B14F-4D97-AF65-F5344CB8AC3E}">
        <p14:creationId xmlns:p14="http://schemas.microsoft.com/office/powerpoint/2010/main" val="3785398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4813-1085-48AA-B11E-82AB1EE3D82B}"/>
              </a:ext>
            </a:extLst>
          </p:cNvPr>
          <p:cNvSpPr>
            <a:spLocks noGrp="1"/>
          </p:cNvSpPr>
          <p:nvPr>
            <p:ph type="title" hasCustomPrompt="1"/>
          </p:nvPr>
        </p:nvSpPr>
        <p:spPr>
          <a:xfrm>
            <a:off x="576942" y="521015"/>
            <a:ext cx="10776857" cy="812530"/>
          </a:xfrm>
        </p:spPr>
        <p:txBody>
          <a:bodyPr/>
          <a:lstStyle>
            <a:lvl1pPr>
              <a:defRPr/>
            </a:lvl1pPr>
          </a:lstStyle>
          <a:p>
            <a:r>
              <a:rPr lang="en-US"/>
              <a:t>Tabelle (Arial 26 pt)</a:t>
            </a:r>
            <a:br>
              <a:rPr lang="en-US"/>
            </a:br>
            <a:r>
              <a:rPr lang="en-US"/>
              <a:t>Titel maximal zwei Zeilen</a:t>
            </a:r>
            <a:endParaRPr lang="en-US" dirty="0"/>
          </a:p>
        </p:txBody>
      </p:sp>
      <p:sp>
        <p:nvSpPr>
          <p:cNvPr id="10" name="Table Placeholder 6">
            <a:extLst>
              <a:ext uri="{FF2B5EF4-FFF2-40B4-BE49-F238E27FC236}">
                <a16:creationId xmlns:a16="http://schemas.microsoft.com/office/drawing/2014/main" id="{DA6D26B5-5ECF-4C5B-8859-771F2D0D013F}"/>
              </a:ext>
            </a:extLst>
          </p:cNvPr>
          <p:cNvSpPr>
            <a:spLocks noGrp="1"/>
          </p:cNvSpPr>
          <p:nvPr>
            <p:ph type="tbl" sz="quarter" idx="13"/>
          </p:nvPr>
        </p:nvSpPr>
        <p:spPr>
          <a:xfrm>
            <a:off x="576262" y="2145376"/>
            <a:ext cx="11039476" cy="2989262"/>
          </a:xfrm>
        </p:spPr>
        <p:txBody>
          <a:bodyPr/>
          <a:lstStyle/>
          <a:p>
            <a:endParaRPr lang="en-US"/>
          </a:p>
        </p:txBody>
      </p:sp>
      <p:sp>
        <p:nvSpPr>
          <p:cNvPr id="7"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8"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9"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22358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le_Sched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A215-77A3-48DA-A87C-B19843D41174}"/>
              </a:ext>
            </a:extLst>
          </p:cNvPr>
          <p:cNvSpPr>
            <a:spLocks noGrp="1"/>
          </p:cNvSpPr>
          <p:nvPr>
            <p:ph type="title" hasCustomPrompt="1"/>
          </p:nvPr>
        </p:nvSpPr>
        <p:spPr/>
        <p:txBody>
          <a:bodyPr/>
          <a:lstStyle>
            <a:lvl1pPr>
              <a:defRPr/>
            </a:lvl1pPr>
          </a:lstStyle>
          <a:p>
            <a:r>
              <a:rPr lang="en-US"/>
              <a:t>Textfolie mit Tabelle (Arial 26 pt)</a:t>
            </a:r>
            <a:br>
              <a:rPr lang="en-US"/>
            </a:br>
            <a:r>
              <a:rPr lang="en-US"/>
              <a:t>Titel maximal zwei Zeilen</a:t>
            </a:r>
            <a:endParaRPr lang="en-US" dirty="0"/>
          </a:p>
        </p:txBody>
      </p:sp>
      <p:sp>
        <p:nvSpPr>
          <p:cNvPr id="6" name="Table Placeholder 3">
            <a:extLst>
              <a:ext uri="{FF2B5EF4-FFF2-40B4-BE49-F238E27FC236}">
                <a16:creationId xmlns:a16="http://schemas.microsoft.com/office/drawing/2014/main" id="{A4A2E3E4-F4F9-4979-B251-466228DB04A8}"/>
              </a:ext>
            </a:extLst>
          </p:cNvPr>
          <p:cNvSpPr>
            <a:spLocks noGrp="1"/>
          </p:cNvSpPr>
          <p:nvPr>
            <p:ph type="tbl" sz="quarter" idx="50" hasCustomPrompt="1"/>
          </p:nvPr>
        </p:nvSpPr>
        <p:spPr>
          <a:xfrm>
            <a:off x="576264" y="2279649"/>
            <a:ext cx="11039474" cy="3799439"/>
          </a:xfrm>
        </p:spPr>
        <p:txBody>
          <a:bodyPr/>
          <a:lstStyle>
            <a:lvl1pPr>
              <a:defRPr/>
            </a:lvl1pPr>
          </a:lstStyle>
          <a:p>
            <a:r>
              <a:rPr lang="en-US" dirty="0"/>
              <a:t>Click icon to insert Table</a:t>
            </a:r>
          </a:p>
        </p:txBody>
      </p:sp>
      <p:sp>
        <p:nvSpPr>
          <p:cNvPr id="8" name="Text Placeholder 6">
            <a:extLst>
              <a:ext uri="{FF2B5EF4-FFF2-40B4-BE49-F238E27FC236}">
                <a16:creationId xmlns:a16="http://schemas.microsoft.com/office/drawing/2014/main" id="{95F06231-36E1-4E12-B31B-359BD139A503}"/>
              </a:ext>
            </a:extLst>
          </p:cNvPr>
          <p:cNvSpPr>
            <a:spLocks noGrp="1"/>
          </p:cNvSpPr>
          <p:nvPr>
            <p:ph type="body" sz="quarter" idx="31" hasCustomPrompt="1"/>
          </p:nvPr>
        </p:nvSpPr>
        <p:spPr>
          <a:xfrm flipH="1">
            <a:off x="3773165" y="1629430"/>
            <a:ext cx="3600" cy="559328"/>
          </a:xfrm>
          <a:solidFill>
            <a:schemeClr val="tx2"/>
          </a:solidFill>
          <a:ln>
            <a:noFill/>
          </a:ln>
        </p:spPr>
        <p:txBody>
          <a:bodyPr lIns="0" tIns="0" rIns="0" bIns="0"/>
          <a:lstStyle>
            <a:lvl1pPr>
              <a:defRPr>
                <a:noFill/>
              </a:defRPr>
            </a:lvl1pPr>
          </a:lstStyle>
          <a:p>
            <a:pPr lvl="0"/>
            <a:r>
              <a:rPr lang="en-US" dirty="0"/>
              <a:t>.</a:t>
            </a:r>
          </a:p>
        </p:txBody>
      </p:sp>
      <p:sp>
        <p:nvSpPr>
          <p:cNvPr id="9" name="Text Placeholder 6">
            <a:extLst>
              <a:ext uri="{FF2B5EF4-FFF2-40B4-BE49-F238E27FC236}">
                <a16:creationId xmlns:a16="http://schemas.microsoft.com/office/drawing/2014/main" id="{3FC9513D-2BF3-4F46-9D41-A14ECA9305B2}"/>
              </a:ext>
            </a:extLst>
          </p:cNvPr>
          <p:cNvSpPr>
            <a:spLocks noGrp="1"/>
          </p:cNvSpPr>
          <p:nvPr>
            <p:ph type="body" sz="quarter" idx="32" hasCustomPrompt="1"/>
          </p:nvPr>
        </p:nvSpPr>
        <p:spPr>
          <a:xfrm>
            <a:off x="2758440" y="1619604"/>
            <a:ext cx="1052017" cy="276225"/>
          </a:xfrm>
        </p:spPr>
        <p:txBody>
          <a:bodyPr wrap="none">
            <a:noAutofit/>
          </a:bodyPr>
          <a:lstStyle>
            <a:lvl1pPr algn="r">
              <a:defRPr sz="1200" b="1">
                <a:solidFill>
                  <a:schemeClr val="tx2"/>
                </a:solidFill>
              </a:defRPr>
            </a:lvl1pPr>
          </a:lstStyle>
          <a:p>
            <a:pPr lvl="0"/>
            <a:r>
              <a:rPr lang="en-US" dirty="0"/>
              <a:t>Milestone 1</a:t>
            </a:r>
          </a:p>
        </p:txBody>
      </p:sp>
      <p:sp>
        <p:nvSpPr>
          <p:cNvPr id="10" name="Text Placeholder 6">
            <a:extLst>
              <a:ext uri="{FF2B5EF4-FFF2-40B4-BE49-F238E27FC236}">
                <a16:creationId xmlns:a16="http://schemas.microsoft.com/office/drawing/2014/main" id="{2993B3A5-B9AD-4D5B-B3B1-D3BCA15B33F5}"/>
              </a:ext>
            </a:extLst>
          </p:cNvPr>
          <p:cNvSpPr>
            <a:spLocks noGrp="1"/>
          </p:cNvSpPr>
          <p:nvPr>
            <p:ph type="body" sz="quarter" idx="33" hasCustomPrompt="1"/>
          </p:nvPr>
        </p:nvSpPr>
        <p:spPr>
          <a:xfrm>
            <a:off x="2758440" y="1825459"/>
            <a:ext cx="1052018" cy="276225"/>
          </a:xfrm>
        </p:spPr>
        <p:txBody>
          <a:bodyPr wrap="none">
            <a:noAutofit/>
          </a:bodyPr>
          <a:lstStyle>
            <a:lvl1pPr algn="r">
              <a:defRPr sz="1200" b="0">
                <a:solidFill>
                  <a:schemeClr val="tx2"/>
                </a:solidFill>
              </a:defRPr>
            </a:lvl1pPr>
          </a:lstStyle>
          <a:p>
            <a:pPr lvl="0"/>
            <a:r>
              <a:rPr lang="en-US" dirty="0"/>
              <a:t>00.00.19</a:t>
            </a:r>
          </a:p>
        </p:txBody>
      </p:sp>
      <p:sp>
        <p:nvSpPr>
          <p:cNvPr id="11" name="Text Placeholder 6">
            <a:extLst>
              <a:ext uri="{FF2B5EF4-FFF2-40B4-BE49-F238E27FC236}">
                <a16:creationId xmlns:a16="http://schemas.microsoft.com/office/drawing/2014/main" id="{953F7265-1B1D-41C1-B11E-468A6E8F0155}"/>
              </a:ext>
            </a:extLst>
          </p:cNvPr>
          <p:cNvSpPr>
            <a:spLocks noGrp="1"/>
          </p:cNvSpPr>
          <p:nvPr>
            <p:ph type="body" sz="quarter" idx="34" hasCustomPrompt="1"/>
          </p:nvPr>
        </p:nvSpPr>
        <p:spPr>
          <a:xfrm flipH="1">
            <a:off x="5533386" y="1629430"/>
            <a:ext cx="3600" cy="559328"/>
          </a:xfrm>
          <a:solidFill>
            <a:schemeClr val="tx2"/>
          </a:solidFill>
          <a:ln>
            <a:noFill/>
          </a:ln>
        </p:spPr>
        <p:txBody>
          <a:bodyPr lIns="0" tIns="0" rIns="0" bIns="0"/>
          <a:lstStyle>
            <a:lvl1pPr>
              <a:defRPr>
                <a:noFill/>
              </a:defRPr>
            </a:lvl1pPr>
          </a:lstStyle>
          <a:p>
            <a:pPr lvl="0"/>
            <a:r>
              <a:rPr lang="en-US" dirty="0"/>
              <a:t>.</a:t>
            </a:r>
          </a:p>
        </p:txBody>
      </p:sp>
      <p:sp>
        <p:nvSpPr>
          <p:cNvPr id="12" name="Text Placeholder 6">
            <a:extLst>
              <a:ext uri="{FF2B5EF4-FFF2-40B4-BE49-F238E27FC236}">
                <a16:creationId xmlns:a16="http://schemas.microsoft.com/office/drawing/2014/main" id="{9D25A1B8-CFC6-4205-BF7E-3EC5AB26A456}"/>
              </a:ext>
            </a:extLst>
          </p:cNvPr>
          <p:cNvSpPr>
            <a:spLocks noGrp="1"/>
          </p:cNvSpPr>
          <p:nvPr>
            <p:ph type="body" sz="quarter" idx="35" hasCustomPrompt="1"/>
          </p:nvPr>
        </p:nvSpPr>
        <p:spPr>
          <a:xfrm>
            <a:off x="4518660" y="1619604"/>
            <a:ext cx="1052017" cy="276225"/>
          </a:xfrm>
        </p:spPr>
        <p:txBody>
          <a:bodyPr wrap="none">
            <a:noAutofit/>
          </a:bodyPr>
          <a:lstStyle>
            <a:lvl1pPr algn="r">
              <a:defRPr sz="1200" b="1">
                <a:solidFill>
                  <a:schemeClr val="tx2"/>
                </a:solidFill>
              </a:defRPr>
            </a:lvl1pPr>
          </a:lstStyle>
          <a:p>
            <a:pPr lvl="0"/>
            <a:r>
              <a:rPr lang="en-US" dirty="0"/>
              <a:t>Milestone 1</a:t>
            </a:r>
          </a:p>
        </p:txBody>
      </p:sp>
      <p:sp>
        <p:nvSpPr>
          <p:cNvPr id="13" name="Text Placeholder 6">
            <a:extLst>
              <a:ext uri="{FF2B5EF4-FFF2-40B4-BE49-F238E27FC236}">
                <a16:creationId xmlns:a16="http://schemas.microsoft.com/office/drawing/2014/main" id="{0B3EC695-1D45-459A-BA0E-BF0F8DBF75DD}"/>
              </a:ext>
            </a:extLst>
          </p:cNvPr>
          <p:cNvSpPr>
            <a:spLocks noGrp="1"/>
          </p:cNvSpPr>
          <p:nvPr>
            <p:ph type="body" sz="quarter" idx="36" hasCustomPrompt="1"/>
          </p:nvPr>
        </p:nvSpPr>
        <p:spPr>
          <a:xfrm>
            <a:off x="4518659" y="1825459"/>
            <a:ext cx="1052018" cy="276225"/>
          </a:xfrm>
        </p:spPr>
        <p:txBody>
          <a:bodyPr wrap="none">
            <a:noAutofit/>
          </a:bodyPr>
          <a:lstStyle>
            <a:lvl1pPr algn="r">
              <a:defRPr sz="1200" b="0">
                <a:solidFill>
                  <a:schemeClr val="tx2"/>
                </a:solidFill>
              </a:defRPr>
            </a:lvl1pPr>
          </a:lstStyle>
          <a:p>
            <a:pPr lvl="0"/>
            <a:r>
              <a:rPr lang="en-US" dirty="0"/>
              <a:t>00.00.19</a:t>
            </a:r>
          </a:p>
        </p:txBody>
      </p:sp>
      <p:sp>
        <p:nvSpPr>
          <p:cNvPr id="14" name="Text Placeholder 6">
            <a:extLst>
              <a:ext uri="{FF2B5EF4-FFF2-40B4-BE49-F238E27FC236}">
                <a16:creationId xmlns:a16="http://schemas.microsoft.com/office/drawing/2014/main" id="{FC0AF981-56C0-4140-98B4-EA7ABBEC64C2}"/>
              </a:ext>
            </a:extLst>
          </p:cNvPr>
          <p:cNvSpPr>
            <a:spLocks noGrp="1"/>
          </p:cNvSpPr>
          <p:nvPr>
            <p:ph type="body" sz="quarter" idx="37" hasCustomPrompt="1"/>
          </p:nvPr>
        </p:nvSpPr>
        <p:spPr>
          <a:xfrm flipH="1">
            <a:off x="7423146" y="1627994"/>
            <a:ext cx="3600" cy="559328"/>
          </a:xfrm>
          <a:solidFill>
            <a:schemeClr val="tx2"/>
          </a:solidFill>
          <a:ln>
            <a:noFill/>
          </a:ln>
        </p:spPr>
        <p:txBody>
          <a:bodyPr lIns="0" tIns="0" rIns="0" bIns="0"/>
          <a:lstStyle>
            <a:lvl1pPr>
              <a:defRPr>
                <a:noFill/>
              </a:defRPr>
            </a:lvl1pPr>
          </a:lstStyle>
          <a:p>
            <a:pPr lvl="0"/>
            <a:r>
              <a:rPr lang="en-US" dirty="0"/>
              <a:t>.</a:t>
            </a:r>
          </a:p>
        </p:txBody>
      </p:sp>
      <p:sp>
        <p:nvSpPr>
          <p:cNvPr id="15" name="Text Placeholder 6">
            <a:extLst>
              <a:ext uri="{FF2B5EF4-FFF2-40B4-BE49-F238E27FC236}">
                <a16:creationId xmlns:a16="http://schemas.microsoft.com/office/drawing/2014/main" id="{B20E1B8D-5C7F-462B-862F-4C44DAC9F4E1}"/>
              </a:ext>
            </a:extLst>
          </p:cNvPr>
          <p:cNvSpPr>
            <a:spLocks noGrp="1"/>
          </p:cNvSpPr>
          <p:nvPr>
            <p:ph type="body" sz="quarter" idx="38" hasCustomPrompt="1"/>
          </p:nvPr>
        </p:nvSpPr>
        <p:spPr>
          <a:xfrm>
            <a:off x="6408420" y="1618170"/>
            <a:ext cx="1052017" cy="276225"/>
          </a:xfrm>
        </p:spPr>
        <p:txBody>
          <a:bodyPr wrap="none">
            <a:noAutofit/>
          </a:bodyPr>
          <a:lstStyle>
            <a:lvl1pPr algn="r">
              <a:defRPr sz="1200" b="1">
                <a:solidFill>
                  <a:schemeClr val="tx2"/>
                </a:solidFill>
              </a:defRPr>
            </a:lvl1pPr>
          </a:lstStyle>
          <a:p>
            <a:pPr lvl="0"/>
            <a:r>
              <a:rPr lang="en-US" dirty="0"/>
              <a:t>Milestone 1</a:t>
            </a:r>
          </a:p>
        </p:txBody>
      </p:sp>
      <p:sp>
        <p:nvSpPr>
          <p:cNvPr id="16" name="Text Placeholder 6">
            <a:extLst>
              <a:ext uri="{FF2B5EF4-FFF2-40B4-BE49-F238E27FC236}">
                <a16:creationId xmlns:a16="http://schemas.microsoft.com/office/drawing/2014/main" id="{9A250D9C-9979-4833-962A-38870A070336}"/>
              </a:ext>
            </a:extLst>
          </p:cNvPr>
          <p:cNvSpPr>
            <a:spLocks noGrp="1"/>
          </p:cNvSpPr>
          <p:nvPr>
            <p:ph type="body" sz="quarter" idx="39" hasCustomPrompt="1"/>
          </p:nvPr>
        </p:nvSpPr>
        <p:spPr>
          <a:xfrm>
            <a:off x="6408419" y="1824023"/>
            <a:ext cx="1052018" cy="276225"/>
          </a:xfrm>
        </p:spPr>
        <p:txBody>
          <a:bodyPr wrap="none">
            <a:noAutofit/>
          </a:bodyPr>
          <a:lstStyle>
            <a:lvl1pPr algn="r">
              <a:defRPr sz="1200" b="0">
                <a:solidFill>
                  <a:schemeClr val="tx2"/>
                </a:solidFill>
              </a:defRPr>
            </a:lvl1pPr>
          </a:lstStyle>
          <a:p>
            <a:pPr lvl="0"/>
            <a:r>
              <a:rPr lang="en-US" dirty="0"/>
              <a:t>00.00.19</a:t>
            </a:r>
          </a:p>
        </p:txBody>
      </p:sp>
      <p:sp>
        <p:nvSpPr>
          <p:cNvPr id="17" name="Text Placeholder 6">
            <a:extLst>
              <a:ext uri="{FF2B5EF4-FFF2-40B4-BE49-F238E27FC236}">
                <a16:creationId xmlns:a16="http://schemas.microsoft.com/office/drawing/2014/main" id="{69B8AF16-B4C5-45D9-9D41-A26EE1EE9692}"/>
              </a:ext>
            </a:extLst>
          </p:cNvPr>
          <p:cNvSpPr>
            <a:spLocks noGrp="1"/>
          </p:cNvSpPr>
          <p:nvPr>
            <p:ph type="body" sz="quarter" idx="40" hasCustomPrompt="1"/>
          </p:nvPr>
        </p:nvSpPr>
        <p:spPr>
          <a:xfrm flipH="1">
            <a:off x="9275613" y="1627994"/>
            <a:ext cx="3600" cy="559328"/>
          </a:xfrm>
          <a:solidFill>
            <a:schemeClr val="tx2"/>
          </a:solidFill>
          <a:ln>
            <a:noFill/>
          </a:ln>
        </p:spPr>
        <p:txBody>
          <a:bodyPr lIns="0" tIns="0" rIns="0" bIns="0"/>
          <a:lstStyle>
            <a:lvl1pPr>
              <a:defRPr>
                <a:noFill/>
              </a:defRPr>
            </a:lvl1pPr>
          </a:lstStyle>
          <a:p>
            <a:pPr lvl="0"/>
            <a:r>
              <a:rPr lang="en-US" dirty="0"/>
              <a:t>.</a:t>
            </a:r>
          </a:p>
        </p:txBody>
      </p:sp>
      <p:sp>
        <p:nvSpPr>
          <p:cNvPr id="18" name="Text Placeholder 6">
            <a:extLst>
              <a:ext uri="{FF2B5EF4-FFF2-40B4-BE49-F238E27FC236}">
                <a16:creationId xmlns:a16="http://schemas.microsoft.com/office/drawing/2014/main" id="{34C5764F-CBA0-4EA5-BB17-9DA6969CA891}"/>
              </a:ext>
            </a:extLst>
          </p:cNvPr>
          <p:cNvSpPr>
            <a:spLocks noGrp="1"/>
          </p:cNvSpPr>
          <p:nvPr>
            <p:ph type="body" sz="quarter" idx="41" hasCustomPrompt="1"/>
          </p:nvPr>
        </p:nvSpPr>
        <p:spPr>
          <a:xfrm>
            <a:off x="8260888" y="1618170"/>
            <a:ext cx="1052017" cy="276225"/>
          </a:xfrm>
        </p:spPr>
        <p:txBody>
          <a:bodyPr wrap="none">
            <a:noAutofit/>
          </a:bodyPr>
          <a:lstStyle>
            <a:lvl1pPr algn="r">
              <a:defRPr sz="1200" b="1">
                <a:solidFill>
                  <a:schemeClr val="tx2"/>
                </a:solidFill>
              </a:defRPr>
            </a:lvl1pPr>
          </a:lstStyle>
          <a:p>
            <a:pPr lvl="0"/>
            <a:r>
              <a:rPr lang="en-US" dirty="0"/>
              <a:t>Milestone 1</a:t>
            </a:r>
          </a:p>
        </p:txBody>
      </p:sp>
      <p:sp>
        <p:nvSpPr>
          <p:cNvPr id="19" name="Text Placeholder 6">
            <a:extLst>
              <a:ext uri="{FF2B5EF4-FFF2-40B4-BE49-F238E27FC236}">
                <a16:creationId xmlns:a16="http://schemas.microsoft.com/office/drawing/2014/main" id="{515BC920-F248-4A31-8215-7198E262A0E6}"/>
              </a:ext>
            </a:extLst>
          </p:cNvPr>
          <p:cNvSpPr>
            <a:spLocks noGrp="1"/>
          </p:cNvSpPr>
          <p:nvPr>
            <p:ph type="body" sz="quarter" idx="42" hasCustomPrompt="1"/>
          </p:nvPr>
        </p:nvSpPr>
        <p:spPr>
          <a:xfrm>
            <a:off x="8260888" y="1824023"/>
            <a:ext cx="1052018" cy="276225"/>
          </a:xfrm>
        </p:spPr>
        <p:txBody>
          <a:bodyPr wrap="none">
            <a:noAutofit/>
          </a:bodyPr>
          <a:lstStyle>
            <a:lvl1pPr algn="r">
              <a:defRPr sz="1200" b="0">
                <a:solidFill>
                  <a:schemeClr val="tx2"/>
                </a:solidFill>
              </a:defRPr>
            </a:lvl1pPr>
          </a:lstStyle>
          <a:p>
            <a:pPr lvl="0"/>
            <a:r>
              <a:rPr lang="en-US" dirty="0"/>
              <a:t>00.00.19</a:t>
            </a:r>
          </a:p>
        </p:txBody>
      </p:sp>
      <p:sp>
        <p:nvSpPr>
          <p:cNvPr id="20" name="Text Placeholder 6">
            <a:extLst>
              <a:ext uri="{FF2B5EF4-FFF2-40B4-BE49-F238E27FC236}">
                <a16:creationId xmlns:a16="http://schemas.microsoft.com/office/drawing/2014/main" id="{514D48AC-411F-4D79-9DBE-5428A8AC2344}"/>
              </a:ext>
            </a:extLst>
          </p:cNvPr>
          <p:cNvSpPr>
            <a:spLocks noGrp="1"/>
          </p:cNvSpPr>
          <p:nvPr>
            <p:ph type="body" sz="quarter" idx="43" hasCustomPrompt="1"/>
          </p:nvPr>
        </p:nvSpPr>
        <p:spPr>
          <a:xfrm flipH="1">
            <a:off x="11218714" y="1634948"/>
            <a:ext cx="3600" cy="559328"/>
          </a:xfrm>
          <a:solidFill>
            <a:schemeClr val="tx2"/>
          </a:solidFill>
          <a:ln>
            <a:noFill/>
          </a:ln>
        </p:spPr>
        <p:txBody>
          <a:bodyPr lIns="0" tIns="0" rIns="0" bIns="0"/>
          <a:lstStyle>
            <a:lvl1pPr>
              <a:defRPr>
                <a:noFill/>
              </a:defRPr>
            </a:lvl1pPr>
          </a:lstStyle>
          <a:p>
            <a:pPr lvl="0"/>
            <a:r>
              <a:rPr lang="en-US" dirty="0"/>
              <a:t>.</a:t>
            </a:r>
          </a:p>
        </p:txBody>
      </p:sp>
      <p:sp>
        <p:nvSpPr>
          <p:cNvPr id="21" name="Text Placeholder 6">
            <a:extLst>
              <a:ext uri="{FF2B5EF4-FFF2-40B4-BE49-F238E27FC236}">
                <a16:creationId xmlns:a16="http://schemas.microsoft.com/office/drawing/2014/main" id="{2D5645B4-EF9F-43B3-9D8D-37CB78D8FC09}"/>
              </a:ext>
            </a:extLst>
          </p:cNvPr>
          <p:cNvSpPr>
            <a:spLocks noGrp="1"/>
          </p:cNvSpPr>
          <p:nvPr>
            <p:ph type="body" sz="quarter" idx="44" hasCustomPrompt="1"/>
          </p:nvPr>
        </p:nvSpPr>
        <p:spPr>
          <a:xfrm>
            <a:off x="10203988" y="1625124"/>
            <a:ext cx="1052017" cy="276225"/>
          </a:xfrm>
        </p:spPr>
        <p:txBody>
          <a:bodyPr wrap="none">
            <a:noAutofit/>
          </a:bodyPr>
          <a:lstStyle>
            <a:lvl1pPr algn="r">
              <a:defRPr sz="1200" b="1">
                <a:solidFill>
                  <a:schemeClr val="tx2"/>
                </a:solidFill>
              </a:defRPr>
            </a:lvl1pPr>
          </a:lstStyle>
          <a:p>
            <a:pPr lvl="0"/>
            <a:r>
              <a:rPr lang="en-US" dirty="0"/>
              <a:t>Milestone 1</a:t>
            </a:r>
          </a:p>
        </p:txBody>
      </p:sp>
      <p:sp>
        <p:nvSpPr>
          <p:cNvPr id="22" name="Text Placeholder 6">
            <a:extLst>
              <a:ext uri="{FF2B5EF4-FFF2-40B4-BE49-F238E27FC236}">
                <a16:creationId xmlns:a16="http://schemas.microsoft.com/office/drawing/2014/main" id="{9C22AFEA-8200-430B-861B-F32E510BF16F}"/>
              </a:ext>
            </a:extLst>
          </p:cNvPr>
          <p:cNvSpPr>
            <a:spLocks noGrp="1"/>
          </p:cNvSpPr>
          <p:nvPr>
            <p:ph type="body" sz="quarter" idx="45" hasCustomPrompt="1"/>
          </p:nvPr>
        </p:nvSpPr>
        <p:spPr>
          <a:xfrm>
            <a:off x="10203987" y="1830979"/>
            <a:ext cx="1052018" cy="276225"/>
          </a:xfrm>
        </p:spPr>
        <p:txBody>
          <a:bodyPr wrap="none">
            <a:noAutofit/>
          </a:bodyPr>
          <a:lstStyle>
            <a:lvl1pPr algn="r">
              <a:defRPr sz="1200" b="0">
                <a:solidFill>
                  <a:schemeClr val="tx2"/>
                </a:solidFill>
              </a:defRPr>
            </a:lvl1pPr>
          </a:lstStyle>
          <a:p>
            <a:pPr lvl="0"/>
            <a:r>
              <a:rPr lang="en-US" dirty="0"/>
              <a:t>00.00.19</a:t>
            </a:r>
          </a:p>
        </p:txBody>
      </p:sp>
      <p:sp>
        <p:nvSpPr>
          <p:cNvPr id="23" name="Text Placeholder 6">
            <a:extLst>
              <a:ext uri="{FF2B5EF4-FFF2-40B4-BE49-F238E27FC236}">
                <a16:creationId xmlns:a16="http://schemas.microsoft.com/office/drawing/2014/main" id="{66654A06-A1E4-4FC6-ABA5-E815BEAE741D}"/>
              </a:ext>
            </a:extLst>
          </p:cNvPr>
          <p:cNvSpPr>
            <a:spLocks noGrp="1"/>
          </p:cNvSpPr>
          <p:nvPr>
            <p:ph type="body" sz="quarter" idx="22" hasCustomPrompt="1"/>
          </p:nvPr>
        </p:nvSpPr>
        <p:spPr>
          <a:xfrm>
            <a:off x="9157867" y="3021651"/>
            <a:ext cx="2305706" cy="194756"/>
          </a:xfrm>
          <a:prstGeom prst="roundRect">
            <a:avLst>
              <a:gd name="adj" fmla="val 50000"/>
            </a:avLst>
          </a:prstGeom>
          <a:solidFill>
            <a:schemeClr val="accent1"/>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24" name="Text Placeholder 6">
            <a:extLst>
              <a:ext uri="{FF2B5EF4-FFF2-40B4-BE49-F238E27FC236}">
                <a16:creationId xmlns:a16="http://schemas.microsoft.com/office/drawing/2014/main" id="{C5F12F5F-39E0-4E71-9876-55D630BE2D46}"/>
              </a:ext>
            </a:extLst>
          </p:cNvPr>
          <p:cNvSpPr>
            <a:spLocks noGrp="1"/>
          </p:cNvSpPr>
          <p:nvPr>
            <p:ph type="body" sz="quarter" idx="23" hasCustomPrompt="1"/>
          </p:nvPr>
        </p:nvSpPr>
        <p:spPr>
          <a:xfrm>
            <a:off x="9157867" y="3369028"/>
            <a:ext cx="2305706" cy="194756"/>
          </a:xfrm>
          <a:prstGeom prst="roundRect">
            <a:avLst>
              <a:gd name="adj" fmla="val 50000"/>
            </a:avLst>
          </a:prstGeom>
          <a:solidFill>
            <a:srgbClr val="2676B5"/>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25" name="Text Placeholder 6">
            <a:extLst>
              <a:ext uri="{FF2B5EF4-FFF2-40B4-BE49-F238E27FC236}">
                <a16:creationId xmlns:a16="http://schemas.microsoft.com/office/drawing/2014/main" id="{456F1383-E9FE-4087-98FA-9EEB1F228772}"/>
              </a:ext>
            </a:extLst>
          </p:cNvPr>
          <p:cNvSpPr>
            <a:spLocks noGrp="1"/>
          </p:cNvSpPr>
          <p:nvPr>
            <p:ph type="body" sz="quarter" idx="24" hasCustomPrompt="1"/>
          </p:nvPr>
        </p:nvSpPr>
        <p:spPr>
          <a:xfrm>
            <a:off x="9157867" y="3716405"/>
            <a:ext cx="2305706" cy="194756"/>
          </a:xfrm>
          <a:prstGeom prst="roundRect">
            <a:avLst>
              <a:gd name="adj" fmla="val 50000"/>
            </a:avLst>
          </a:prstGeom>
          <a:solidFill>
            <a:srgbClr val="4D8EC2"/>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dirty="0" err="1"/>
              <a:t>Textzelle</a:t>
            </a:r>
            <a:endParaRPr lang="en-US" dirty="0"/>
          </a:p>
        </p:txBody>
      </p:sp>
      <p:sp>
        <p:nvSpPr>
          <p:cNvPr id="26" name="Text Placeholder 6">
            <a:extLst>
              <a:ext uri="{FF2B5EF4-FFF2-40B4-BE49-F238E27FC236}">
                <a16:creationId xmlns:a16="http://schemas.microsoft.com/office/drawing/2014/main" id="{5DEF564A-524B-4648-A29E-588F648E2012}"/>
              </a:ext>
            </a:extLst>
          </p:cNvPr>
          <p:cNvSpPr>
            <a:spLocks noGrp="1"/>
          </p:cNvSpPr>
          <p:nvPr>
            <p:ph type="body" sz="quarter" idx="25" hasCustomPrompt="1"/>
          </p:nvPr>
        </p:nvSpPr>
        <p:spPr>
          <a:xfrm>
            <a:off x="9157867" y="4063782"/>
            <a:ext cx="2305706" cy="194756"/>
          </a:xfrm>
          <a:prstGeom prst="roundRect">
            <a:avLst>
              <a:gd name="adj" fmla="val 50000"/>
            </a:avLst>
          </a:prstGeom>
          <a:solidFill>
            <a:srgbClr val="73A7CF"/>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27" name="Text Placeholder 6">
            <a:extLst>
              <a:ext uri="{FF2B5EF4-FFF2-40B4-BE49-F238E27FC236}">
                <a16:creationId xmlns:a16="http://schemas.microsoft.com/office/drawing/2014/main" id="{F82A2F37-BDA8-40A5-9A5A-F3122D00C167}"/>
              </a:ext>
            </a:extLst>
          </p:cNvPr>
          <p:cNvSpPr>
            <a:spLocks noGrp="1"/>
          </p:cNvSpPr>
          <p:nvPr>
            <p:ph type="body" sz="quarter" idx="26" hasCustomPrompt="1"/>
          </p:nvPr>
        </p:nvSpPr>
        <p:spPr>
          <a:xfrm>
            <a:off x="9157867" y="4411159"/>
            <a:ext cx="2305706" cy="194756"/>
          </a:xfrm>
          <a:prstGeom prst="roundRect">
            <a:avLst>
              <a:gd name="adj" fmla="val 50000"/>
            </a:avLst>
          </a:prstGeom>
          <a:solidFill>
            <a:srgbClr val="99BEDC"/>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28" name="Text Placeholder 6">
            <a:extLst>
              <a:ext uri="{FF2B5EF4-FFF2-40B4-BE49-F238E27FC236}">
                <a16:creationId xmlns:a16="http://schemas.microsoft.com/office/drawing/2014/main" id="{8DDBA968-2355-464D-A6D6-E16E553E78C3}"/>
              </a:ext>
            </a:extLst>
          </p:cNvPr>
          <p:cNvSpPr>
            <a:spLocks noGrp="1"/>
          </p:cNvSpPr>
          <p:nvPr>
            <p:ph type="body" sz="quarter" idx="27" hasCustomPrompt="1"/>
          </p:nvPr>
        </p:nvSpPr>
        <p:spPr>
          <a:xfrm>
            <a:off x="9157867" y="4758536"/>
            <a:ext cx="2305706" cy="194756"/>
          </a:xfrm>
          <a:prstGeom prst="roundRect">
            <a:avLst>
              <a:gd name="adj" fmla="val 50000"/>
            </a:avLst>
          </a:prstGeom>
          <a:solidFill>
            <a:srgbClr val="005EA8"/>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29" name="Text Placeholder 6">
            <a:extLst>
              <a:ext uri="{FF2B5EF4-FFF2-40B4-BE49-F238E27FC236}">
                <a16:creationId xmlns:a16="http://schemas.microsoft.com/office/drawing/2014/main" id="{822ADBD0-6A13-4F77-BAC4-D2E93974B01E}"/>
              </a:ext>
            </a:extLst>
          </p:cNvPr>
          <p:cNvSpPr>
            <a:spLocks noGrp="1"/>
          </p:cNvSpPr>
          <p:nvPr>
            <p:ph type="body" sz="quarter" idx="28" hasCustomPrompt="1"/>
          </p:nvPr>
        </p:nvSpPr>
        <p:spPr>
          <a:xfrm>
            <a:off x="9157867" y="5105913"/>
            <a:ext cx="2305706" cy="194756"/>
          </a:xfrm>
          <a:prstGeom prst="roundRect">
            <a:avLst>
              <a:gd name="adj" fmla="val 50000"/>
            </a:avLst>
          </a:prstGeom>
          <a:solidFill>
            <a:schemeClr val="accent2"/>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30" name="Text Placeholder 6">
            <a:extLst>
              <a:ext uri="{FF2B5EF4-FFF2-40B4-BE49-F238E27FC236}">
                <a16:creationId xmlns:a16="http://schemas.microsoft.com/office/drawing/2014/main" id="{C1B87126-22A6-4ED0-996A-C0887E40813D}"/>
              </a:ext>
            </a:extLst>
          </p:cNvPr>
          <p:cNvSpPr>
            <a:spLocks noGrp="1"/>
          </p:cNvSpPr>
          <p:nvPr>
            <p:ph type="body" sz="quarter" idx="29" hasCustomPrompt="1"/>
          </p:nvPr>
        </p:nvSpPr>
        <p:spPr>
          <a:xfrm>
            <a:off x="9157867" y="5453290"/>
            <a:ext cx="2305706" cy="194756"/>
          </a:xfrm>
          <a:prstGeom prst="roundRect">
            <a:avLst>
              <a:gd name="adj" fmla="val 50000"/>
            </a:avLst>
          </a:prstGeom>
          <a:solidFill>
            <a:srgbClr val="39BBB3"/>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sp>
        <p:nvSpPr>
          <p:cNvPr id="31" name="Text Placeholder 6">
            <a:extLst>
              <a:ext uri="{FF2B5EF4-FFF2-40B4-BE49-F238E27FC236}">
                <a16:creationId xmlns:a16="http://schemas.microsoft.com/office/drawing/2014/main" id="{04ABAA29-E14C-43C9-BB32-7310E1556BFE}"/>
              </a:ext>
            </a:extLst>
          </p:cNvPr>
          <p:cNvSpPr>
            <a:spLocks noGrp="1"/>
          </p:cNvSpPr>
          <p:nvPr>
            <p:ph type="body" sz="quarter" idx="30" hasCustomPrompt="1"/>
          </p:nvPr>
        </p:nvSpPr>
        <p:spPr>
          <a:xfrm>
            <a:off x="9157867" y="5800666"/>
            <a:ext cx="2305706" cy="194756"/>
          </a:xfrm>
          <a:prstGeom prst="roundRect">
            <a:avLst>
              <a:gd name="adj" fmla="val 50000"/>
            </a:avLst>
          </a:prstGeom>
          <a:solidFill>
            <a:srgbClr val="5CC7C0"/>
          </a:solidFill>
        </p:spPr>
        <p:txBody>
          <a:bodyPr wrap="square" tIns="0" bIns="0" anchor="ctr" anchorCtr="0">
            <a:spAutoFit/>
          </a:bodyPr>
          <a:lstStyle>
            <a:lvl1pPr algn="ctr">
              <a:lnSpc>
                <a:spcPct val="100000"/>
              </a:lnSpc>
              <a:spcBef>
                <a:spcPts val="0"/>
              </a:spcBef>
              <a:defRPr sz="900">
                <a:solidFill>
                  <a:schemeClr val="bg1"/>
                </a:solidFill>
              </a:defRPr>
            </a:lvl1pPr>
          </a:lstStyle>
          <a:p>
            <a:pPr lvl="0"/>
            <a:r>
              <a:rPr lang="en-US"/>
              <a:t>Textzelle</a:t>
            </a:r>
            <a:endParaRPr lang="en-US" dirty="0"/>
          </a:p>
        </p:txBody>
      </p:sp>
      <p:cxnSp>
        <p:nvCxnSpPr>
          <p:cNvPr id="34" name="Straight Connector 33">
            <a:extLst>
              <a:ext uri="{FF2B5EF4-FFF2-40B4-BE49-F238E27FC236}">
                <a16:creationId xmlns:a16="http://schemas.microsoft.com/office/drawing/2014/main" id="{6FEC8712-88E2-4AA0-9E3F-2F4D2D0AAE27}"/>
              </a:ext>
            </a:extLst>
          </p:cNvPr>
          <p:cNvCxnSpPr/>
          <p:nvPr userDrawn="1"/>
        </p:nvCxnSpPr>
        <p:spPr>
          <a:xfrm>
            <a:off x="576264" y="2279468"/>
            <a:ext cx="1105386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33"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35"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949184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ganigramm">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934E827D-925C-48A6-999C-FF9DC81D2447}"/>
              </a:ext>
            </a:extLst>
          </p:cNvPr>
          <p:cNvSpPr>
            <a:spLocks noGrp="1"/>
          </p:cNvSpPr>
          <p:nvPr>
            <p:ph type="dgm" sz="quarter" idx="13"/>
          </p:nvPr>
        </p:nvSpPr>
        <p:spPr>
          <a:xfrm>
            <a:off x="571863" y="1762116"/>
            <a:ext cx="10874827" cy="4069434"/>
          </a:xfrm>
        </p:spPr>
        <p:txBody>
          <a:bodyPr/>
          <a:lstStyle/>
          <a:p>
            <a:endParaRPr lang="en-US"/>
          </a:p>
        </p:txBody>
      </p:sp>
      <p:sp>
        <p:nvSpPr>
          <p:cNvPr id="2" name="Title 1">
            <a:extLst>
              <a:ext uri="{FF2B5EF4-FFF2-40B4-BE49-F238E27FC236}">
                <a16:creationId xmlns:a16="http://schemas.microsoft.com/office/drawing/2014/main" id="{F4FCFC0D-A423-4D00-BF32-EE741BF133DE}"/>
              </a:ext>
            </a:extLst>
          </p:cNvPr>
          <p:cNvSpPr>
            <a:spLocks noGrp="1"/>
          </p:cNvSpPr>
          <p:nvPr>
            <p:ph type="title" hasCustomPrompt="1"/>
          </p:nvPr>
        </p:nvSpPr>
        <p:spPr/>
        <p:txBody>
          <a:bodyPr/>
          <a:lstStyle>
            <a:lvl1pPr>
              <a:defRPr/>
            </a:lvl1pPr>
          </a:lstStyle>
          <a:p>
            <a:r>
              <a:rPr lang="en-US"/>
              <a:t>Organigramm (Arial 26 pt)</a:t>
            </a:r>
            <a:br>
              <a:rPr lang="en-US"/>
            </a:br>
            <a:r>
              <a:rPr lang="en-US"/>
              <a:t>Titel maximal zwei Zeilen</a:t>
            </a:r>
            <a:endParaRPr lang="en-US" dirty="0"/>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418026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ganigramm_2">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id="{5BD2EFAA-4665-4210-AAF0-6407FE700017}"/>
              </a:ext>
            </a:extLst>
          </p:cNvPr>
          <p:cNvSpPr>
            <a:spLocks noGrp="1"/>
          </p:cNvSpPr>
          <p:nvPr>
            <p:ph type="body" sz="quarter" idx="36" hasCustomPrompt="1"/>
          </p:nvPr>
        </p:nvSpPr>
        <p:spPr>
          <a:xfrm>
            <a:off x="2095996" y="4534388"/>
            <a:ext cx="709203" cy="1417390"/>
          </a:xfrm>
          <a:solidFill>
            <a:srgbClr val="99BEDC"/>
          </a:solidFill>
        </p:spPr>
        <p:txBody>
          <a:bodyPr vert="horz" wrap="square" lIns="0" tIns="45720" rIns="0" bIns="45720" rtlCol="0">
            <a:noAutofit/>
          </a:bodyPr>
          <a:lstStyle>
            <a:lvl1pPr algn="ctr">
              <a:defRPr lang="en-US" sz="1100" dirty="0">
                <a:solidFill>
                  <a:schemeClr val="bg1"/>
                </a:solidFill>
              </a:defRPr>
            </a:lvl1pPr>
          </a:lstStyle>
          <a:p>
            <a:pPr lvl="0"/>
            <a:r>
              <a:rPr lang="en-US" dirty="0"/>
              <a:t>Text</a:t>
            </a:r>
          </a:p>
        </p:txBody>
      </p:sp>
      <p:sp>
        <p:nvSpPr>
          <p:cNvPr id="25" name="Text Placeholder 6">
            <a:extLst>
              <a:ext uri="{FF2B5EF4-FFF2-40B4-BE49-F238E27FC236}">
                <a16:creationId xmlns:a16="http://schemas.microsoft.com/office/drawing/2014/main" id="{6E334AEF-8304-4482-9AE2-092440018BF7}"/>
              </a:ext>
            </a:extLst>
          </p:cNvPr>
          <p:cNvSpPr>
            <a:spLocks noGrp="1"/>
          </p:cNvSpPr>
          <p:nvPr>
            <p:ph type="body" sz="quarter" idx="37" hasCustomPrompt="1"/>
          </p:nvPr>
        </p:nvSpPr>
        <p:spPr>
          <a:xfrm>
            <a:off x="2863291" y="4534388"/>
            <a:ext cx="709203" cy="1417390"/>
          </a:xfrm>
          <a:solidFill>
            <a:srgbClr val="99BEDC"/>
          </a:solidFill>
        </p:spPr>
        <p:txBody>
          <a:bodyPr vert="horz" wrap="square" lIns="0" tIns="45720" rIns="0" bIns="45720" rtlCol="0">
            <a:noAutofit/>
          </a:bodyPr>
          <a:lstStyle>
            <a:lvl1pPr algn="ctr">
              <a:defRPr lang="en-US" sz="1100" dirty="0">
                <a:solidFill>
                  <a:schemeClr val="bg1"/>
                </a:solidFill>
              </a:defRPr>
            </a:lvl1pPr>
          </a:lstStyle>
          <a:p>
            <a:pPr lvl="0"/>
            <a:r>
              <a:rPr lang="en-US" dirty="0"/>
              <a:t>Text</a:t>
            </a:r>
          </a:p>
        </p:txBody>
      </p:sp>
      <p:sp>
        <p:nvSpPr>
          <p:cNvPr id="26" name="Text Placeholder 6">
            <a:extLst>
              <a:ext uri="{FF2B5EF4-FFF2-40B4-BE49-F238E27FC236}">
                <a16:creationId xmlns:a16="http://schemas.microsoft.com/office/drawing/2014/main" id="{8C5E44F3-5B48-4DC8-828D-1298C465C6AF}"/>
              </a:ext>
            </a:extLst>
          </p:cNvPr>
          <p:cNvSpPr>
            <a:spLocks noGrp="1"/>
          </p:cNvSpPr>
          <p:nvPr>
            <p:ph type="body" sz="quarter" idx="38" hasCustomPrompt="1"/>
          </p:nvPr>
        </p:nvSpPr>
        <p:spPr>
          <a:xfrm>
            <a:off x="7837469" y="4534389"/>
            <a:ext cx="1491240" cy="635578"/>
          </a:xfrm>
          <a:solidFill>
            <a:srgbClr val="99BEDC"/>
          </a:solidFill>
        </p:spPr>
        <p:txBody>
          <a:bodyPr vert="horz" wrap="square" lIns="0" tIns="45720" rIns="0" bIns="45720" rtlCol="0">
            <a:noAutofit/>
          </a:bodyPr>
          <a:lstStyle>
            <a:lvl1pPr algn="ctr">
              <a:defRPr lang="en-US" sz="1400" dirty="0">
                <a:solidFill>
                  <a:schemeClr val="bg1"/>
                </a:solidFill>
              </a:defRPr>
            </a:lvl1pPr>
          </a:lstStyle>
          <a:p>
            <a:pPr lvl="0"/>
            <a:r>
              <a:rPr lang="en-US" dirty="0"/>
              <a:t>Text</a:t>
            </a:r>
          </a:p>
        </p:txBody>
      </p:sp>
      <p:sp>
        <p:nvSpPr>
          <p:cNvPr id="27" name="Text Placeholder 6">
            <a:extLst>
              <a:ext uri="{FF2B5EF4-FFF2-40B4-BE49-F238E27FC236}">
                <a16:creationId xmlns:a16="http://schemas.microsoft.com/office/drawing/2014/main" id="{0036C206-DD41-43BB-9BC7-6D24389238A6}"/>
              </a:ext>
            </a:extLst>
          </p:cNvPr>
          <p:cNvSpPr>
            <a:spLocks noGrp="1"/>
          </p:cNvSpPr>
          <p:nvPr>
            <p:ph type="body" sz="quarter" idx="39" hasCustomPrompt="1"/>
          </p:nvPr>
        </p:nvSpPr>
        <p:spPr>
          <a:xfrm>
            <a:off x="9476099" y="4534389"/>
            <a:ext cx="1491240" cy="635578"/>
          </a:xfrm>
          <a:solidFill>
            <a:srgbClr val="99BEDC"/>
          </a:solidFill>
        </p:spPr>
        <p:txBody>
          <a:bodyPr vert="horz" wrap="square" lIns="0" tIns="45720" rIns="0" bIns="45720" rtlCol="0">
            <a:noAutofit/>
          </a:bodyPr>
          <a:lstStyle>
            <a:lvl1pPr algn="ctr">
              <a:defRPr lang="en-US" sz="1400" dirty="0">
                <a:solidFill>
                  <a:schemeClr val="bg1"/>
                </a:solidFill>
              </a:defRPr>
            </a:lvl1pPr>
          </a:lstStyle>
          <a:p>
            <a:pPr lvl="0"/>
            <a:r>
              <a:rPr lang="en-US" dirty="0"/>
              <a:t>Text</a:t>
            </a:r>
          </a:p>
        </p:txBody>
      </p:sp>
      <p:sp>
        <p:nvSpPr>
          <p:cNvPr id="28" name="Text Placeholder 6">
            <a:extLst>
              <a:ext uri="{FF2B5EF4-FFF2-40B4-BE49-F238E27FC236}">
                <a16:creationId xmlns:a16="http://schemas.microsoft.com/office/drawing/2014/main" id="{55248BB7-9751-4F8C-9582-0688685C1F20}"/>
              </a:ext>
            </a:extLst>
          </p:cNvPr>
          <p:cNvSpPr>
            <a:spLocks noGrp="1"/>
          </p:cNvSpPr>
          <p:nvPr>
            <p:ph type="body" sz="quarter" idx="40" hasCustomPrompt="1"/>
          </p:nvPr>
        </p:nvSpPr>
        <p:spPr>
          <a:xfrm>
            <a:off x="9476099" y="5316200"/>
            <a:ext cx="1491240" cy="635578"/>
          </a:xfrm>
          <a:solidFill>
            <a:srgbClr val="99BEDC"/>
          </a:solidFill>
        </p:spPr>
        <p:txBody>
          <a:bodyPr vert="horz" wrap="square" lIns="0" tIns="45720" rIns="0" bIns="45720" rtlCol="0">
            <a:noAutofit/>
          </a:bodyPr>
          <a:lstStyle>
            <a:lvl1pPr algn="ctr">
              <a:defRPr lang="en-US" sz="1400" dirty="0">
                <a:solidFill>
                  <a:schemeClr val="bg1"/>
                </a:solidFill>
              </a:defRPr>
            </a:lvl1pPr>
          </a:lstStyle>
          <a:p>
            <a:pPr lvl="0"/>
            <a:r>
              <a:rPr lang="en-US" dirty="0"/>
              <a:t>Text</a:t>
            </a:r>
          </a:p>
        </p:txBody>
      </p:sp>
      <p:sp>
        <p:nvSpPr>
          <p:cNvPr id="17" name="Text Placeholder 6">
            <a:extLst>
              <a:ext uri="{FF2B5EF4-FFF2-40B4-BE49-F238E27FC236}">
                <a16:creationId xmlns:a16="http://schemas.microsoft.com/office/drawing/2014/main" id="{3BC2EEE4-1630-487F-B859-BD7D6B2591A9}"/>
              </a:ext>
            </a:extLst>
          </p:cNvPr>
          <p:cNvSpPr>
            <a:spLocks noGrp="1"/>
          </p:cNvSpPr>
          <p:nvPr>
            <p:ph type="body" sz="quarter" idx="27" hasCustomPrompt="1"/>
          </p:nvPr>
        </p:nvSpPr>
        <p:spPr>
          <a:xfrm>
            <a:off x="10289143" y="2340758"/>
            <a:ext cx="1476498" cy="1851358"/>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2" name="Title 1">
            <a:extLst>
              <a:ext uri="{FF2B5EF4-FFF2-40B4-BE49-F238E27FC236}">
                <a16:creationId xmlns:a16="http://schemas.microsoft.com/office/drawing/2014/main" id="{B83B08AB-3A05-45E5-9312-754584EF63B0}"/>
              </a:ext>
            </a:extLst>
          </p:cNvPr>
          <p:cNvSpPr>
            <a:spLocks noGrp="1"/>
          </p:cNvSpPr>
          <p:nvPr>
            <p:ph type="title" hasCustomPrompt="1"/>
          </p:nvPr>
        </p:nvSpPr>
        <p:spPr/>
        <p:txBody>
          <a:bodyPr/>
          <a:lstStyle>
            <a:lvl1pPr>
              <a:defRPr/>
            </a:lvl1pPr>
          </a:lstStyle>
          <a:p>
            <a:r>
              <a:rPr lang="en-US"/>
              <a:t>Organigramm (Arial 26 pt)</a:t>
            </a:r>
            <a:br>
              <a:rPr lang="en-US"/>
            </a:br>
            <a:r>
              <a:rPr lang="en-US"/>
              <a:t>Titel maximal zwei Zeilen</a:t>
            </a:r>
            <a:endParaRPr lang="en-US" dirty="0"/>
          </a:p>
        </p:txBody>
      </p:sp>
      <p:sp>
        <p:nvSpPr>
          <p:cNvPr id="7" name="Text Placeholder 6">
            <a:extLst>
              <a:ext uri="{FF2B5EF4-FFF2-40B4-BE49-F238E27FC236}">
                <a16:creationId xmlns:a16="http://schemas.microsoft.com/office/drawing/2014/main" id="{0D8D3D6C-B441-4AA1-BE69-F1E7FDD525B9}"/>
              </a:ext>
            </a:extLst>
          </p:cNvPr>
          <p:cNvSpPr>
            <a:spLocks noGrp="1"/>
          </p:cNvSpPr>
          <p:nvPr>
            <p:ph type="body" sz="quarter" idx="13" hasCustomPrompt="1"/>
          </p:nvPr>
        </p:nvSpPr>
        <p:spPr>
          <a:xfrm>
            <a:off x="4738687" y="1574919"/>
            <a:ext cx="2714625" cy="286232"/>
          </a:xfrm>
          <a:solidFill>
            <a:schemeClr val="accent1"/>
          </a:solidFill>
        </p:spPr>
        <p:txBody>
          <a:bodyPr vert="horz" wrap="square" lIns="91440" tIns="45720" rIns="91440" bIns="45720" rtlCol="0">
            <a:spAutoFit/>
          </a:bodyPr>
          <a:lstStyle>
            <a:lvl1pPr algn="ctr">
              <a:defRPr lang="en-US" sz="1400" dirty="0">
                <a:solidFill>
                  <a:schemeClr val="bg1"/>
                </a:solidFill>
              </a:defRPr>
            </a:lvl1pPr>
          </a:lstStyle>
          <a:p>
            <a:pPr lvl="0"/>
            <a:r>
              <a:rPr lang="en-US" dirty="0"/>
              <a:t>Text</a:t>
            </a:r>
          </a:p>
        </p:txBody>
      </p:sp>
      <p:sp>
        <p:nvSpPr>
          <p:cNvPr id="11" name="Text Placeholder 6">
            <a:extLst>
              <a:ext uri="{FF2B5EF4-FFF2-40B4-BE49-F238E27FC236}">
                <a16:creationId xmlns:a16="http://schemas.microsoft.com/office/drawing/2014/main" id="{F9973AE8-9C3F-458A-8641-64892FE16EF9}"/>
              </a:ext>
            </a:extLst>
          </p:cNvPr>
          <p:cNvSpPr>
            <a:spLocks noGrp="1"/>
          </p:cNvSpPr>
          <p:nvPr>
            <p:ph type="body" sz="quarter" idx="21" hasCustomPrompt="1"/>
          </p:nvPr>
        </p:nvSpPr>
        <p:spPr>
          <a:xfrm>
            <a:off x="2095996" y="2340758"/>
            <a:ext cx="1476498" cy="1851358"/>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12" name="Text Placeholder 6">
            <a:extLst>
              <a:ext uri="{FF2B5EF4-FFF2-40B4-BE49-F238E27FC236}">
                <a16:creationId xmlns:a16="http://schemas.microsoft.com/office/drawing/2014/main" id="{DE370E49-D938-4C61-BAC0-BD5669D790F1}"/>
              </a:ext>
            </a:extLst>
          </p:cNvPr>
          <p:cNvSpPr>
            <a:spLocks noGrp="1"/>
          </p:cNvSpPr>
          <p:nvPr>
            <p:ph type="body" sz="quarter" idx="22" hasCustomPrompt="1"/>
          </p:nvPr>
        </p:nvSpPr>
        <p:spPr>
          <a:xfrm>
            <a:off x="3734626" y="2340758"/>
            <a:ext cx="1476498" cy="1851358"/>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13" name="Text Placeholder 6">
            <a:extLst>
              <a:ext uri="{FF2B5EF4-FFF2-40B4-BE49-F238E27FC236}">
                <a16:creationId xmlns:a16="http://schemas.microsoft.com/office/drawing/2014/main" id="{E4FD0EC7-9FA7-4E71-9AC4-4CF6898C8938}"/>
              </a:ext>
            </a:extLst>
          </p:cNvPr>
          <p:cNvSpPr>
            <a:spLocks noGrp="1"/>
          </p:cNvSpPr>
          <p:nvPr>
            <p:ph type="body" sz="quarter" idx="23" hasCustomPrompt="1"/>
          </p:nvPr>
        </p:nvSpPr>
        <p:spPr>
          <a:xfrm>
            <a:off x="5373256" y="2340758"/>
            <a:ext cx="1476498" cy="1851358"/>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14" name="Text Placeholder 6">
            <a:extLst>
              <a:ext uri="{FF2B5EF4-FFF2-40B4-BE49-F238E27FC236}">
                <a16:creationId xmlns:a16="http://schemas.microsoft.com/office/drawing/2014/main" id="{18EE0804-4172-479D-BAED-4BEC1426CDF7}"/>
              </a:ext>
            </a:extLst>
          </p:cNvPr>
          <p:cNvSpPr>
            <a:spLocks noGrp="1"/>
          </p:cNvSpPr>
          <p:nvPr>
            <p:ph type="body" sz="quarter" idx="24" hasCustomPrompt="1"/>
          </p:nvPr>
        </p:nvSpPr>
        <p:spPr>
          <a:xfrm>
            <a:off x="7011886" y="2340758"/>
            <a:ext cx="1476498" cy="1851358"/>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15" name="Text Placeholder 6">
            <a:extLst>
              <a:ext uri="{FF2B5EF4-FFF2-40B4-BE49-F238E27FC236}">
                <a16:creationId xmlns:a16="http://schemas.microsoft.com/office/drawing/2014/main" id="{FFAECE44-2D04-4BE6-8241-9B91A050602B}"/>
              </a:ext>
            </a:extLst>
          </p:cNvPr>
          <p:cNvSpPr>
            <a:spLocks noGrp="1"/>
          </p:cNvSpPr>
          <p:nvPr>
            <p:ph type="body" sz="quarter" idx="25" hasCustomPrompt="1"/>
          </p:nvPr>
        </p:nvSpPr>
        <p:spPr>
          <a:xfrm>
            <a:off x="8650516" y="2340758"/>
            <a:ext cx="1476498" cy="853200"/>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18" name="Text Placeholder 6">
            <a:extLst>
              <a:ext uri="{FF2B5EF4-FFF2-40B4-BE49-F238E27FC236}">
                <a16:creationId xmlns:a16="http://schemas.microsoft.com/office/drawing/2014/main" id="{426B3D93-2311-4A8C-975D-6C56D5F2EA16}"/>
              </a:ext>
            </a:extLst>
          </p:cNvPr>
          <p:cNvSpPr>
            <a:spLocks noGrp="1"/>
          </p:cNvSpPr>
          <p:nvPr>
            <p:ph type="body" sz="quarter" idx="28" hasCustomPrompt="1"/>
          </p:nvPr>
        </p:nvSpPr>
        <p:spPr>
          <a:xfrm>
            <a:off x="457366" y="2340758"/>
            <a:ext cx="1476498" cy="1851358"/>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21" name="Text Placeholder 6">
            <a:extLst>
              <a:ext uri="{FF2B5EF4-FFF2-40B4-BE49-F238E27FC236}">
                <a16:creationId xmlns:a16="http://schemas.microsoft.com/office/drawing/2014/main" id="{CF6012B8-B1C7-4FCC-B311-37CE0C97AE4A}"/>
              </a:ext>
            </a:extLst>
          </p:cNvPr>
          <p:cNvSpPr>
            <a:spLocks noGrp="1"/>
          </p:cNvSpPr>
          <p:nvPr>
            <p:ph type="body" sz="quarter" idx="33" hasCustomPrompt="1"/>
          </p:nvPr>
        </p:nvSpPr>
        <p:spPr>
          <a:xfrm>
            <a:off x="8650516" y="3335791"/>
            <a:ext cx="1476498" cy="853200"/>
          </a:xfrm>
          <a:solidFill>
            <a:srgbClr val="4D8EC2"/>
          </a:solidFill>
        </p:spPr>
        <p:txBody>
          <a:bodyPr vert="horz" wrap="square" lIns="91440" tIns="45720" rIns="91440" bIns="45720" rtlCol="0">
            <a:noAutofit/>
          </a:bodyPr>
          <a:lstStyle>
            <a:lvl1pPr algn="ctr">
              <a:defRPr lang="en-US" sz="1400" dirty="0">
                <a:solidFill>
                  <a:schemeClr val="bg1"/>
                </a:solidFill>
              </a:defRPr>
            </a:lvl1pPr>
          </a:lstStyle>
          <a:p>
            <a:pPr lvl="0"/>
            <a:r>
              <a:rPr lang="en-US" dirty="0"/>
              <a:t>Text</a:t>
            </a:r>
          </a:p>
        </p:txBody>
      </p:sp>
      <p:sp>
        <p:nvSpPr>
          <p:cNvPr id="29" name="Text Placeholder 6">
            <a:extLst>
              <a:ext uri="{FF2B5EF4-FFF2-40B4-BE49-F238E27FC236}">
                <a16:creationId xmlns:a16="http://schemas.microsoft.com/office/drawing/2014/main" id="{00CD66A4-A58C-4C50-A294-5ED5B993A8BD}"/>
              </a:ext>
            </a:extLst>
          </p:cNvPr>
          <p:cNvSpPr>
            <a:spLocks noGrp="1"/>
          </p:cNvSpPr>
          <p:nvPr>
            <p:ph type="body" sz="quarter" idx="44" hasCustomPrompt="1"/>
          </p:nvPr>
        </p:nvSpPr>
        <p:spPr>
          <a:xfrm>
            <a:off x="457366" y="4534388"/>
            <a:ext cx="709203" cy="1417390"/>
          </a:xfrm>
          <a:solidFill>
            <a:srgbClr val="99BEDC"/>
          </a:solidFill>
        </p:spPr>
        <p:txBody>
          <a:bodyPr vert="horz" wrap="square" lIns="0" tIns="45720" rIns="0" bIns="45720" rtlCol="0">
            <a:noAutofit/>
          </a:bodyPr>
          <a:lstStyle>
            <a:lvl1pPr algn="ctr">
              <a:defRPr lang="en-US" sz="1100" dirty="0">
                <a:solidFill>
                  <a:schemeClr val="bg1"/>
                </a:solidFill>
              </a:defRPr>
            </a:lvl1pPr>
          </a:lstStyle>
          <a:p>
            <a:pPr lvl="0"/>
            <a:r>
              <a:rPr lang="en-US" dirty="0"/>
              <a:t>Text</a:t>
            </a:r>
          </a:p>
        </p:txBody>
      </p:sp>
      <p:sp>
        <p:nvSpPr>
          <p:cNvPr id="30" name="Text Placeholder 6">
            <a:extLst>
              <a:ext uri="{FF2B5EF4-FFF2-40B4-BE49-F238E27FC236}">
                <a16:creationId xmlns:a16="http://schemas.microsoft.com/office/drawing/2014/main" id="{60866789-3B3F-4DEA-BF4E-483C19DFD4DE}"/>
              </a:ext>
            </a:extLst>
          </p:cNvPr>
          <p:cNvSpPr>
            <a:spLocks noGrp="1"/>
          </p:cNvSpPr>
          <p:nvPr>
            <p:ph type="body" sz="quarter" idx="45" hasCustomPrompt="1"/>
          </p:nvPr>
        </p:nvSpPr>
        <p:spPr>
          <a:xfrm>
            <a:off x="1224661" y="4534388"/>
            <a:ext cx="709203" cy="1417390"/>
          </a:xfrm>
          <a:solidFill>
            <a:srgbClr val="99BEDC"/>
          </a:solidFill>
        </p:spPr>
        <p:txBody>
          <a:bodyPr vert="horz" wrap="square" lIns="0" tIns="45720" rIns="0" bIns="45720" rtlCol="0">
            <a:noAutofit/>
          </a:bodyPr>
          <a:lstStyle>
            <a:lvl1pPr algn="ctr">
              <a:defRPr lang="en-US" sz="1100" dirty="0">
                <a:solidFill>
                  <a:schemeClr val="bg1"/>
                </a:solidFill>
              </a:defRPr>
            </a:lvl1pPr>
          </a:lstStyle>
          <a:p>
            <a:pPr lvl="0"/>
            <a:r>
              <a:rPr lang="en-US" dirty="0"/>
              <a:t>Text</a:t>
            </a:r>
          </a:p>
        </p:txBody>
      </p:sp>
      <p:sp>
        <p:nvSpPr>
          <p:cNvPr id="22"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23"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31"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71034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lkendiagram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C82D-CA71-4EDF-A45D-031BAC9E0403}"/>
              </a:ext>
            </a:extLst>
          </p:cNvPr>
          <p:cNvSpPr>
            <a:spLocks noGrp="1"/>
          </p:cNvSpPr>
          <p:nvPr>
            <p:ph type="title" hasCustomPrompt="1"/>
          </p:nvPr>
        </p:nvSpPr>
        <p:spPr/>
        <p:txBody>
          <a:bodyPr/>
          <a:lstStyle>
            <a:lvl1pPr>
              <a:defRPr/>
            </a:lvl1pPr>
          </a:lstStyle>
          <a:p>
            <a:r>
              <a:rPr lang="en-US"/>
              <a:t>Balkendiagramm (Arial 26 pt)</a:t>
            </a:r>
            <a:br>
              <a:rPr lang="en-US"/>
            </a:br>
            <a:r>
              <a:rPr lang="en-US"/>
              <a:t>Titel maximal zwei Zeilen</a:t>
            </a:r>
            <a:endParaRPr lang="en-US" dirty="0"/>
          </a:p>
        </p:txBody>
      </p:sp>
      <p:sp>
        <p:nvSpPr>
          <p:cNvPr id="9" name="Chart Placeholder 7">
            <a:extLst>
              <a:ext uri="{FF2B5EF4-FFF2-40B4-BE49-F238E27FC236}">
                <a16:creationId xmlns:a16="http://schemas.microsoft.com/office/drawing/2014/main" id="{6D88D02E-8034-4C9C-B6D1-3515B7E6828C}"/>
              </a:ext>
            </a:extLst>
          </p:cNvPr>
          <p:cNvSpPr>
            <a:spLocks noGrp="1"/>
          </p:cNvSpPr>
          <p:nvPr>
            <p:ph type="chart" sz="quarter" idx="14"/>
          </p:nvPr>
        </p:nvSpPr>
        <p:spPr>
          <a:xfrm>
            <a:off x="576263" y="1638966"/>
            <a:ext cx="8448467" cy="4212560"/>
          </a:xfrm>
        </p:spPr>
        <p:txBody>
          <a:bodyPr/>
          <a:lstStyle/>
          <a:p>
            <a:endParaRPr lang="en-US"/>
          </a:p>
        </p:txBody>
      </p:sp>
      <p:sp>
        <p:nvSpPr>
          <p:cNvPr id="7"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8"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485950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äulendiagram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C82D-CA71-4EDF-A45D-031BAC9E0403}"/>
              </a:ext>
            </a:extLst>
          </p:cNvPr>
          <p:cNvSpPr>
            <a:spLocks noGrp="1"/>
          </p:cNvSpPr>
          <p:nvPr>
            <p:ph type="title" hasCustomPrompt="1"/>
          </p:nvPr>
        </p:nvSpPr>
        <p:spPr/>
        <p:txBody>
          <a:bodyPr/>
          <a:lstStyle>
            <a:lvl1pPr>
              <a:defRPr/>
            </a:lvl1pPr>
          </a:lstStyle>
          <a:p>
            <a:r>
              <a:rPr lang="en-US"/>
              <a:t>Säulendiagramm (Arial 26 pt)</a:t>
            </a:r>
            <a:br>
              <a:rPr lang="en-US"/>
            </a:br>
            <a:r>
              <a:rPr lang="en-US"/>
              <a:t>Titel maximal zwei Zeilen</a:t>
            </a:r>
            <a:endParaRPr lang="en-US" dirty="0"/>
          </a:p>
        </p:txBody>
      </p:sp>
      <p:sp>
        <p:nvSpPr>
          <p:cNvPr id="9" name="Chart Placeholder 7">
            <a:extLst>
              <a:ext uri="{FF2B5EF4-FFF2-40B4-BE49-F238E27FC236}">
                <a16:creationId xmlns:a16="http://schemas.microsoft.com/office/drawing/2014/main" id="{6D88D02E-8034-4C9C-B6D1-3515B7E6828C}"/>
              </a:ext>
            </a:extLst>
          </p:cNvPr>
          <p:cNvSpPr>
            <a:spLocks noGrp="1"/>
          </p:cNvSpPr>
          <p:nvPr>
            <p:ph type="chart" sz="quarter" idx="14"/>
          </p:nvPr>
        </p:nvSpPr>
        <p:spPr>
          <a:xfrm>
            <a:off x="576263" y="1638966"/>
            <a:ext cx="8448467" cy="4212560"/>
          </a:xfrm>
        </p:spPr>
        <p:txBody>
          <a:bodyPr/>
          <a:lstStyle/>
          <a:p>
            <a:endParaRPr lang="en-US"/>
          </a:p>
        </p:txBody>
      </p:sp>
      <p:sp>
        <p:nvSpPr>
          <p:cNvPr id="7"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8"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48514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niendiagram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C82D-CA71-4EDF-A45D-031BAC9E0403}"/>
              </a:ext>
            </a:extLst>
          </p:cNvPr>
          <p:cNvSpPr>
            <a:spLocks noGrp="1"/>
          </p:cNvSpPr>
          <p:nvPr>
            <p:ph type="title" hasCustomPrompt="1"/>
          </p:nvPr>
        </p:nvSpPr>
        <p:spPr/>
        <p:txBody>
          <a:bodyPr/>
          <a:lstStyle>
            <a:lvl1pPr>
              <a:defRPr/>
            </a:lvl1pPr>
          </a:lstStyle>
          <a:p>
            <a:r>
              <a:rPr lang="en-US"/>
              <a:t>Liniendiagramm (Arial 26 pt)</a:t>
            </a:r>
            <a:br>
              <a:rPr lang="en-US"/>
            </a:br>
            <a:r>
              <a:rPr lang="en-US"/>
              <a:t>Titel maximal zwei Zeilen</a:t>
            </a:r>
            <a:endParaRPr lang="en-US" dirty="0"/>
          </a:p>
        </p:txBody>
      </p:sp>
      <p:sp>
        <p:nvSpPr>
          <p:cNvPr id="9" name="Chart Placeholder 7">
            <a:extLst>
              <a:ext uri="{FF2B5EF4-FFF2-40B4-BE49-F238E27FC236}">
                <a16:creationId xmlns:a16="http://schemas.microsoft.com/office/drawing/2014/main" id="{6D88D02E-8034-4C9C-B6D1-3515B7E6828C}"/>
              </a:ext>
            </a:extLst>
          </p:cNvPr>
          <p:cNvSpPr>
            <a:spLocks noGrp="1"/>
          </p:cNvSpPr>
          <p:nvPr>
            <p:ph type="chart" sz="quarter" idx="14"/>
          </p:nvPr>
        </p:nvSpPr>
        <p:spPr>
          <a:xfrm>
            <a:off x="576263" y="1638966"/>
            <a:ext cx="8448467" cy="4212560"/>
          </a:xfrm>
        </p:spPr>
        <p:txBody>
          <a:bodyPr/>
          <a:lstStyle/>
          <a:p>
            <a:endParaRPr lang="en-US"/>
          </a:p>
        </p:txBody>
      </p:sp>
      <p:sp>
        <p:nvSpPr>
          <p:cNvPr id="7"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8"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83356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reisdiagram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C82D-CA71-4EDF-A45D-031BAC9E0403}"/>
              </a:ext>
            </a:extLst>
          </p:cNvPr>
          <p:cNvSpPr>
            <a:spLocks noGrp="1"/>
          </p:cNvSpPr>
          <p:nvPr>
            <p:ph type="title" hasCustomPrompt="1"/>
          </p:nvPr>
        </p:nvSpPr>
        <p:spPr/>
        <p:txBody>
          <a:bodyPr/>
          <a:lstStyle>
            <a:lvl1pPr>
              <a:defRPr/>
            </a:lvl1pPr>
          </a:lstStyle>
          <a:p>
            <a:r>
              <a:rPr lang="en-US"/>
              <a:t>Kreisdiagramm (Arial 26 pt)</a:t>
            </a:r>
            <a:br>
              <a:rPr lang="en-US"/>
            </a:br>
            <a:r>
              <a:rPr lang="en-US"/>
              <a:t>Titel maximal zwei Zeilen</a:t>
            </a:r>
            <a:endParaRPr lang="en-US" dirty="0"/>
          </a:p>
        </p:txBody>
      </p:sp>
      <p:sp>
        <p:nvSpPr>
          <p:cNvPr id="9" name="Chart Placeholder 7">
            <a:extLst>
              <a:ext uri="{FF2B5EF4-FFF2-40B4-BE49-F238E27FC236}">
                <a16:creationId xmlns:a16="http://schemas.microsoft.com/office/drawing/2014/main" id="{6D88D02E-8034-4C9C-B6D1-3515B7E6828C}"/>
              </a:ext>
            </a:extLst>
          </p:cNvPr>
          <p:cNvSpPr>
            <a:spLocks noGrp="1"/>
          </p:cNvSpPr>
          <p:nvPr>
            <p:ph type="chart" sz="quarter" idx="14"/>
          </p:nvPr>
        </p:nvSpPr>
        <p:spPr>
          <a:xfrm>
            <a:off x="576263" y="1638966"/>
            <a:ext cx="5320004" cy="4212560"/>
          </a:xfrm>
        </p:spPr>
        <p:txBody>
          <a:bodyPr/>
          <a:lstStyle/>
          <a:p>
            <a:endParaRPr lang="en-US"/>
          </a:p>
        </p:txBody>
      </p:sp>
      <p:sp>
        <p:nvSpPr>
          <p:cNvPr id="12" name="Chart Placeholder 7">
            <a:extLst>
              <a:ext uri="{FF2B5EF4-FFF2-40B4-BE49-F238E27FC236}">
                <a16:creationId xmlns:a16="http://schemas.microsoft.com/office/drawing/2014/main" id="{CE6C4EAC-A790-4EE9-8612-35EF2AC6705D}"/>
              </a:ext>
            </a:extLst>
          </p:cNvPr>
          <p:cNvSpPr>
            <a:spLocks noGrp="1"/>
          </p:cNvSpPr>
          <p:nvPr>
            <p:ph type="chart" sz="quarter" idx="16"/>
          </p:nvPr>
        </p:nvSpPr>
        <p:spPr>
          <a:xfrm>
            <a:off x="6111254" y="1638966"/>
            <a:ext cx="5320004" cy="4212560"/>
          </a:xfrm>
        </p:spPr>
        <p:txBody>
          <a:bodyPr/>
          <a:lstStyle/>
          <a:p>
            <a:endParaRPr lang="en-US"/>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10"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1"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194706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_bla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A8453E-57F7-404B-B439-601F87B1F239}"/>
              </a:ext>
            </a:extLst>
          </p:cNvPr>
          <p:cNvSpPr/>
          <p:nvPr userDrawn="1"/>
        </p:nvSpPr>
        <p:spPr>
          <a:xfrm>
            <a:off x="0" y="0"/>
            <a:ext cx="12192000" cy="6858000"/>
          </a:xfrm>
          <a:prstGeom prst="rect">
            <a:avLst/>
          </a:prstGeom>
          <a:gradFill>
            <a:gsLst>
              <a:gs pos="0">
                <a:srgbClr val="004E89"/>
              </a:gs>
              <a:gs pos="100000">
                <a:srgbClr val="00A0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8" name="Graphic 9">
            <a:extLst>
              <a:ext uri="{FF2B5EF4-FFF2-40B4-BE49-F238E27FC236}">
                <a16:creationId xmlns:a16="http://schemas.microsoft.com/office/drawing/2014/main" id="{28033535-4153-42DD-8F1A-4AA504BC1C82}"/>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9742715" y="0"/>
            <a:ext cx="2449285" cy="6858000"/>
          </a:xfrm>
          <a:prstGeom prst="rect">
            <a:avLst/>
          </a:prstGeom>
        </p:spPr>
      </p:pic>
      <p:sp>
        <p:nvSpPr>
          <p:cNvPr id="15" name="Text Placeholder 14">
            <a:extLst>
              <a:ext uri="{FF2B5EF4-FFF2-40B4-BE49-F238E27FC236}">
                <a16:creationId xmlns:a16="http://schemas.microsoft.com/office/drawing/2014/main" id="{E3992CB7-79F2-4243-B9A8-DC961BE1A296}"/>
              </a:ext>
            </a:extLst>
          </p:cNvPr>
          <p:cNvSpPr>
            <a:spLocks noGrp="1"/>
          </p:cNvSpPr>
          <p:nvPr>
            <p:ph type="body" sz="quarter" idx="15" hasCustomPrompt="1"/>
          </p:nvPr>
        </p:nvSpPr>
        <p:spPr>
          <a:xfrm>
            <a:off x="576942" y="2899827"/>
            <a:ext cx="10778400" cy="369332"/>
          </a:xfrm>
          <a:noFill/>
        </p:spPr>
        <p:txBody>
          <a:bodyPr vert="horz" wrap="square" lIns="91440" tIns="45720" rIns="91440" bIns="45720" rtlCol="0">
            <a:spAutoFit/>
          </a:bodyPr>
          <a:lstStyle>
            <a:lvl1pPr marL="0">
              <a:defRPr lang="en-GB" sz="2000" b="1" dirty="0">
                <a:solidFill>
                  <a:schemeClr val="bg1"/>
                </a:solidFill>
              </a:defRPr>
            </a:lvl1pPr>
          </a:lstStyle>
          <a:p>
            <a:pPr marL="0" lvl="0"/>
            <a:r>
              <a:rPr lang="en-US" sz="2000" b="1"/>
              <a:t>Vorname Name, Funktionsbezeichnung</a:t>
            </a:r>
            <a:endParaRPr lang="en-US" sz="2000" b="1" dirty="0"/>
          </a:p>
        </p:txBody>
      </p:sp>
      <p:sp>
        <p:nvSpPr>
          <p:cNvPr id="2" name="Title 1">
            <a:extLst>
              <a:ext uri="{FF2B5EF4-FFF2-40B4-BE49-F238E27FC236}">
                <a16:creationId xmlns:a16="http://schemas.microsoft.com/office/drawing/2014/main" id="{049A75E6-C484-46FA-9D4C-769610C3D190}"/>
              </a:ext>
            </a:extLst>
          </p:cNvPr>
          <p:cNvSpPr>
            <a:spLocks noGrp="1"/>
          </p:cNvSpPr>
          <p:nvPr>
            <p:ph type="title" hasCustomPrompt="1"/>
          </p:nvPr>
        </p:nvSpPr>
        <p:spPr>
          <a:xfrm>
            <a:off x="576942" y="2012756"/>
            <a:ext cx="10776857" cy="784830"/>
          </a:xfrm>
          <a:noFill/>
        </p:spPr>
        <p:txBody>
          <a:bodyPr vert="horz" wrap="square" lIns="91440" tIns="45720" rIns="91440" bIns="45720" rtlCol="0" anchor="b" anchorCtr="0">
            <a:spAutoFit/>
          </a:bodyPr>
          <a:lstStyle>
            <a:lvl1pPr>
              <a:defRPr lang="en-GB" sz="5000" dirty="0">
                <a:solidFill>
                  <a:schemeClr val="bg1"/>
                </a:solidFill>
                <a:latin typeface="+mn-lt"/>
                <a:ea typeface="+mn-ea"/>
                <a:cs typeface="+mn-cs"/>
              </a:defRPr>
            </a:lvl1pPr>
          </a:lstStyle>
          <a:p>
            <a:pPr lvl="0"/>
            <a:r>
              <a:rPr lang="en-US"/>
              <a:t>Haupttitel (Arial 50 Pt.)</a:t>
            </a:r>
            <a:endParaRPr lang="en-US" dirty="0"/>
          </a:p>
        </p:txBody>
      </p:sp>
      <p:sp>
        <p:nvSpPr>
          <p:cNvPr id="4" name="Text Placeholder 3">
            <a:extLst>
              <a:ext uri="{FF2B5EF4-FFF2-40B4-BE49-F238E27FC236}">
                <a16:creationId xmlns:a16="http://schemas.microsoft.com/office/drawing/2014/main" id="{D3FD121E-8C80-45C5-9EA7-28D743E14F71}"/>
              </a:ext>
            </a:extLst>
          </p:cNvPr>
          <p:cNvSpPr>
            <a:spLocks noGrp="1"/>
          </p:cNvSpPr>
          <p:nvPr>
            <p:ph type="body" sz="quarter" idx="17" hasCustomPrompt="1"/>
          </p:nvPr>
        </p:nvSpPr>
        <p:spPr>
          <a:xfrm>
            <a:off x="576942" y="5997706"/>
            <a:ext cx="10778400" cy="313932"/>
          </a:xfrm>
        </p:spPr>
        <p:txBody>
          <a:bodyPr>
            <a:spAutoFit/>
          </a:bodyPr>
          <a:lstStyle>
            <a:lvl1pPr>
              <a:defRPr b="1">
                <a:solidFill>
                  <a:schemeClr val="bg1"/>
                </a:solidFill>
              </a:defRPr>
            </a:lvl1pPr>
          </a:lstStyle>
          <a:p>
            <a:pPr lvl="0"/>
            <a:r>
              <a:rPr lang="vi-VN"/>
              <a:t>Unternehmenseinheit, Veranstaltungsbezeichnung, Datum, Ort</a:t>
            </a:r>
            <a:endParaRPr lang="vi-VN" dirty="0"/>
          </a:p>
        </p:txBody>
      </p:sp>
      <p:pic>
        <p:nvPicPr>
          <p:cNvPr id="9" name="Picture1">
            <a:extLst>
              <a:ext uri="{FF2B5EF4-FFF2-40B4-BE49-F238E27FC236}">
                <a16:creationId xmlns:a16="http://schemas.microsoft.com/office/drawing/2014/main" id="{5F028017-F80C-450E-BDA4-3FC933D1FF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07798" y="811371"/>
            <a:ext cx="2186880" cy="390381"/>
          </a:xfrm>
          <a:prstGeom prst="rect">
            <a:avLst/>
          </a:prstGeom>
        </p:spPr>
      </p:pic>
    </p:spTree>
    <p:extLst>
      <p:ext uri="{BB962C8B-B14F-4D97-AF65-F5344CB8AC3E}">
        <p14:creationId xmlns:p14="http://schemas.microsoft.com/office/powerpoint/2010/main" val="3513673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elen Dank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1D72A-43F4-4DDD-A16D-25044C8BA93A}"/>
              </a:ext>
            </a:extLst>
          </p:cNvPr>
          <p:cNvSpPr/>
          <p:nvPr userDrawn="1"/>
        </p:nvSpPr>
        <p:spPr>
          <a:xfrm>
            <a:off x="0" y="0"/>
            <a:ext cx="12192000" cy="6858000"/>
          </a:xfrm>
          <a:prstGeom prst="rect">
            <a:avLst/>
          </a:prstGeom>
          <a:gradFill>
            <a:gsLst>
              <a:gs pos="0">
                <a:srgbClr val="004E89"/>
              </a:gs>
              <a:gs pos="100000">
                <a:srgbClr val="00A0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7" name="Graphic 9">
            <a:extLst>
              <a:ext uri="{FF2B5EF4-FFF2-40B4-BE49-F238E27FC236}">
                <a16:creationId xmlns:a16="http://schemas.microsoft.com/office/drawing/2014/main" id="{838FA1D9-A8F4-441F-B13D-9F7CD6BD83B6}"/>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9742715" y="0"/>
            <a:ext cx="2449285" cy="6858000"/>
          </a:xfrm>
          <a:prstGeom prst="rect">
            <a:avLst/>
          </a:prstGeom>
        </p:spPr>
      </p:pic>
      <p:sp>
        <p:nvSpPr>
          <p:cNvPr id="11" name="Text Placeholder 10">
            <a:extLst>
              <a:ext uri="{FF2B5EF4-FFF2-40B4-BE49-F238E27FC236}">
                <a16:creationId xmlns:a16="http://schemas.microsoft.com/office/drawing/2014/main" id="{3183B291-DCCF-40BA-A562-31F900092019}"/>
              </a:ext>
            </a:extLst>
          </p:cNvPr>
          <p:cNvSpPr>
            <a:spLocks noGrp="1"/>
          </p:cNvSpPr>
          <p:nvPr>
            <p:ph type="body" sz="quarter" idx="10" hasCustomPrompt="1"/>
          </p:nvPr>
        </p:nvSpPr>
        <p:spPr>
          <a:xfrm>
            <a:off x="609279" y="2011542"/>
            <a:ext cx="7859148" cy="2426305"/>
          </a:xfrm>
        </p:spPr>
        <p:txBody>
          <a:bodyPr vert="horz" wrap="square" lIns="91440" tIns="45720" rIns="91440" bIns="45720" rtlCol="0" anchor="t" anchorCtr="0">
            <a:spAutoFit/>
          </a:bodyPr>
          <a:lstStyle>
            <a:lvl1pPr>
              <a:defRPr lang="en-US" sz="5000" b="1" dirty="0">
                <a:solidFill>
                  <a:schemeClr val="bg1"/>
                </a:solidFill>
              </a:defRPr>
            </a:lvl1pPr>
          </a:lstStyle>
          <a:p>
            <a:pPr lvl="0"/>
            <a:r>
              <a:rPr lang="de-DE" dirty="0"/>
              <a:t>Vielen Dank für Ihre</a:t>
            </a:r>
          </a:p>
          <a:p>
            <a:pPr lvl="0"/>
            <a:r>
              <a:rPr lang="de-DE" dirty="0"/>
              <a:t>Aufmerksamkeit</a:t>
            </a:r>
          </a:p>
          <a:p>
            <a:pPr lvl="0"/>
            <a:r>
              <a:rPr lang="de-DE" dirty="0"/>
              <a:t>(Arial 50 Pt.)</a:t>
            </a:r>
            <a:endParaRPr lang="en-US" dirty="0"/>
          </a:p>
        </p:txBody>
      </p:sp>
      <p:pic>
        <p:nvPicPr>
          <p:cNvPr id="9" name="Picture1">
            <a:extLst>
              <a:ext uri="{FF2B5EF4-FFF2-40B4-BE49-F238E27FC236}">
                <a16:creationId xmlns:a16="http://schemas.microsoft.com/office/drawing/2014/main" id="{3FB7F69E-C876-49C2-8C53-42607ED28A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07798" y="811371"/>
            <a:ext cx="2186880" cy="390381"/>
          </a:xfrm>
          <a:prstGeom prst="rect">
            <a:avLst/>
          </a:prstGeom>
        </p:spPr>
      </p:pic>
    </p:spTree>
    <p:extLst>
      <p:ext uri="{BB962C8B-B14F-4D97-AF65-F5344CB8AC3E}">
        <p14:creationId xmlns:p14="http://schemas.microsoft.com/office/powerpoint/2010/main" val="182612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6"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7"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799065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_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E50FB-7789-40B0-ABA4-8D22CB66A86A}"/>
              </a:ext>
            </a:extLst>
          </p:cNvPr>
          <p:cNvSpPr>
            <a:spLocks noGrp="1"/>
          </p:cNvSpPr>
          <p:nvPr>
            <p:ph type="title" hasCustomPrompt="1"/>
          </p:nvPr>
        </p:nvSpPr>
        <p:spPr/>
        <p:txBody>
          <a:bodyPr/>
          <a:lstStyle>
            <a:lvl1pPr>
              <a:defRPr/>
            </a:lvl1pPr>
          </a:lstStyle>
          <a:p>
            <a:r>
              <a:rPr lang="en-US"/>
              <a:t>Inhalt (Arial 26 pt)</a:t>
            </a:r>
            <a:br>
              <a:rPr lang="en-US"/>
            </a:br>
            <a:r>
              <a:rPr lang="en-US"/>
              <a:t>Titel maximal zwei Zeilen</a:t>
            </a:r>
            <a:endParaRPr lang="en-US" dirty="0"/>
          </a:p>
        </p:txBody>
      </p:sp>
      <p:sp>
        <p:nvSpPr>
          <p:cNvPr id="6"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7"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8"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84311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weiss_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3992CB7-79F2-4243-B9A8-DC961BE1A296}"/>
              </a:ext>
            </a:extLst>
          </p:cNvPr>
          <p:cNvSpPr>
            <a:spLocks noGrp="1"/>
          </p:cNvSpPr>
          <p:nvPr>
            <p:ph type="body" sz="quarter" idx="15" hasCustomPrompt="1"/>
          </p:nvPr>
        </p:nvSpPr>
        <p:spPr>
          <a:xfrm>
            <a:off x="576942" y="3625541"/>
            <a:ext cx="10778400" cy="369332"/>
          </a:xfrm>
          <a:noFill/>
        </p:spPr>
        <p:txBody>
          <a:bodyPr vert="horz" wrap="square" lIns="91440" tIns="45720" rIns="91440" bIns="45720" rtlCol="0">
            <a:spAutoFit/>
          </a:bodyPr>
          <a:lstStyle>
            <a:lvl1pPr marL="0">
              <a:defRPr lang="en-GB" sz="2000" b="1" dirty="0"/>
            </a:lvl1pPr>
          </a:lstStyle>
          <a:p>
            <a:pPr marL="0" lvl="0"/>
            <a:r>
              <a:rPr lang="en-US" sz="2000" b="1"/>
              <a:t>Vorname Name, Funktionsbezeichnung</a:t>
            </a:r>
            <a:endParaRPr lang="en-US" sz="2000" b="1" dirty="0"/>
          </a:p>
        </p:txBody>
      </p:sp>
      <p:sp>
        <p:nvSpPr>
          <p:cNvPr id="2" name="Title 1">
            <a:extLst>
              <a:ext uri="{FF2B5EF4-FFF2-40B4-BE49-F238E27FC236}">
                <a16:creationId xmlns:a16="http://schemas.microsoft.com/office/drawing/2014/main" id="{049A75E6-C484-46FA-9D4C-769610C3D190}"/>
              </a:ext>
            </a:extLst>
          </p:cNvPr>
          <p:cNvSpPr>
            <a:spLocks noGrp="1"/>
          </p:cNvSpPr>
          <p:nvPr>
            <p:ph type="title" hasCustomPrompt="1"/>
          </p:nvPr>
        </p:nvSpPr>
        <p:spPr>
          <a:xfrm>
            <a:off x="576942" y="1998243"/>
            <a:ext cx="10776857" cy="1477328"/>
          </a:xfrm>
          <a:noFill/>
        </p:spPr>
        <p:txBody>
          <a:bodyPr vert="horz" wrap="square" lIns="91440" tIns="45720" rIns="91440" bIns="45720" rtlCol="0" anchor="b" anchorCtr="0">
            <a:spAutoFit/>
          </a:bodyPr>
          <a:lstStyle>
            <a:lvl1pPr>
              <a:defRPr lang="en-US" sz="5000" dirty="0">
                <a:solidFill>
                  <a:schemeClr val="accent1"/>
                </a:solidFill>
                <a:latin typeface="+mn-lt"/>
                <a:ea typeface="+mn-ea"/>
                <a:cs typeface="+mn-cs"/>
              </a:defRPr>
            </a:lvl1pPr>
          </a:lstStyle>
          <a:p>
            <a:r>
              <a:rPr lang="en-US" sz="5000" b="1">
                <a:solidFill>
                  <a:schemeClr val="accent1"/>
                </a:solidFill>
              </a:rPr>
              <a:t>Haupttitel (Arial 50 Pt.)</a:t>
            </a:r>
            <a:br>
              <a:rPr lang="en-US" sz="5000" b="1">
                <a:solidFill>
                  <a:schemeClr val="accent1"/>
                </a:solidFill>
              </a:rPr>
            </a:br>
            <a:r>
              <a:rPr lang="en-US" sz="5000" b="1">
                <a:solidFill>
                  <a:schemeClr val="accent1"/>
                </a:solidFill>
              </a:rPr>
              <a:t>Beispeil Co-Branding</a:t>
            </a:r>
            <a:endParaRPr lang="en-US" dirty="0"/>
          </a:p>
        </p:txBody>
      </p:sp>
      <p:sp>
        <p:nvSpPr>
          <p:cNvPr id="9" name="Rectangle 8">
            <a:extLst>
              <a:ext uri="{FF2B5EF4-FFF2-40B4-BE49-F238E27FC236}">
                <a16:creationId xmlns:a16="http://schemas.microsoft.com/office/drawing/2014/main" id="{000376F3-E4DA-4737-AAB9-051FE3395EF7}"/>
              </a:ext>
            </a:extLst>
          </p:cNvPr>
          <p:cNvSpPr/>
          <p:nvPr userDrawn="1"/>
        </p:nvSpPr>
        <p:spPr bwMode="white">
          <a:xfrm>
            <a:off x="442452" y="6120581"/>
            <a:ext cx="1651819" cy="56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a:extLst>
              <a:ext uri="{FF2B5EF4-FFF2-40B4-BE49-F238E27FC236}">
                <a16:creationId xmlns:a16="http://schemas.microsoft.com/office/drawing/2014/main" id="{9D4C0B0E-9621-46FF-B081-175B012CE7B6}"/>
              </a:ext>
            </a:extLst>
          </p:cNvPr>
          <p:cNvSpPr>
            <a:spLocks noGrp="1"/>
          </p:cNvSpPr>
          <p:nvPr>
            <p:ph type="body" sz="quarter" idx="16" hasCustomPrompt="1"/>
          </p:nvPr>
        </p:nvSpPr>
        <p:spPr>
          <a:xfrm>
            <a:off x="578999" y="5997706"/>
            <a:ext cx="10778400" cy="313932"/>
          </a:xfrm>
        </p:spPr>
        <p:txBody>
          <a:bodyPr vert="horz" lIns="91440" tIns="45720" rIns="91440" bIns="45720" rtlCol="0">
            <a:spAutoFit/>
          </a:bodyPr>
          <a:lstStyle>
            <a:lvl1pPr>
              <a:defRPr lang="en-US" b="1" dirty="0">
                <a:solidFill>
                  <a:schemeClr val="tx1">
                    <a:lumMod val="75000"/>
                    <a:lumOff val="25000"/>
                  </a:schemeClr>
                </a:solidFill>
              </a:defRPr>
            </a:lvl1pPr>
          </a:lstStyle>
          <a:p>
            <a:r>
              <a:rPr lang="en-US" sz="1600" b="1">
                <a:solidFill>
                  <a:schemeClr val="tx1">
                    <a:lumMod val="75000"/>
                    <a:lumOff val="25000"/>
                  </a:schemeClr>
                </a:solidFill>
              </a:rPr>
              <a:t>Unternehmenseinheit, Veranstaltungsbezeichnung, Datum, Ort</a:t>
            </a:r>
            <a:endParaRPr lang="en-US" sz="1600" b="1" dirty="0">
              <a:solidFill>
                <a:schemeClr val="tx1">
                  <a:lumMod val="75000"/>
                  <a:lumOff val="25000"/>
                </a:schemeClr>
              </a:solidFill>
            </a:endParaRPr>
          </a:p>
        </p:txBody>
      </p:sp>
      <p:pic>
        <p:nvPicPr>
          <p:cNvPr id="14" name="Picture 13">
            <a:extLst>
              <a:ext uri="{FF2B5EF4-FFF2-40B4-BE49-F238E27FC236}">
                <a16:creationId xmlns:a16="http://schemas.microsoft.com/office/drawing/2014/main" id="{40186328-B9D1-4DC7-989D-43131EB68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2072" y="476520"/>
            <a:ext cx="2563598" cy="936699"/>
          </a:xfrm>
          <a:prstGeom prst="rect">
            <a:avLst/>
          </a:prstGeom>
        </p:spPr>
      </p:pic>
      <p:pic>
        <p:nvPicPr>
          <p:cNvPr id="17" name="Picture 16" descr="A black sign with white text&#10;&#10;Description automatically generated">
            <a:extLst>
              <a:ext uri="{FF2B5EF4-FFF2-40B4-BE49-F238E27FC236}">
                <a16:creationId xmlns:a16="http://schemas.microsoft.com/office/drawing/2014/main" id="{E5DA0A16-A237-41A9-BD98-F43EA446DF0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257349" y="661711"/>
            <a:ext cx="1804050" cy="615600"/>
          </a:xfrm>
          <a:prstGeom prst="rect">
            <a:avLst/>
          </a:prstGeom>
        </p:spPr>
      </p:pic>
      <p:pic>
        <p:nvPicPr>
          <p:cNvPr id="10" name="Picture1">
            <a:extLst>
              <a:ext uri="{FF2B5EF4-FFF2-40B4-BE49-F238E27FC236}">
                <a16:creationId xmlns:a16="http://schemas.microsoft.com/office/drawing/2014/main" id="{C5CBAE6E-E067-45F7-8B85-CB52FB8300A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07798" y="811371"/>
            <a:ext cx="2186880" cy="390382"/>
          </a:xfrm>
          <a:prstGeom prst="rect">
            <a:avLst/>
          </a:prstGeom>
        </p:spPr>
      </p:pic>
    </p:spTree>
    <p:extLst>
      <p:ext uri="{BB962C8B-B14F-4D97-AF65-F5344CB8AC3E}">
        <p14:creationId xmlns:p14="http://schemas.microsoft.com/office/powerpoint/2010/main" val="57786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blau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96C63-96C8-45B1-AFCF-2D4BAF69CA58}"/>
              </a:ext>
            </a:extLst>
          </p:cNvPr>
          <p:cNvSpPr/>
          <p:nvPr userDrawn="1"/>
        </p:nvSpPr>
        <p:spPr>
          <a:xfrm>
            <a:off x="0" y="0"/>
            <a:ext cx="12192000" cy="6858000"/>
          </a:xfrm>
          <a:prstGeom prst="rect">
            <a:avLst/>
          </a:prstGeom>
          <a:gradFill>
            <a:gsLst>
              <a:gs pos="0">
                <a:srgbClr val="004E89"/>
              </a:gs>
              <a:gs pos="100000">
                <a:srgbClr val="00A0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8" name="Graphic 9">
            <a:extLst>
              <a:ext uri="{FF2B5EF4-FFF2-40B4-BE49-F238E27FC236}">
                <a16:creationId xmlns:a16="http://schemas.microsoft.com/office/drawing/2014/main" id="{79998156-E1FE-42B2-82C2-42F324C4465D}"/>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9742715" y="0"/>
            <a:ext cx="2449285" cy="6858000"/>
          </a:xfrm>
          <a:prstGeom prst="rect">
            <a:avLst/>
          </a:prstGeom>
        </p:spPr>
      </p:pic>
      <p:sp>
        <p:nvSpPr>
          <p:cNvPr id="15" name="Text Placeholder 14">
            <a:extLst>
              <a:ext uri="{FF2B5EF4-FFF2-40B4-BE49-F238E27FC236}">
                <a16:creationId xmlns:a16="http://schemas.microsoft.com/office/drawing/2014/main" id="{E3992CB7-79F2-4243-B9A8-DC961BE1A296}"/>
              </a:ext>
            </a:extLst>
          </p:cNvPr>
          <p:cNvSpPr>
            <a:spLocks noGrp="1"/>
          </p:cNvSpPr>
          <p:nvPr>
            <p:ph type="body" sz="quarter" idx="15" hasCustomPrompt="1"/>
          </p:nvPr>
        </p:nvSpPr>
        <p:spPr>
          <a:xfrm>
            <a:off x="576942" y="3625541"/>
            <a:ext cx="10778400" cy="369332"/>
          </a:xfrm>
          <a:noFill/>
        </p:spPr>
        <p:txBody>
          <a:bodyPr vert="horz" wrap="square" lIns="91440" tIns="45720" rIns="91440" bIns="45720" rtlCol="0">
            <a:spAutoFit/>
          </a:bodyPr>
          <a:lstStyle>
            <a:lvl1pPr marL="0">
              <a:defRPr lang="en-GB" sz="2000" b="1" dirty="0">
                <a:solidFill>
                  <a:schemeClr val="bg1"/>
                </a:solidFill>
              </a:defRPr>
            </a:lvl1pPr>
          </a:lstStyle>
          <a:p>
            <a:pPr marL="0" lvl="0"/>
            <a:r>
              <a:rPr lang="en-US" sz="2000" b="1"/>
              <a:t>Vorname Name, Funktionsbezeichnung</a:t>
            </a:r>
            <a:endParaRPr lang="en-US" sz="2000" b="1" dirty="0"/>
          </a:p>
        </p:txBody>
      </p:sp>
      <p:sp>
        <p:nvSpPr>
          <p:cNvPr id="2" name="Title 1">
            <a:extLst>
              <a:ext uri="{FF2B5EF4-FFF2-40B4-BE49-F238E27FC236}">
                <a16:creationId xmlns:a16="http://schemas.microsoft.com/office/drawing/2014/main" id="{049A75E6-C484-46FA-9D4C-769610C3D190}"/>
              </a:ext>
            </a:extLst>
          </p:cNvPr>
          <p:cNvSpPr>
            <a:spLocks noGrp="1"/>
          </p:cNvSpPr>
          <p:nvPr>
            <p:ph type="title" hasCustomPrompt="1"/>
          </p:nvPr>
        </p:nvSpPr>
        <p:spPr>
          <a:xfrm>
            <a:off x="576942" y="1998243"/>
            <a:ext cx="10776857" cy="1477328"/>
          </a:xfrm>
          <a:noFill/>
        </p:spPr>
        <p:txBody>
          <a:bodyPr vert="horz" wrap="square" lIns="91440" tIns="45720" rIns="91440" bIns="45720" rtlCol="0" anchor="b" anchorCtr="0">
            <a:spAutoFit/>
          </a:bodyPr>
          <a:lstStyle>
            <a:lvl1pPr>
              <a:defRPr lang="en-US" sz="5000" dirty="0">
                <a:solidFill>
                  <a:schemeClr val="bg1"/>
                </a:solidFill>
                <a:latin typeface="+mn-lt"/>
                <a:ea typeface="+mn-ea"/>
                <a:cs typeface="+mn-cs"/>
              </a:defRPr>
            </a:lvl1pPr>
          </a:lstStyle>
          <a:p>
            <a:pPr lvl="0"/>
            <a:r>
              <a:rPr lang="de-DE"/>
              <a:t>Haupttitel (Arial 50 Pt.)</a:t>
            </a:r>
            <a:br>
              <a:rPr lang="de-DE"/>
            </a:br>
            <a:r>
              <a:rPr lang="de-DE"/>
              <a:t>Beispeil Co-Branding</a:t>
            </a:r>
            <a:endParaRPr lang="en-US" dirty="0"/>
          </a:p>
        </p:txBody>
      </p:sp>
      <p:sp>
        <p:nvSpPr>
          <p:cNvPr id="10" name="Text Placeholder 3">
            <a:extLst>
              <a:ext uri="{FF2B5EF4-FFF2-40B4-BE49-F238E27FC236}">
                <a16:creationId xmlns:a16="http://schemas.microsoft.com/office/drawing/2014/main" id="{0607B6B0-E7F2-4B5E-BD1B-3381E9FFEA32}"/>
              </a:ext>
            </a:extLst>
          </p:cNvPr>
          <p:cNvSpPr>
            <a:spLocks noGrp="1"/>
          </p:cNvSpPr>
          <p:nvPr>
            <p:ph type="body" sz="quarter" idx="17" hasCustomPrompt="1"/>
          </p:nvPr>
        </p:nvSpPr>
        <p:spPr>
          <a:xfrm>
            <a:off x="576942" y="5997706"/>
            <a:ext cx="10778400" cy="313932"/>
          </a:xfrm>
        </p:spPr>
        <p:txBody>
          <a:bodyPr>
            <a:spAutoFit/>
          </a:bodyPr>
          <a:lstStyle>
            <a:lvl1pPr>
              <a:defRPr b="1">
                <a:solidFill>
                  <a:schemeClr val="bg1"/>
                </a:solidFill>
              </a:defRPr>
            </a:lvl1pPr>
          </a:lstStyle>
          <a:p>
            <a:pPr lvl="0"/>
            <a:r>
              <a:rPr lang="vi-VN"/>
              <a:t>Unternehmenseinheit, Veranstaltungsbezeichnung, Datum, Ort</a:t>
            </a:r>
            <a:endParaRPr lang="vi-VN" dirty="0"/>
          </a:p>
        </p:txBody>
      </p:sp>
      <p:pic>
        <p:nvPicPr>
          <p:cNvPr id="12" name="Picture 11">
            <a:extLst>
              <a:ext uri="{FF2B5EF4-FFF2-40B4-BE49-F238E27FC236}">
                <a16:creationId xmlns:a16="http://schemas.microsoft.com/office/drawing/2014/main" id="{3E9AA913-DEEA-4DBB-9070-446859FD45B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257349" y="661711"/>
            <a:ext cx="1806206" cy="615600"/>
          </a:xfrm>
          <a:prstGeom prst="rect">
            <a:avLst/>
          </a:prstGeom>
        </p:spPr>
      </p:pic>
      <p:pic>
        <p:nvPicPr>
          <p:cNvPr id="13" name="Picture 12">
            <a:extLst>
              <a:ext uri="{FF2B5EF4-FFF2-40B4-BE49-F238E27FC236}">
                <a16:creationId xmlns:a16="http://schemas.microsoft.com/office/drawing/2014/main" id="{E47CC9FF-AD81-4090-9EE8-481E008B01A1}"/>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252072" y="476520"/>
            <a:ext cx="2563598" cy="936699"/>
          </a:xfrm>
          <a:prstGeom prst="rect">
            <a:avLst/>
          </a:prstGeom>
        </p:spPr>
      </p:pic>
      <p:pic>
        <p:nvPicPr>
          <p:cNvPr id="14" name="Picture1">
            <a:extLst>
              <a:ext uri="{FF2B5EF4-FFF2-40B4-BE49-F238E27FC236}">
                <a16:creationId xmlns:a16="http://schemas.microsoft.com/office/drawing/2014/main" id="{5645D313-5D6A-4740-88C1-0A15BE622ED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07798" y="811371"/>
            <a:ext cx="2186880" cy="390381"/>
          </a:xfrm>
          <a:prstGeom prst="rect">
            <a:avLst/>
          </a:prstGeom>
        </p:spPr>
      </p:pic>
    </p:spTree>
    <p:extLst>
      <p:ext uri="{BB962C8B-B14F-4D97-AF65-F5344CB8AC3E}">
        <p14:creationId xmlns:p14="http://schemas.microsoft.com/office/powerpoint/2010/main" val="220100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85F4C-E09C-40DB-A5FA-A76E1A9F26B8}"/>
              </a:ext>
            </a:extLst>
          </p:cNvPr>
          <p:cNvSpPr>
            <a:spLocks noGrp="1"/>
          </p:cNvSpPr>
          <p:nvPr>
            <p:ph type="title" hasCustomPrompt="1"/>
          </p:nvPr>
        </p:nvSpPr>
        <p:spPr>
          <a:xfrm>
            <a:off x="576943" y="521015"/>
            <a:ext cx="10515600" cy="452432"/>
          </a:xfrm>
        </p:spPr>
        <p:txBody>
          <a:bodyPr/>
          <a:lstStyle>
            <a:lvl1pPr>
              <a:defRPr/>
            </a:lvl1pPr>
          </a:lstStyle>
          <a:p>
            <a:r>
              <a:rPr lang="en-US" dirty="0"/>
              <a:t>Agenda (Arial 26 </a:t>
            </a:r>
            <a:r>
              <a:rPr lang="en-US" dirty="0" err="1"/>
              <a:t>pt</a:t>
            </a:r>
            <a:r>
              <a:rPr lang="en-US" dirty="0"/>
              <a:t>)</a:t>
            </a:r>
            <a:endParaRPr lang="en-GB" dirty="0"/>
          </a:p>
        </p:txBody>
      </p:sp>
      <p:sp>
        <p:nvSpPr>
          <p:cNvPr id="7" name="Text Placeholder 6">
            <a:extLst>
              <a:ext uri="{FF2B5EF4-FFF2-40B4-BE49-F238E27FC236}">
                <a16:creationId xmlns:a16="http://schemas.microsoft.com/office/drawing/2014/main" id="{D1D5DD4C-9484-44DA-80CF-FA2E20324932}"/>
              </a:ext>
            </a:extLst>
          </p:cNvPr>
          <p:cNvSpPr>
            <a:spLocks noGrp="1"/>
          </p:cNvSpPr>
          <p:nvPr>
            <p:ph type="body" sz="quarter" idx="13" hasCustomPrompt="1"/>
          </p:nvPr>
        </p:nvSpPr>
        <p:spPr>
          <a:xfrm>
            <a:off x="576942" y="1803896"/>
            <a:ext cx="10515600" cy="3816319"/>
          </a:xfrm>
        </p:spPr>
        <p:txBody>
          <a:bodyPr vert="horz" lIns="91440" tIns="45720" rIns="91440" bIns="45720" rtlCol="0">
            <a:noAutofit/>
          </a:bodyPr>
          <a:lstStyle>
            <a:lvl1pPr marL="457200" indent="-457200">
              <a:buFont typeface="+mj-lt"/>
              <a:buAutoNum type="arabicPeriod"/>
              <a:defRPr lang="fr" sz="2000" b="0" dirty="0">
                <a:solidFill>
                  <a:schemeClr val="tx2"/>
                </a:solidFill>
              </a:defRPr>
            </a:lvl1pPr>
          </a:lstStyle>
          <a:p>
            <a:r>
              <a:rPr lang="de-DE" b="1"/>
              <a:t>Punkt 1</a:t>
            </a:r>
          </a:p>
          <a:p>
            <a:r>
              <a:rPr lang="de-DE"/>
              <a:t>Punkt 2</a:t>
            </a:r>
          </a:p>
          <a:p>
            <a:r>
              <a:rPr lang="de-DE"/>
              <a:t>Punkt 3</a:t>
            </a:r>
          </a:p>
          <a:p>
            <a:r>
              <a:rPr lang="de-DE"/>
              <a:t>Etc.</a:t>
            </a:r>
            <a:endParaRPr lang="de-DE" dirty="0"/>
          </a:p>
        </p:txBody>
      </p:sp>
      <p:sp>
        <p:nvSpPr>
          <p:cNvPr id="11"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12"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3"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755182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_weis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4D217E-15ED-419A-BEC2-050A00B63DB7}"/>
              </a:ext>
            </a:extLst>
          </p:cNvPr>
          <p:cNvSpPr>
            <a:spLocks noGrp="1"/>
          </p:cNvSpPr>
          <p:nvPr>
            <p:ph type="body" sz="quarter" idx="16" hasCustomPrompt="1"/>
          </p:nvPr>
        </p:nvSpPr>
        <p:spPr>
          <a:xfrm>
            <a:off x="576941" y="2004102"/>
            <a:ext cx="9143999" cy="1605568"/>
          </a:xfrm>
        </p:spPr>
        <p:txBody>
          <a:bodyPr vert="horz" wrap="square" lIns="91440" tIns="45720" rIns="91440" bIns="45720" rtlCol="0" anchor="t" anchorCtr="0">
            <a:spAutoFit/>
          </a:bodyPr>
          <a:lstStyle>
            <a:lvl1pPr>
              <a:defRPr lang="en-US" sz="5000" b="1" dirty="0">
                <a:solidFill>
                  <a:schemeClr val="tx2"/>
                </a:solidFill>
              </a:defRPr>
            </a:lvl1pPr>
          </a:lstStyle>
          <a:p>
            <a:pPr lvl="0"/>
            <a:r>
              <a:rPr lang="en-US"/>
              <a:t>Zwischentitel</a:t>
            </a:r>
          </a:p>
          <a:p>
            <a:pPr lvl="0"/>
            <a:r>
              <a:rPr lang="en-US"/>
              <a:t>(Arial 50 pt.)</a:t>
            </a:r>
            <a:endParaRPr lang="en-US" dirty="0"/>
          </a:p>
        </p:txBody>
      </p:sp>
      <p:sp>
        <p:nvSpPr>
          <p:cNvPr id="6"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7"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9"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82638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_bla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52CB89-CCC7-4F5B-B8F4-D3DC8752AD7A}"/>
              </a:ext>
            </a:extLst>
          </p:cNvPr>
          <p:cNvSpPr/>
          <p:nvPr userDrawn="1"/>
        </p:nvSpPr>
        <p:spPr>
          <a:xfrm>
            <a:off x="0" y="0"/>
            <a:ext cx="12192000" cy="6858000"/>
          </a:xfrm>
          <a:prstGeom prst="rect">
            <a:avLst/>
          </a:prstGeom>
          <a:gradFill>
            <a:gsLst>
              <a:gs pos="0">
                <a:srgbClr val="004E89"/>
              </a:gs>
              <a:gs pos="100000">
                <a:srgbClr val="00A0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pic>
        <p:nvPicPr>
          <p:cNvPr id="6" name="Graphic 13">
            <a:extLst>
              <a:ext uri="{FF2B5EF4-FFF2-40B4-BE49-F238E27FC236}">
                <a16:creationId xmlns:a16="http://schemas.microsoft.com/office/drawing/2014/main" id="{F7BC50DC-9507-461F-8A11-9BD3AE721434}"/>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flipH="1">
            <a:off x="0" y="0"/>
            <a:ext cx="2449285" cy="6858000"/>
          </a:xfrm>
          <a:prstGeom prst="rect">
            <a:avLst/>
          </a:prstGeom>
        </p:spPr>
      </p:pic>
      <p:sp>
        <p:nvSpPr>
          <p:cNvPr id="8" name="Text Placeholder 7">
            <a:extLst>
              <a:ext uri="{FF2B5EF4-FFF2-40B4-BE49-F238E27FC236}">
                <a16:creationId xmlns:a16="http://schemas.microsoft.com/office/drawing/2014/main" id="{308352C5-B0AD-4361-9F03-FCF318F7DD73}"/>
              </a:ext>
            </a:extLst>
          </p:cNvPr>
          <p:cNvSpPr>
            <a:spLocks noGrp="1"/>
          </p:cNvSpPr>
          <p:nvPr>
            <p:ph type="body" sz="quarter" idx="16" hasCustomPrompt="1"/>
          </p:nvPr>
        </p:nvSpPr>
        <p:spPr>
          <a:xfrm>
            <a:off x="576941" y="2004102"/>
            <a:ext cx="9143999" cy="1605568"/>
          </a:xfrm>
        </p:spPr>
        <p:txBody>
          <a:bodyPr vert="horz" wrap="square" lIns="91440" tIns="45720" rIns="91440" bIns="45720" rtlCol="0" anchor="t" anchorCtr="0">
            <a:spAutoFit/>
          </a:bodyPr>
          <a:lstStyle>
            <a:lvl1pPr>
              <a:defRPr lang="en-US" sz="5000" b="1" dirty="0">
                <a:solidFill>
                  <a:schemeClr val="bg1"/>
                </a:solidFill>
              </a:defRPr>
            </a:lvl1pPr>
          </a:lstStyle>
          <a:p>
            <a:pPr lvl="0"/>
            <a:r>
              <a:rPr lang="en-US"/>
              <a:t>Zwischentitel</a:t>
            </a:r>
          </a:p>
          <a:p>
            <a:pPr lvl="0"/>
            <a:r>
              <a:rPr lang="en-US"/>
              <a:t>(Arial 50 pt.)</a:t>
            </a:r>
            <a:endParaRPr lang="en-US" dirty="0"/>
          </a:p>
        </p:txBody>
      </p:sp>
      <p:pic>
        <p:nvPicPr>
          <p:cNvPr id="11" name="Picture 10" descr="A picture containing clipart&#10;&#10;Description automatically generated">
            <a:extLst>
              <a:ext uri="{FF2B5EF4-FFF2-40B4-BE49-F238E27FC236}">
                <a16:creationId xmlns:a16="http://schemas.microsoft.com/office/drawing/2014/main" id="{F557F107-2A95-4FD5-97FC-236AD8004D0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66910" y="6272670"/>
            <a:ext cx="1270511" cy="226800"/>
          </a:xfrm>
          <a:prstGeom prst="rect">
            <a:avLst/>
          </a:prstGeom>
        </p:spPr>
      </p:pic>
      <p:sp>
        <p:nvSpPr>
          <p:cNvPr id="9"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bg1"/>
                </a:solidFill>
              </a:defRPr>
            </a:lvl1pPr>
          </a:lstStyle>
          <a:p>
            <a:r>
              <a:rPr lang="de-DE"/>
              <a:t>00.00.2019</a:t>
            </a:r>
            <a:endParaRPr lang="de-CH" dirty="0"/>
          </a:p>
        </p:txBody>
      </p:sp>
      <p:sp>
        <p:nvSpPr>
          <p:cNvPr id="10"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bg1"/>
                </a:solidFill>
              </a:defRPr>
            </a:lvl1pPr>
          </a:lstStyle>
          <a:p>
            <a:r>
              <a:rPr lang="en-US"/>
              <a:t>Verfasser | Dokumenten-Name |</a:t>
            </a:r>
            <a:endParaRPr lang="en-US" dirty="0"/>
          </a:p>
        </p:txBody>
      </p:sp>
      <p:sp>
        <p:nvSpPr>
          <p:cNvPr id="12"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bg1"/>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7212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3537D5B-D572-4DE5-AB14-1D45059A4132}"/>
              </a:ext>
            </a:extLst>
          </p:cNvPr>
          <p:cNvSpPr>
            <a:spLocks noGrp="1"/>
          </p:cNvSpPr>
          <p:nvPr>
            <p:ph type="pic" sz="quarter" idx="14"/>
          </p:nvPr>
        </p:nvSpPr>
        <p:spPr>
          <a:xfrm>
            <a:off x="6214819" y="0"/>
            <a:ext cx="5977180" cy="6858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196072E4-3350-48FD-888D-7960226C084A}"/>
              </a:ext>
            </a:extLst>
          </p:cNvPr>
          <p:cNvSpPr>
            <a:spLocks noGrp="1"/>
          </p:cNvSpPr>
          <p:nvPr>
            <p:ph type="title" hasCustomPrompt="1"/>
          </p:nvPr>
        </p:nvSpPr>
        <p:spPr>
          <a:xfrm>
            <a:off x="576943" y="521015"/>
            <a:ext cx="5199390" cy="812530"/>
          </a:xfrm>
        </p:spPr>
        <p:txBody>
          <a:bodyPr/>
          <a:lstStyle>
            <a:lvl1pPr>
              <a:defRPr/>
            </a:lvl1pPr>
          </a:lstStyle>
          <a:p>
            <a:r>
              <a:rPr lang="en-US"/>
              <a:t>Inhalt und Bild (Arial 26 pt)</a:t>
            </a:r>
            <a:br>
              <a:rPr lang="en-US"/>
            </a:br>
            <a:r>
              <a:rPr lang="en-US"/>
              <a:t>Titel maximal zwei Zeilen</a:t>
            </a:r>
            <a:endParaRPr lang="en-US" dirty="0"/>
          </a:p>
        </p:txBody>
      </p:sp>
      <p:sp>
        <p:nvSpPr>
          <p:cNvPr id="15" name="Text Placeholder 12">
            <a:extLst>
              <a:ext uri="{FF2B5EF4-FFF2-40B4-BE49-F238E27FC236}">
                <a16:creationId xmlns:a16="http://schemas.microsoft.com/office/drawing/2014/main" id="{F83003B6-7657-41A5-9B0C-56C7C64231EB}"/>
              </a:ext>
            </a:extLst>
          </p:cNvPr>
          <p:cNvSpPr>
            <a:spLocks noGrp="1"/>
          </p:cNvSpPr>
          <p:nvPr>
            <p:ph type="body" sz="quarter" idx="15" hasCustomPrompt="1"/>
          </p:nvPr>
        </p:nvSpPr>
        <p:spPr>
          <a:xfrm>
            <a:off x="576942" y="1874840"/>
            <a:ext cx="5266648" cy="3735388"/>
          </a:xfrm>
        </p:spPr>
        <p:txBody>
          <a:bodyPr/>
          <a:lstStyle>
            <a:lvl1pPr>
              <a:defRPr/>
            </a:lvl1pPr>
            <a:lvl2pPr marL="279400" indent="-279400" algn="l" defTabSz="914400" rtl="0" eaLnBrk="1" latinLnBrk="0" hangingPunct="1">
              <a:lnSpc>
                <a:spcPct val="90000"/>
              </a:lnSpc>
              <a:spcBef>
                <a:spcPts val="500"/>
              </a:spcBef>
              <a:buFont typeface="Arial" panose="020B0604020202020204" pitchFamily="34" charset="0"/>
              <a:buChar char="−"/>
              <a:defRPr/>
            </a:lvl2pPr>
            <a:lvl3pPr marL="565150" indent="-285750" algn="l" defTabSz="914400" rtl="0" eaLnBrk="1" latinLnBrk="0" hangingPunct="1">
              <a:lnSpc>
                <a:spcPct val="90000"/>
              </a:lnSpc>
              <a:spcBef>
                <a:spcPts val="500"/>
              </a:spcBef>
              <a:buFont typeface="Arial" panose="020B0604020202020204" pitchFamily="34" charset="0"/>
              <a:buChar char="•"/>
              <a:defRPr/>
            </a:lvl3pPr>
          </a:lstStyle>
          <a:p>
            <a:pPr lvl="0"/>
            <a:r>
              <a:rPr lang="en-US"/>
              <a:t>Lauftext (Arial 16 Punkt)</a:t>
            </a:r>
            <a:endParaRPr lang="vi-VN"/>
          </a:p>
          <a:p>
            <a:pPr lvl="1"/>
            <a:r>
              <a:rPr lang="en-US"/>
              <a:t>Aufzählung 1. Ebene</a:t>
            </a:r>
          </a:p>
          <a:p>
            <a:pPr lvl="2"/>
            <a:r>
              <a:rPr lang="en-US"/>
              <a:t>Aufzählung 2. Ebene</a:t>
            </a:r>
            <a:endParaRPr lang="en-US" dirty="0"/>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bg1"/>
                </a:solidFill>
              </a:defRPr>
            </a:lvl1pPr>
          </a:lstStyle>
          <a:p>
            <a:r>
              <a:rPr lang="de-DE"/>
              <a:t>00.00.2019</a:t>
            </a:r>
            <a:endParaRPr lang="de-CH"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bg1"/>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bg1"/>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404343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_2_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D5A2-0FC7-4E79-8613-7F527B062603}"/>
              </a:ext>
            </a:extLst>
          </p:cNvPr>
          <p:cNvSpPr>
            <a:spLocks noGrp="1"/>
          </p:cNvSpPr>
          <p:nvPr>
            <p:ph type="title" hasCustomPrompt="1"/>
          </p:nvPr>
        </p:nvSpPr>
        <p:spPr/>
        <p:txBody>
          <a:bodyPr/>
          <a:lstStyle>
            <a:lvl1pPr>
              <a:defRPr/>
            </a:lvl1pPr>
          </a:lstStyle>
          <a:p>
            <a:r>
              <a:rPr lang="en-US"/>
              <a:t>Inhalt (Arial 26 pt)</a:t>
            </a:r>
            <a:br>
              <a:rPr lang="en-US"/>
            </a:br>
            <a:r>
              <a:rPr lang="en-US"/>
              <a:t>Titel maximal zwei Zeilen</a:t>
            </a:r>
            <a:endParaRPr lang="en-US" dirty="0"/>
          </a:p>
        </p:txBody>
      </p:sp>
      <p:sp>
        <p:nvSpPr>
          <p:cNvPr id="17" name="Text Placeholder 12">
            <a:extLst>
              <a:ext uri="{FF2B5EF4-FFF2-40B4-BE49-F238E27FC236}">
                <a16:creationId xmlns:a16="http://schemas.microsoft.com/office/drawing/2014/main" id="{5969E450-AB00-4072-9983-59C550DF0BA4}"/>
              </a:ext>
            </a:extLst>
          </p:cNvPr>
          <p:cNvSpPr>
            <a:spLocks noGrp="1"/>
          </p:cNvSpPr>
          <p:nvPr>
            <p:ph type="body" sz="quarter" idx="16" hasCustomPrompt="1"/>
          </p:nvPr>
        </p:nvSpPr>
        <p:spPr>
          <a:xfrm>
            <a:off x="576942" y="1874840"/>
            <a:ext cx="5310590" cy="3735388"/>
          </a:xfrm>
        </p:spPr>
        <p:txBody>
          <a:bodyPr/>
          <a:lstStyle>
            <a:lvl1pPr>
              <a:defRPr/>
            </a:lvl1pPr>
            <a:lvl2pPr marL="279400" indent="-279400" algn="l" defTabSz="914400" rtl="0" eaLnBrk="1" latinLnBrk="0" hangingPunct="1">
              <a:lnSpc>
                <a:spcPct val="90000"/>
              </a:lnSpc>
              <a:spcBef>
                <a:spcPts val="500"/>
              </a:spcBef>
              <a:buFont typeface="Arial" panose="020B0604020202020204" pitchFamily="34" charset="0"/>
              <a:buChar char="−"/>
              <a:defRPr/>
            </a:lvl2pPr>
            <a:lvl3pPr marL="565150" indent="-285750" algn="l" defTabSz="914400" rtl="0" eaLnBrk="1" latinLnBrk="0" hangingPunct="1">
              <a:lnSpc>
                <a:spcPct val="90000"/>
              </a:lnSpc>
              <a:spcBef>
                <a:spcPts val="500"/>
              </a:spcBef>
              <a:buFont typeface="Arial" panose="020B0604020202020204" pitchFamily="34" charset="0"/>
              <a:buChar char="•"/>
              <a:defRPr/>
            </a:lvl3pPr>
          </a:lstStyle>
          <a:p>
            <a:pPr lvl="0"/>
            <a:r>
              <a:rPr lang="en-US"/>
              <a:t>Lauftext (Arial 16 Punkt)</a:t>
            </a:r>
            <a:endParaRPr lang="vi-VN"/>
          </a:p>
          <a:p>
            <a:pPr lvl="1"/>
            <a:r>
              <a:rPr lang="en-US"/>
              <a:t>Aufzählung 1. Ebene</a:t>
            </a:r>
          </a:p>
          <a:p>
            <a:pPr lvl="2"/>
            <a:r>
              <a:rPr lang="en-US"/>
              <a:t>Aufzählung 2. Ebene</a:t>
            </a:r>
            <a:endParaRPr lang="en-US" dirty="0"/>
          </a:p>
        </p:txBody>
      </p:sp>
      <p:sp>
        <p:nvSpPr>
          <p:cNvPr id="18" name="Text Placeholder 12">
            <a:extLst>
              <a:ext uri="{FF2B5EF4-FFF2-40B4-BE49-F238E27FC236}">
                <a16:creationId xmlns:a16="http://schemas.microsoft.com/office/drawing/2014/main" id="{7F13C395-BF04-49DA-AAF4-91A920062916}"/>
              </a:ext>
            </a:extLst>
          </p:cNvPr>
          <p:cNvSpPr>
            <a:spLocks noGrp="1"/>
          </p:cNvSpPr>
          <p:nvPr>
            <p:ph type="body" sz="quarter" idx="17" hasCustomPrompt="1"/>
          </p:nvPr>
        </p:nvSpPr>
        <p:spPr>
          <a:xfrm>
            <a:off x="6139542" y="1874840"/>
            <a:ext cx="5310590" cy="3735388"/>
          </a:xfrm>
        </p:spPr>
        <p:txBody>
          <a:bodyPr/>
          <a:lstStyle>
            <a:lvl1pPr>
              <a:defRPr/>
            </a:lvl1pPr>
            <a:lvl2pPr marL="279400" indent="-279400" algn="l" defTabSz="914400" rtl="0" eaLnBrk="1" latinLnBrk="0" hangingPunct="1">
              <a:lnSpc>
                <a:spcPct val="90000"/>
              </a:lnSpc>
              <a:spcBef>
                <a:spcPts val="500"/>
              </a:spcBef>
              <a:buFont typeface="Arial" panose="020B0604020202020204" pitchFamily="34" charset="0"/>
              <a:buChar char="−"/>
              <a:defRPr/>
            </a:lvl2pPr>
            <a:lvl3pPr marL="565150" indent="-285750" algn="l" defTabSz="914400" rtl="0" eaLnBrk="1" latinLnBrk="0" hangingPunct="1">
              <a:lnSpc>
                <a:spcPct val="90000"/>
              </a:lnSpc>
              <a:spcBef>
                <a:spcPts val="500"/>
              </a:spcBef>
              <a:buFont typeface="Arial" panose="020B0604020202020204" pitchFamily="34" charset="0"/>
              <a:buChar char="•"/>
              <a:defRPr/>
            </a:lvl3pPr>
          </a:lstStyle>
          <a:p>
            <a:pPr lvl="0"/>
            <a:r>
              <a:rPr lang="en-US"/>
              <a:t>Lauftext (Arial 16 Punkt)</a:t>
            </a:r>
            <a:endParaRPr lang="vi-VN"/>
          </a:p>
          <a:p>
            <a:pPr lvl="1"/>
            <a:r>
              <a:rPr lang="en-US"/>
              <a:t>Aufzählung 1. Ebene</a:t>
            </a:r>
          </a:p>
          <a:p>
            <a:pPr lvl="2"/>
            <a:r>
              <a:rPr lang="en-US"/>
              <a:t>Aufzählung 2. Ebene</a:t>
            </a:r>
            <a:endParaRPr lang="en-US" dirty="0"/>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spTree>
    <p:extLst>
      <p:ext uri="{BB962C8B-B14F-4D97-AF65-F5344CB8AC3E}">
        <p14:creationId xmlns:p14="http://schemas.microsoft.com/office/powerpoint/2010/main" val="266715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69CAF7-22AE-4019-AB0A-385FA5D9861F}"/>
              </a:ext>
            </a:extLst>
          </p:cNvPr>
          <p:cNvSpPr>
            <a:spLocks noGrp="1"/>
          </p:cNvSpPr>
          <p:nvPr>
            <p:ph type="title"/>
          </p:nvPr>
        </p:nvSpPr>
        <p:spPr>
          <a:xfrm>
            <a:off x="576942" y="521015"/>
            <a:ext cx="10776857" cy="812530"/>
          </a:xfrm>
          <a:prstGeom prst="rect">
            <a:avLst/>
          </a:prstGeom>
        </p:spPr>
        <p:txBody>
          <a:bodyPr vert="horz" wrap="square" lIns="91440" tIns="45720" rIns="91440" bIns="45720" rtlCol="0" anchor="t" anchorCtr="0">
            <a:spAutoFit/>
          </a:bodyPr>
          <a:lstStyle/>
          <a:p>
            <a:pPr lvl="0"/>
            <a:r>
              <a:rPr lang="en-US"/>
              <a:t>Inhalt (Arial 26 pt)</a:t>
            </a:r>
            <a:br>
              <a:rPr lang="en-US"/>
            </a:br>
            <a:r>
              <a:rPr lang="en-US"/>
              <a:t>Titel maximal zwei Zeilen</a:t>
            </a:r>
            <a:endParaRPr lang="en-GB" dirty="0"/>
          </a:p>
        </p:txBody>
      </p:sp>
      <p:sp>
        <p:nvSpPr>
          <p:cNvPr id="3" name="Text Placeholder 2">
            <a:extLst>
              <a:ext uri="{FF2B5EF4-FFF2-40B4-BE49-F238E27FC236}">
                <a16:creationId xmlns:a16="http://schemas.microsoft.com/office/drawing/2014/main" id="{DE19B2C1-F887-44AC-A8B4-C141F80709BA}"/>
              </a:ext>
            </a:extLst>
          </p:cNvPr>
          <p:cNvSpPr>
            <a:spLocks noGrp="1"/>
          </p:cNvSpPr>
          <p:nvPr>
            <p:ph type="body" idx="1"/>
          </p:nvPr>
        </p:nvSpPr>
        <p:spPr>
          <a:xfrm>
            <a:off x="576942" y="1874840"/>
            <a:ext cx="10776858" cy="3908740"/>
          </a:xfrm>
          <a:prstGeom prst="rect">
            <a:avLst/>
          </a:prstGeom>
        </p:spPr>
        <p:txBody>
          <a:bodyPr vert="horz" lIns="91440" tIns="45720" rIns="91440" bIns="45720" rtlCol="0">
            <a:normAutofit/>
          </a:bodyPr>
          <a:lstStyle/>
          <a:p>
            <a:pPr lvl="0"/>
            <a:r>
              <a:rPr lang="en-US"/>
              <a:t>Lauftext (Arial 16 Punkt)</a:t>
            </a:r>
            <a:endParaRPr lang="vi-VN"/>
          </a:p>
          <a:p>
            <a:pPr lvl="1"/>
            <a:r>
              <a:rPr lang="en-US"/>
              <a:t>Aufzählung 1. Ebene</a:t>
            </a:r>
          </a:p>
          <a:p>
            <a:pPr lvl="2"/>
            <a:r>
              <a:rPr lang="en-US"/>
              <a:t>Aufzählung 2. Ebene</a:t>
            </a:r>
            <a:endParaRPr lang="en-US" dirty="0"/>
          </a:p>
        </p:txBody>
      </p:sp>
      <p:sp>
        <p:nvSpPr>
          <p:cNvPr id="4"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342132" y="6265148"/>
            <a:ext cx="848940"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5"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281646" y="6262636"/>
            <a:ext cx="8209826"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a:t>Verfasser | Dokumenten-Name |</a:t>
            </a:r>
            <a:endParaRPr lang="en-US" dirty="0"/>
          </a:p>
        </p:txBody>
      </p:sp>
      <p:sp>
        <p:nvSpPr>
          <p:cNvPr id="6"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139577" y="6265146"/>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‹Nr.›</a:t>
            </a:fld>
            <a:endParaRPr lang="en-US" dirty="0"/>
          </a:p>
        </p:txBody>
      </p:sp>
      <p:pic>
        <p:nvPicPr>
          <p:cNvPr id="10" name="Picture1">
            <a:extLst>
              <a:ext uri="{FF2B5EF4-FFF2-40B4-BE49-F238E27FC236}">
                <a16:creationId xmlns:a16="http://schemas.microsoft.com/office/drawing/2014/main" id="{43E379E3-04E6-4B12-A416-FCA0EE406ED7}"/>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670791" y="6272025"/>
            <a:ext cx="1274123" cy="227445"/>
          </a:xfrm>
          <a:prstGeom prst="rect">
            <a:avLst/>
          </a:prstGeom>
        </p:spPr>
      </p:pic>
    </p:spTree>
    <p:extLst>
      <p:ext uri="{BB962C8B-B14F-4D97-AF65-F5344CB8AC3E}">
        <p14:creationId xmlns:p14="http://schemas.microsoft.com/office/powerpoint/2010/main" val="331532754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 id="2147483669" r:id="rId22"/>
  </p:sldLayoutIdLst>
  <p:hf hdr="0"/>
  <p:txStyles>
    <p:titleStyle>
      <a:lvl1pPr algn="l" defTabSz="914400" rtl="0" eaLnBrk="1" latinLnBrk="0" hangingPunct="1">
        <a:lnSpc>
          <a:spcPct val="90000"/>
        </a:lnSpc>
        <a:spcBef>
          <a:spcPct val="0"/>
        </a:spcBef>
        <a:buNone/>
        <a:defRPr lang="en-GB" sz="26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mn-lt"/>
          <a:ea typeface="+mn-ea"/>
          <a:cs typeface="+mn-cs"/>
        </a:defRPr>
      </a:lvl1pPr>
      <a:lvl2pPr marL="279400" indent="-2794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565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ajronline.org/doi/abs/10.2214/AJR.07.295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wmf"/><Relationship Id="rId4" Type="http://schemas.openxmlformats.org/officeDocument/2006/relationships/image" Target="../media/image49.wmf"/></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ED0AA8-35B8-42B5-8B93-63DD9A9FEF55}"/>
              </a:ext>
            </a:extLst>
          </p:cNvPr>
          <p:cNvSpPr>
            <a:spLocks noGrp="1"/>
          </p:cNvSpPr>
          <p:nvPr>
            <p:ph type="body" sz="quarter" idx="15"/>
          </p:nvPr>
        </p:nvSpPr>
        <p:spPr/>
        <p:txBody>
          <a:bodyPr/>
          <a:lstStyle/>
          <a:p>
            <a:pPr lvl="0"/>
            <a:r>
              <a:rPr lang="de-CH" dirty="0"/>
              <a:t>Mittwochsfortbildung 14.01.2026</a:t>
            </a:r>
          </a:p>
        </p:txBody>
      </p:sp>
      <p:sp>
        <p:nvSpPr>
          <p:cNvPr id="3" name="Title 2">
            <a:extLst>
              <a:ext uri="{FF2B5EF4-FFF2-40B4-BE49-F238E27FC236}">
                <a16:creationId xmlns:a16="http://schemas.microsoft.com/office/drawing/2014/main" id="{36C6ABED-DF37-4ABA-A016-27ECB63D92CB}"/>
              </a:ext>
            </a:extLst>
          </p:cNvPr>
          <p:cNvSpPr>
            <a:spLocks noGrp="1"/>
          </p:cNvSpPr>
          <p:nvPr>
            <p:ph type="title"/>
          </p:nvPr>
        </p:nvSpPr>
        <p:spPr/>
        <p:txBody>
          <a:bodyPr/>
          <a:lstStyle/>
          <a:p>
            <a:r>
              <a:rPr lang="de-CH" dirty="0"/>
              <a:t>Chronische Pankreatitis</a:t>
            </a:r>
          </a:p>
        </p:txBody>
      </p:sp>
      <p:sp>
        <p:nvSpPr>
          <p:cNvPr id="4" name="Text Placeholder 3">
            <a:extLst>
              <a:ext uri="{FF2B5EF4-FFF2-40B4-BE49-F238E27FC236}">
                <a16:creationId xmlns:a16="http://schemas.microsoft.com/office/drawing/2014/main" id="{948E1A42-2D66-4FCE-8B46-70A80327E3A3}"/>
              </a:ext>
            </a:extLst>
          </p:cNvPr>
          <p:cNvSpPr>
            <a:spLocks noGrp="1"/>
          </p:cNvSpPr>
          <p:nvPr>
            <p:ph type="body" sz="quarter" idx="16"/>
          </p:nvPr>
        </p:nvSpPr>
        <p:spPr/>
        <p:txBody>
          <a:bodyPr/>
          <a:lstStyle/>
          <a:p>
            <a:r>
              <a:rPr lang="de-CH" dirty="0"/>
              <a:t>Dr. med. R. Manzini/PD Dr. med. C. Schlag</a:t>
            </a:r>
          </a:p>
        </p:txBody>
      </p:sp>
    </p:spTree>
    <p:extLst>
      <p:ext uri="{BB962C8B-B14F-4D97-AF65-F5344CB8AC3E}">
        <p14:creationId xmlns:p14="http://schemas.microsoft.com/office/powerpoint/2010/main" val="331110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C0EAB-A47F-C987-5479-A6327FDE2F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3892D-9975-7885-5C89-17A977062BAA}"/>
              </a:ext>
            </a:extLst>
          </p:cNvPr>
          <p:cNvSpPr>
            <a:spLocks noGrp="1"/>
          </p:cNvSpPr>
          <p:nvPr>
            <p:ph type="title"/>
          </p:nvPr>
        </p:nvSpPr>
        <p:spPr/>
        <p:txBody>
          <a:bodyPr/>
          <a:lstStyle/>
          <a:p>
            <a:r>
              <a:rPr lang="de-CH" dirty="0"/>
              <a:t>Rauchen</a:t>
            </a:r>
          </a:p>
        </p:txBody>
      </p:sp>
      <p:sp>
        <p:nvSpPr>
          <p:cNvPr id="8" name="Foliennummernplatzhalter 7">
            <a:extLst>
              <a:ext uri="{FF2B5EF4-FFF2-40B4-BE49-F238E27FC236}">
                <a16:creationId xmlns:a16="http://schemas.microsoft.com/office/drawing/2014/main" id="{52943A14-667F-1863-A029-445D587B4B72}"/>
              </a:ext>
            </a:extLst>
          </p:cNvPr>
          <p:cNvSpPr>
            <a:spLocks noGrp="1"/>
          </p:cNvSpPr>
          <p:nvPr>
            <p:ph type="sldNum" sz="quarter" idx="4"/>
          </p:nvPr>
        </p:nvSpPr>
        <p:spPr/>
        <p:txBody>
          <a:bodyPr/>
          <a:lstStyle/>
          <a:p>
            <a:pPr algn="r"/>
            <a:fld id="{E8B4AC24-8EFE-4548-B66C-1337A77FF3B4}" type="slidenum">
              <a:rPr lang="en-US" smtClean="0"/>
              <a:pPr algn="r"/>
              <a:t>10</a:t>
            </a:fld>
            <a:endParaRPr lang="en-US" dirty="0"/>
          </a:p>
        </p:txBody>
      </p:sp>
      <p:pic>
        <p:nvPicPr>
          <p:cNvPr id="4" name="Picture 3">
            <a:extLst>
              <a:ext uri="{FF2B5EF4-FFF2-40B4-BE49-F238E27FC236}">
                <a16:creationId xmlns:a16="http://schemas.microsoft.com/office/drawing/2014/main" id="{4C248A56-317B-2157-87C7-C0CF8F1B2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178" y="695214"/>
            <a:ext cx="8390008" cy="522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505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A012-25B4-FA2A-C149-C68C81296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B9260-48D0-C4BF-1BD3-AF32BF21C0C6}"/>
              </a:ext>
            </a:extLst>
          </p:cNvPr>
          <p:cNvSpPr>
            <a:spLocks noGrp="1"/>
          </p:cNvSpPr>
          <p:nvPr>
            <p:ph type="title"/>
          </p:nvPr>
        </p:nvSpPr>
        <p:spPr/>
        <p:txBody>
          <a:bodyPr/>
          <a:lstStyle/>
          <a:p>
            <a:r>
              <a:rPr lang="de-CH" dirty="0"/>
              <a:t>Alkohol und Rauchen</a:t>
            </a:r>
          </a:p>
        </p:txBody>
      </p:sp>
      <p:sp>
        <p:nvSpPr>
          <p:cNvPr id="8" name="Foliennummernplatzhalter 7">
            <a:extLst>
              <a:ext uri="{FF2B5EF4-FFF2-40B4-BE49-F238E27FC236}">
                <a16:creationId xmlns:a16="http://schemas.microsoft.com/office/drawing/2014/main" id="{ADA19A12-7BCD-C399-EB87-09CE0502F48B}"/>
              </a:ext>
            </a:extLst>
          </p:cNvPr>
          <p:cNvSpPr>
            <a:spLocks noGrp="1"/>
          </p:cNvSpPr>
          <p:nvPr>
            <p:ph type="sldNum" sz="quarter" idx="4"/>
          </p:nvPr>
        </p:nvSpPr>
        <p:spPr/>
        <p:txBody>
          <a:bodyPr/>
          <a:lstStyle/>
          <a:p>
            <a:pPr algn="r"/>
            <a:fld id="{E8B4AC24-8EFE-4548-B66C-1337A77FF3B4}" type="slidenum">
              <a:rPr lang="en-US" smtClean="0"/>
              <a:pPr algn="r"/>
              <a:t>11</a:t>
            </a:fld>
            <a:endParaRPr lang="en-US" dirty="0"/>
          </a:p>
        </p:txBody>
      </p:sp>
      <p:pic>
        <p:nvPicPr>
          <p:cNvPr id="5" name="Grafik 4">
            <a:extLst>
              <a:ext uri="{FF2B5EF4-FFF2-40B4-BE49-F238E27FC236}">
                <a16:creationId xmlns:a16="http://schemas.microsoft.com/office/drawing/2014/main" id="{3BA80DA2-8D95-B56A-EA0B-891965D93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37" y="1716998"/>
            <a:ext cx="5110233" cy="3804597"/>
          </a:xfrm>
          <a:prstGeom prst="rect">
            <a:avLst/>
          </a:prstGeom>
        </p:spPr>
      </p:pic>
      <p:sp>
        <p:nvSpPr>
          <p:cNvPr id="6" name="Textfeld 5">
            <a:extLst>
              <a:ext uri="{FF2B5EF4-FFF2-40B4-BE49-F238E27FC236}">
                <a16:creationId xmlns:a16="http://schemas.microsoft.com/office/drawing/2014/main" id="{2C37C440-0436-FAD5-6D22-005947CFC9D7}"/>
              </a:ext>
            </a:extLst>
          </p:cNvPr>
          <p:cNvSpPr txBox="1"/>
          <p:nvPr/>
        </p:nvSpPr>
        <p:spPr>
          <a:xfrm>
            <a:off x="5531408" y="6013819"/>
            <a:ext cx="6098720" cy="507831"/>
          </a:xfrm>
          <a:prstGeom prst="rect">
            <a:avLst/>
          </a:prstGeom>
          <a:noFill/>
        </p:spPr>
        <p:txBody>
          <a:bodyPr wrap="square">
            <a:spAutoFit/>
          </a:bodyPr>
          <a:lstStyle/>
          <a:p>
            <a:r>
              <a:rPr lang="de-CH" sz="900" dirty="0" err="1"/>
              <a:t>Tolstrup</a:t>
            </a:r>
            <a:r>
              <a:rPr lang="de-CH" sz="900" dirty="0"/>
              <a:t> et al. Smoking and Risk </a:t>
            </a:r>
            <a:r>
              <a:rPr lang="de-CH" sz="900" dirty="0" err="1"/>
              <a:t>of</a:t>
            </a:r>
            <a:r>
              <a:rPr lang="de-CH" sz="900" dirty="0"/>
              <a:t> </a:t>
            </a:r>
            <a:r>
              <a:rPr lang="de-CH" sz="900" dirty="0" err="1"/>
              <a:t>Acute</a:t>
            </a:r>
            <a:r>
              <a:rPr lang="de-CH" sz="900" dirty="0"/>
              <a:t> and </a:t>
            </a:r>
            <a:r>
              <a:rPr lang="de-CH" sz="900" dirty="0" err="1"/>
              <a:t>Chronic</a:t>
            </a:r>
            <a:r>
              <a:rPr lang="de-CH" sz="900" dirty="0"/>
              <a:t> </a:t>
            </a:r>
            <a:r>
              <a:rPr lang="de-CH" sz="900" dirty="0" err="1"/>
              <a:t>Pancreatitis</a:t>
            </a:r>
            <a:r>
              <a:rPr lang="de-CH" sz="900" dirty="0"/>
              <a:t> </a:t>
            </a:r>
            <a:r>
              <a:rPr lang="de-CH" sz="900" dirty="0" err="1"/>
              <a:t>Among</a:t>
            </a:r>
            <a:r>
              <a:rPr lang="de-CH" sz="900" dirty="0"/>
              <a:t> Women and Men. Arch Intern Med. 2009.</a:t>
            </a:r>
          </a:p>
          <a:p>
            <a:r>
              <a:rPr lang="de-CH" sz="900" dirty="0"/>
              <a:t>Hansen et al. </a:t>
            </a:r>
            <a:r>
              <a:rPr lang="en-US" sz="900" dirty="0"/>
              <a:t>Smoking as the most important risk factor for chronic pancreatitis in the general population. European Journal of </a:t>
            </a:r>
            <a:r>
              <a:rPr lang="en-US" sz="900" dirty="0" err="1"/>
              <a:t>Epidemiolog</a:t>
            </a:r>
            <a:r>
              <a:rPr lang="en-US" sz="900" dirty="0"/>
              <a:t>. 2023.</a:t>
            </a:r>
            <a:endParaRPr lang="de-CH" sz="900" dirty="0"/>
          </a:p>
        </p:txBody>
      </p:sp>
      <p:pic>
        <p:nvPicPr>
          <p:cNvPr id="9" name="Grafik 8">
            <a:extLst>
              <a:ext uri="{FF2B5EF4-FFF2-40B4-BE49-F238E27FC236}">
                <a16:creationId xmlns:a16="http://schemas.microsoft.com/office/drawing/2014/main" id="{6EB24F92-F8E2-4C99-3F82-3057633B7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77" y="1197738"/>
            <a:ext cx="5938897" cy="4462524"/>
          </a:xfrm>
          <a:prstGeom prst="rect">
            <a:avLst/>
          </a:prstGeom>
        </p:spPr>
      </p:pic>
    </p:spTree>
    <p:extLst>
      <p:ext uri="{BB962C8B-B14F-4D97-AF65-F5344CB8AC3E}">
        <p14:creationId xmlns:p14="http://schemas.microsoft.com/office/powerpoint/2010/main" val="3053026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ED85B-05F8-7D99-6FBA-08A5EBF36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241052-CC28-C0C4-9EE8-CAAE64E82F17}"/>
              </a:ext>
            </a:extLst>
          </p:cNvPr>
          <p:cNvSpPr>
            <a:spLocks noGrp="1"/>
          </p:cNvSpPr>
          <p:nvPr>
            <p:ph type="title"/>
          </p:nvPr>
        </p:nvSpPr>
        <p:spPr/>
        <p:txBody>
          <a:bodyPr/>
          <a:lstStyle/>
          <a:p>
            <a:r>
              <a:rPr lang="de-CH" dirty="0"/>
              <a:t>Hereditäre Pankreatitis</a:t>
            </a:r>
          </a:p>
        </p:txBody>
      </p:sp>
      <p:sp>
        <p:nvSpPr>
          <p:cNvPr id="8" name="Foliennummernplatzhalter 7">
            <a:extLst>
              <a:ext uri="{FF2B5EF4-FFF2-40B4-BE49-F238E27FC236}">
                <a16:creationId xmlns:a16="http://schemas.microsoft.com/office/drawing/2014/main" id="{AE1DAA7E-81C5-E784-88FD-75753FB7D559}"/>
              </a:ext>
            </a:extLst>
          </p:cNvPr>
          <p:cNvSpPr>
            <a:spLocks noGrp="1"/>
          </p:cNvSpPr>
          <p:nvPr>
            <p:ph type="sldNum" sz="quarter" idx="4"/>
          </p:nvPr>
        </p:nvSpPr>
        <p:spPr/>
        <p:txBody>
          <a:bodyPr/>
          <a:lstStyle/>
          <a:p>
            <a:pPr algn="r"/>
            <a:fld id="{E8B4AC24-8EFE-4548-B66C-1337A77FF3B4}" type="slidenum">
              <a:rPr lang="en-US" smtClean="0"/>
              <a:pPr algn="r"/>
              <a:t>12</a:t>
            </a:fld>
            <a:endParaRPr lang="en-US" dirty="0"/>
          </a:p>
        </p:txBody>
      </p:sp>
      <p:sp>
        <p:nvSpPr>
          <p:cNvPr id="4" name="Inhaltsplatzhalter 6">
            <a:extLst>
              <a:ext uri="{FF2B5EF4-FFF2-40B4-BE49-F238E27FC236}">
                <a16:creationId xmlns:a16="http://schemas.microsoft.com/office/drawing/2014/main" id="{78C9F646-D275-076D-CB1F-75A2317C9561}"/>
              </a:ext>
            </a:extLst>
          </p:cNvPr>
          <p:cNvSpPr txBox="1">
            <a:spLocks/>
          </p:cNvSpPr>
          <p:nvPr/>
        </p:nvSpPr>
        <p:spPr>
          <a:xfrm>
            <a:off x="576942" y="1272805"/>
            <a:ext cx="4207093" cy="4889456"/>
          </a:xfrm>
          <a:prstGeom prst="rect">
            <a:avLst/>
          </a:prstGeom>
          <a:no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mn-lt"/>
                <a:ea typeface="+mn-ea"/>
                <a:cs typeface="+mn-cs"/>
              </a:defRPr>
            </a:lvl1pPr>
            <a:lvl2pPr marL="279400" indent="-2794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565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265113" defTabSz="685800" eaLnBrk="0" fontAlgn="base" hangingPunct="0">
              <a:lnSpc>
                <a:spcPct val="100000"/>
              </a:lnSpc>
              <a:spcAft>
                <a:spcPct val="0"/>
              </a:spcAft>
              <a:buSzPct val="100000"/>
              <a:buFont typeface="+mj-lt"/>
              <a:buAutoNum type="arabicPeriod"/>
            </a:pPr>
            <a:r>
              <a:rPr lang="de-CH" sz="1400" dirty="0"/>
              <a:t>Mutationen im kationischen Trypsinogen-Gen (PRSS1):</a:t>
            </a:r>
          </a:p>
          <a:p>
            <a:pPr marL="452438" lvl="3" indent="-187325" defTabSz="685800" eaLnBrk="0" fontAlgn="base" hangingPunct="0">
              <a:lnSpc>
                <a:spcPct val="100000"/>
              </a:lnSpc>
              <a:spcBef>
                <a:spcPts val="0"/>
              </a:spcBef>
              <a:spcAft>
                <a:spcPct val="0"/>
              </a:spcAft>
            </a:pPr>
            <a:r>
              <a:rPr lang="de-CH" sz="1200" dirty="0"/>
              <a:t>Autosomal dominant, hohe Penetranz (bis zu 80 %)</a:t>
            </a:r>
          </a:p>
          <a:p>
            <a:pPr marL="452438" lvl="3" indent="-187325" defTabSz="685800" eaLnBrk="0" fontAlgn="base" hangingPunct="0">
              <a:lnSpc>
                <a:spcPct val="100000"/>
              </a:lnSpc>
              <a:spcBef>
                <a:spcPts val="0"/>
              </a:spcBef>
              <a:spcAft>
                <a:spcPct val="0"/>
              </a:spcAft>
            </a:pPr>
            <a:r>
              <a:rPr lang="de-CH" sz="1200" dirty="0"/>
              <a:t>Häufigste Mutation (Arg122His) mit Defekt Arg 117</a:t>
            </a:r>
          </a:p>
          <a:p>
            <a:pPr marL="452438" lvl="3" indent="-187325" defTabSz="685800" eaLnBrk="0" fontAlgn="base" hangingPunct="0">
              <a:lnSpc>
                <a:spcPct val="100000"/>
              </a:lnSpc>
              <a:spcBef>
                <a:spcPts val="0"/>
              </a:spcBef>
              <a:spcAft>
                <a:spcPct val="0"/>
              </a:spcAft>
            </a:pPr>
            <a:r>
              <a:rPr lang="de-CH" sz="1200" dirty="0"/>
              <a:t>CP in der Regel vor dem 20. Lebensjahr</a:t>
            </a:r>
          </a:p>
          <a:p>
            <a:pPr marL="452438" indent="-187325" defTabSz="685800" eaLnBrk="0" fontAlgn="base" hangingPunct="0">
              <a:lnSpc>
                <a:spcPct val="100000"/>
              </a:lnSpc>
              <a:spcAft>
                <a:spcPct val="0"/>
              </a:spcAft>
            </a:pPr>
            <a:endParaRPr lang="de-CH" sz="1000" dirty="0"/>
          </a:p>
          <a:p>
            <a:pPr marL="265113" indent="-265113" defTabSz="685800" eaLnBrk="0" fontAlgn="base" hangingPunct="0">
              <a:lnSpc>
                <a:spcPct val="100000"/>
              </a:lnSpc>
              <a:spcAft>
                <a:spcPct val="0"/>
              </a:spcAft>
              <a:buSzPct val="100000"/>
              <a:buFont typeface="+mj-lt"/>
              <a:buAutoNum type="arabicPeriod" startAt="2"/>
            </a:pPr>
            <a:r>
              <a:rPr lang="de-CH" sz="1400" dirty="0"/>
              <a:t>Mutationen im SPINK1-Gen:</a:t>
            </a:r>
          </a:p>
          <a:p>
            <a:pPr marL="452438" lvl="3" indent="-187325" defTabSz="685800" eaLnBrk="0" fontAlgn="base" hangingPunct="0">
              <a:lnSpc>
                <a:spcPct val="100000"/>
              </a:lnSpc>
              <a:spcBef>
                <a:spcPts val="0"/>
              </a:spcBef>
              <a:spcAft>
                <a:spcPct val="0"/>
              </a:spcAft>
            </a:pPr>
            <a:r>
              <a:rPr lang="de-CH" sz="1200" dirty="0"/>
              <a:t>Autosomal </a:t>
            </a:r>
            <a:r>
              <a:rPr lang="de-CH" sz="1200" i="1" dirty="0"/>
              <a:t>rezessiv</a:t>
            </a:r>
          </a:p>
          <a:p>
            <a:pPr marL="452438" lvl="3" indent="-187325" defTabSz="685800" eaLnBrk="0" fontAlgn="base" hangingPunct="0">
              <a:lnSpc>
                <a:spcPct val="100000"/>
              </a:lnSpc>
              <a:spcBef>
                <a:spcPts val="0"/>
              </a:spcBef>
              <a:spcAft>
                <a:spcPct val="0"/>
              </a:spcAft>
            </a:pPr>
            <a:r>
              <a:rPr lang="de-CH" sz="1200" dirty="0"/>
              <a:t>Häufige Mutation (ca. 2% der Gesunden), jedoch nur bei ca. 1% CP «</a:t>
            </a:r>
            <a:r>
              <a:rPr lang="de-CH" sz="1200" dirty="0" err="1"/>
              <a:t>disease</a:t>
            </a:r>
            <a:r>
              <a:rPr lang="de-CH" sz="1200" dirty="0"/>
              <a:t> </a:t>
            </a:r>
            <a:r>
              <a:rPr lang="de-CH" sz="1200" dirty="0" err="1"/>
              <a:t>modifier</a:t>
            </a:r>
            <a:r>
              <a:rPr lang="de-CH" sz="1200" dirty="0"/>
              <a:t>»</a:t>
            </a:r>
          </a:p>
          <a:p>
            <a:pPr marL="452438" indent="-187325" defTabSz="685800" eaLnBrk="0" fontAlgn="base" hangingPunct="0">
              <a:lnSpc>
                <a:spcPct val="100000"/>
              </a:lnSpc>
              <a:spcAft>
                <a:spcPct val="0"/>
              </a:spcAft>
            </a:pPr>
            <a:endParaRPr lang="de-CH" sz="1000" dirty="0"/>
          </a:p>
          <a:p>
            <a:pPr marL="265113" indent="-265113" defTabSz="685800" eaLnBrk="0" fontAlgn="base" hangingPunct="0">
              <a:lnSpc>
                <a:spcPct val="100000"/>
              </a:lnSpc>
              <a:spcAft>
                <a:spcPct val="0"/>
              </a:spcAft>
              <a:buSzPct val="100000"/>
              <a:buFont typeface="+mj-lt"/>
              <a:buAutoNum type="arabicPeriod" startAt="3"/>
            </a:pPr>
            <a:r>
              <a:rPr lang="de-CH" sz="1400" dirty="0"/>
              <a:t>Chymotrypsin-C-Mutation:</a:t>
            </a:r>
          </a:p>
          <a:p>
            <a:pPr marL="452438" lvl="3" indent="-187325" defTabSz="685800" eaLnBrk="0" fontAlgn="base" hangingPunct="0">
              <a:lnSpc>
                <a:spcPct val="100000"/>
              </a:lnSpc>
              <a:spcBef>
                <a:spcPts val="0"/>
              </a:spcBef>
              <a:spcAft>
                <a:spcPct val="0"/>
              </a:spcAft>
            </a:pPr>
            <a:r>
              <a:rPr lang="de-CH" sz="1200" dirty="0"/>
              <a:t>Pankreatitis i.d.R. nur bei Vorliegen anderer Mutationen</a:t>
            </a:r>
          </a:p>
          <a:p>
            <a:pPr marL="452438" indent="-187325" defTabSz="685800" eaLnBrk="0" fontAlgn="base" hangingPunct="0">
              <a:lnSpc>
                <a:spcPct val="100000"/>
              </a:lnSpc>
              <a:spcAft>
                <a:spcPct val="0"/>
              </a:spcAft>
            </a:pPr>
            <a:endParaRPr lang="de-CH" sz="1200" dirty="0"/>
          </a:p>
          <a:p>
            <a:pPr marL="265113" indent="-265113" defTabSz="685800" eaLnBrk="0" fontAlgn="base" hangingPunct="0">
              <a:lnSpc>
                <a:spcPct val="100000"/>
              </a:lnSpc>
              <a:spcAft>
                <a:spcPct val="0"/>
              </a:spcAft>
              <a:buSzPct val="100000"/>
              <a:buFont typeface="+mj-lt"/>
              <a:buAutoNum type="arabicPeriod" startAt="4"/>
            </a:pPr>
            <a:r>
              <a:rPr lang="de-CH" sz="1400" dirty="0"/>
              <a:t>CFTR-Mutation:</a:t>
            </a:r>
          </a:p>
          <a:p>
            <a:pPr marL="452438" lvl="3" indent="-187325">
              <a:lnSpc>
                <a:spcPct val="100000"/>
              </a:lnSpc>
              <a:spcBef>
                <a:spcPts val="0"/>
              </a:spcBef>
            </a:pPr>
            <a:r>
              <a:rPr lang="de-CH" sz="1200" dirty="0"/>
              <a:t>2’000 verschiedene Mutationen, Penetranz sehr unterschiedlich</a:t>
            </a:r>
          </a:p>
          <a:p>
            <a:pPr marL="452438" lvl="3" indent="-187325">
              <a:lnSpc>
                <a:spcPct val="100000"/>
              </a:lnSpc>
              <a:spcBef>
                <a:spcPts val="0"/>
              </a:spcBef>
            </a:pPr>
            <a:r>
              <a:rPr lang="de-CH" sz="1200" dirty="0"/>
              <a:t>Mit oder ohne Zystische Fibrose</a:t>
            </a:r>
          </a:p>
          <a:p>
            <a:pPr marL="541338" indent="-276225"/>
            <a:endParaRPr lang="de-CH" sz="1000" dirty="0"/>
          </a:p>
        </p:txBody>
      </p:sp>
      <p:pic>
        <p:nvPicPr>
          <p:cNvPr id="5" name="Picture 2">
            <a:extLst>
              <a:ext uri="{FF2B5EF4-FFF2-40B4-BE49-F238E27FC236}">
                <a16:creationId xmlns:a16="http://schemas.microsoft.com/office/drawing/2014/main" id="{D9087413-AEF8-7E2E-BBDD-6A202E9F1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501" y="1272805"/>
            <a:ext cx="6857305" cy="367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a:extLst>
              <a:ext uri="{FF2B5EF4-FFF2-40B4-BE49-F238E27FC236}">
                <a16:creationId xmlns:a16="http://schemas.microsoft.com/office/drawing/2014/main" id="{5B3AA3E8-8D2C-1982-19F9-588CD9991CA6}"/>
              </a:ext>
            </a:extLst>
          </p:cNvPr>
          <p:cNvSpPr txBox="1"/>
          <p:nvPr/>
        </p:nvSpPr>
        <p:spPr>
          <a:xfrm>
            <a:off x="7182408" y="6280535"/>
            <a:ext cx="6098720" cy="230832"/>
          </a:xfrm>
          <a:prstGeom prst="rect">
            <a:avLst/>
          </a:prstGeom>
          <a:noFill/>
        </p:spPr>
        <p:txBody>
          <a:bodyPr wrap="square">
            <a:spAutoFit/>
          </a:bodyPr>
          <a:lstStyle/>
          <a:p>
            <a:r>
              <a:rPr lang="de-CH" sz="900" dirty="0" err="1"/>
              <a:t>Whitcomb</a:t>
            </a:r>
            <a:r>
              <a:rPr lang="de-CH" sz="900" dirty="0"/>
              <a:t> D. Genetic </a:t>
            </a:r>
            <a:r>
              <a:rPr lang="de-CH" sz="900" dirty="0" err="1"/>
              <a:t>Aspects</a:t>
            </a:r>
            <a:r>
              <a:rPr lang="de-CH" sz="900" dirty="0"/>
              <a:t> </a:t>
            </a:r>
            <a:r>
              <a:rPr lang="de-CH" sz="900" dirty="0" err="1"/>
              <a:t>of</a:t>
            </a:r>
            <a:r>
              <a:rPr lang="de-CH" sz="900" dirty="0"/>
              <a:t> </a:t>
            </a:r>
            <a:r>
              <a:rPr lang="de-CH" sz="900" dirty="0" err="1"/>
              <a:t>Pancreatitis</a:t>
            </a:r>
            <a:r>
              <a:rPr lang="de-CH" sz="900" dirty="0"/>
              <a:t>. </a:t>
            </a:r>
            <a:r>
              <a:rPr lang="de-CH" sz="900" dirty="0" err="1"/>
              <a:t>Annu</a:t>
            </a:r>
            <a:r>
              <a:rPr lang="de-CH" sz="900" dirty="0"/>
              <a:t>. Rev. Med. 2010.</a:t>
            </a:r>
          </a:p>
        </p:txBody>
      </p:sp>
    </p:spTree>
    <p:extLst>
      <p:ext uri="{BB962C8B-B14F-4D97-AF65-F5344CB8AC3E}">
        <p14:creationId xmlns:p14="http://schemas.microsoft.com/office/powerpoint/2010/main" val="1979535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F0320-7C0C-80C1-F69F-19864CE50692}"/>
            </a:ext>
          </a:extLst>
        </p:cNvPr>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B11FBD0C-FAFA-48FC-6201-092E58FCA263}"/>
              </a:ext>
            </a:extLst>
          </p:cNvPr>
          <p:cNvSpPr>
            <a:spLocks noGrp="1"/>
          </p:cNvSpPr>
          <p:nvPr>
            <p:ph type="sldNum" sz="quarter" idx="4"/>
          </p:nvPr>
        </p:nvSpPr>
        <p:spPr/>
        <p:txBody>
          <a:bodyPr/>
          <a:lstStyle/>
          <a:p>
            <a:pPr algn="r"/>
            <a:fld id="{E8B4AC24-8EFE-4548-B66C-1337A77FF3B4}" type="slidenum">
              <a:rPr lang="en-US" smtClean="0"/>
              <a:pPr algn="r"/>
              <a:t>13</a:t>
            </a:fld>
            <a:endParaRPr lang="en-US" dirty="0"/>
          </a:p>
        </p:txBody>
      </p:sp>
      <p:pic>
        <p:nvPicPr>
          <p:cNvPr id="5" name="Grafik 4">
            <a:extLst>
              <a:ext uri="{FF2B5EF4-FFF2-40B4-BE49-F238E27FC236}">
                <a16:creationId xmlns:a16="http://schemas.microsoft.com/office/drawing/2014/main" id="{3CB498AD-05C7-C03A-C41C-BFC9927EA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06" y="1655277"/>
            <a:ext cx="11249422" cy="3547445"/>
          </a:xfrm>
          <a:prstGeom prst="rect">
            <a:avLst/>
          </a:prstGeom>
        </p:spPr>
      </p:pic>
      <p:sp>
        <p:nvSpPr>
          <p:cNvPr id="6" name="Title 1">
            <a:extLst>
              <a:ext uri="{FF2B5EF4-FFF2-40B4-BE49-F238E27FC236}">
                <a16:creationId xmlns:a16="http://schemas.microsoft.com/office/drawing/2014/main" id="{1CB8D6F3-45BA-96E5-117B-19D6266BA992}"/>
              </a:ext>
            </a:extLst>
          </p:cNvPr>
          <p:cNvSpPr txBox="1">
            <a:spLocks/>
          </p:cNvSpPr>
          <p:nvPr/>
        </p:nvSpPr>
        <p:spPr>
          <a:xfrm>
            <a:off x="623977" y="592853"/>
            <a:ext cx="10515600" cy="4524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GB" sz="2600" b="1" kern="1200">
                <a:solidFill>
                  <a:schemeClr val="tx2"/>
                </a:solidFill>
                <a:latin typeface="+mj-lt"/>
                <a:ea typeface="+mj-ea"/>
                <a:cs typeface="+mj-cs"/>
              </a:defRPr>
            </a:lvl1pPr>
          </a:lstStyle>
          <a:p>
            <a:r>
              <a:rPr lang="de-CH" dirty="0"/>
              <a:t>Hereditäre Pankreatitis</a:t>
            </a:r>
          </a:p>
        </p:txBody>
      </p:sp>
      <p:sp>
        <p:nvSpPr>
          <p:cNvPr id="10" name="Textfeld 9">
            <a:extLst>
              <a:ext uri="{FF2B5EF4-FFF2-40B4-BE49-F238E27FC236}">
                <a16:creationId xmlns:a16="http://schemas.microsoft.com/office/drawing/2014/main" id="{D21E9133-2CF2-7191-3221-C5274059E8EF}"/>
              </a:ext>
            </a:extLst>
          </p:cNvPr>
          <p:cNvSpPr txBox="1"/>
          <p:nvPr/>
        </p:nvSpPr>
        <p:spPr>
          <a:xfrm>
            <a:off x="5531408" y="6158781"/>
            <a:ext cx="6098720" cy="369332"/>
          </a:xfrm>
          <a:prstGeom prst="rect">
            <a:avLst/>
          </a:prstGeom>
          <a:noFill/>
        </p:spPr>
        <p:txBody>
          <a:bodyPr wrap="square">
            <a:spAutoFit/>
          </a:bodyPr>
          <a:lstStyle/>
          <a:p>
            <a:r>
              <a:rPr lang="de-CH" sz="900" dirty="0"/>
              <a:t>Conwell et al. </a:t>
            </a:r>
            <a:r>
              <a:rPr lang="en-US" sz="900" dirty="0"/>
              <a:t>American Pancreatic Association Practice Guidelines in Chronic Pancreatitis: Evidence-Based Report on Diagnostic Guidelines. Pancreas. 2014.</a:t>
            </a:r>
            <a:r>
              <a:rPr lang="de-CH" sz="900" dirty="0"/>
              <a:t> </a:t>
            </a:r>
          </a:p>
        </p:txBody>
      </p:sp>
    </p:spTree>
    <p:extLst>
      <p:ext uri="{BB962C8B-B14F-4D97-AF65-F5344CB8AC3E}">
        <p14:creationId xmlns:p14="http://schemas.microsoft.com/office/powerpoint/2010/main" val="2776029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2124-75B4-426B-1458-0204D939FD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EC399-0E1E-5227-00D2-BFAF8BBB5A97}"/>
              </a:ext>
            </a:extLst>
          </p:cNvPr>
          <p:cNvSpPr>
            <a:spLocks noGrp="1"/>
          </p:cNvSpPr>
          <p:nvPr>
            <p:ph type="title"/>
          </p:nvPr>
        </p:nvSpPr>
        <p:spPr>
          <a:xfrm>
            <a:off x="576943" y="521015"/>
            <a:ext cx="10515600" cy="452432"/>
          </a:xfrm>
        </p:spPr>
        <p:txBody>
          <a:bodyPr/>
          <a:lstStyle/>
          <a:p>
            <a:r>
              <a:rPr lang="de-CH" dirty="0"/>
              <a:t>Hereditäre Pankreatitis</a:t>
            </a:r>
          </a:p>
        </p:txBody>
      </p:sp>
      <p:sp>
        <p:nvSpPr>
          <p:cNvPr id="3" name="Text Placeholder 2">
            <a:extLst>
              <a:ext uri="{FF2B5EF4-FFF2-40B4-BE49-F238E27FC236}">
                <a16:creationId xmlns:a16="http://schemas.microsoft.com/office/drawing/2014/main" id="{6B701993-86ED-0451-CDF3-981B8D90FD2D}"/>
              </a:ext>
            </a:extLst>
          </p:cNvPr>
          <p:cNvSpPr>
            <a:spLocks noGrp="1"/>
          </p:cNvSpPr>
          <p:nvPr>
            <p:ph type="body" sz="quarter" idx="13"/>
          </p:nvPr>
        </p:nvSpPr>
        <p:spPr>
          <a:xfrm>
            <a:off x="516247" y="1257404"/>
            <a:ext cx="5318496" cy="3078969"/>
          </a:xfrm>
        </p:spPr>
        <p:txBody>
          <a:bodyPr/>
          <a:lstStyle/>
          <a:p>
            <a:pPr marL="0" indent="0">
              <a:lnSpc>
                <a:spcPct val="100000"/>
              </a:lnSpc>
              <a:spcBef>
                <a:spcPts val="0"/>
              </a:spcBef>
              <a:buNone/>
            </a:pPr>
            <a:r>
              <a:rPr lang="de-CH" b="1" dirty="0">
                <a:solidFill>
                  <a:schemeClr val="tx1"/>
                </a:solidFill>
              </a:rPr>
              <a:t>Indikation für genetische Analyse: </a:t>
            </a:r>
          </a:p>
          <a:p>
            <a:pPr marL="342900" indent="-342900">
              <a:lnSpc>
                <a:spcPct val="100000"/>
              </a:lnSpc>
              <a:spcBef>
                <a:spcPts val="0"/>
              </a:spcBef>
              <a:spcAft>
                <a:spcPts val="600"/>
              </a:spcAft>
              <a:buFont typeface="Arial" panose="020B0604020202020204" pitchFamily="34" charset="0"/>
              <a:buChar char="•"/>
            </a:pPr>
            <a:r>
              <a:rPr lang="de-CH" dirty="0">
                <a:solidFill>
                  <a:schemeClr val="tx1"/>
                </a:solidFill>
              </a:rPr>
              <a:t>Positive Familienanamnese (1.- oder 2.-gradige Verwandte)</a:t>
            </a:r>
          </a:p>
          <a:p>
            <a:pPr marL="342900" indent="-342900">
              <a:lnSpc>
                <a:spcPct val="100000"/>
              </a:lnSpc>
              <a:spcBef>
                <a:spcPts val="0"/>
              </a:spcBef>
              <a:spcAft>
                <a:spcPts val="600"/>
              </a:spcAft>
              <a:buFont typeface="Arial" panose="020B0604020202020204" pitchFamily="34" charset="0"/>
              <a:buChar char="•"/>
            </a:pPr>
            <a:r>
              <a:rPr lang="de-CH" dirty="0">
                <a:solidFill>
                  <a:schemeClr val="tx1"/>
                </a:solidFill>
              </a:rPr>
              <a:t>CP im jugendlichen Alter, bzw. vor dem 30. Lebensjahr</a:t>
            </a:r>
          </a:p>
          <a:p>
            <a:pPr marL="342900" indent="-342900">
              <a:lnSpc>
                <a:spcPct val="100000"/>
              </a:lnSpc>
              <a:spcBef>
                <a:spcPts val="0"/>
              </a:spcBef>
              <a:spcAft>
                <a:spcPts val="600"/>
              </a:spcAft>
              <a:buFont typeface="Arial" panose="020B0604020202020204" pitchFamily="34" charset="0"/>
              <a:buChar char="•"/>
            </a:pPr>
            <a:r>
              <a:rPr lang="de-CH" dirty="0">
                <a:solidFill>
                  <a:schemeClr val="tx1"/>
                </a:solidFill>
              </a:rPr>
              <a:t>(Pankreaskarzinome vor dem 45. Lebensjahr) </a:t>
            </a:r>
          </a:p>
          <a:p>
            <a:pPr marL="0" indent="0">
              <a:buNone/>
            </a:pPr>
            <a:endParaRPr lang="de-CH" dirty="0"/>
          </a:p>
        </p:txBody>
      </p:sp>
      <p:sp>
        <p:nvSpPr>
          <p:cNvPr id="8" name="Foliennummernplatzhalter 7">
            <a:extLst>
              <a:ext uri="{FF2B5EF4-FFF2-40B4-BE49-F238E27FC236}">
                <a16:creationId xmlns:a16="http://schemas.microsoft.com/office/drawing/2014/main" id="{AA0006E2-B47D-59E4-FDC6-7A1CF34AF8A8}"/>
              </a:ext>
            </a:extLst>
          </p:cNvPr>
          <p:cNvSpPr>
            <a:spLocks noGrp="1"/>
          </p:cNvSpPr>
          <p:nvPr>
            <p:ph type="sldNum" sz="quarter" idx="4"/>
          </p:nvPr>
        </p:nvSpPr>
        <p:spPr/>
        <p:txBody>
          <a:bodyPr/>
          <a:lstStyle/>
          <a:p>
            <a:pPr algn="r"/>
            <a:fld id="{E8B4AC24-8EFE-4548-B66C-1337A77FF3B4}" type="slidenum">
              <a:rPr lang="en-US" smtClean="0"/>
              <a:pPr algn="r"/>
              <a:t>14</a:t>
            </a:fld>
            <a:endParaRPr lang="en-US" dirty="0"/>
          </a:p>
        </p:txBody>
      </p:sp>
      <p:sp>
        <p:nvSpPr>
          <p:cNvPr id="5" name="Textfeld 4">
            <a:extLst>
              <a:ext uri="{FF2B5EF4-FFF2-40B4-BE49-F238E27FC236}">
                <a16:creationId xmlns:a16="http://schemas.microsoft.com/office/drawing/2014/main" id="{E5B9D567-7C46-57CD-E966-46C685597A80}"/>
              </a:ext>
            </a:extLst>
          </p:cNvPr>
          <p:cNvSpPr txBox="1"/>
          <p:nvPr/>
        </p:nvSpPr>
        <p:spPr>
          <a:xfrm>
            <a:off x="516247" y="4127464"/>
            <a:ext cx="4287077" cy="1631216"/>
          </a:xfrm>
          <a:prstGeom prst="rect">
            <a:avLst/>
          </a:prstGeom>
          <a:noFill/>
        </p:spPr>
        <p:txBody>
          <a:bodyPr wrap="square" rtlCol="0">
            <a:spAutoFit/>
          </a:bodyPr>
          <a:lstStyle/>
          <a:p>
            <a:r>
              <a:rPr lang="de-CH" sz="2000" b="1" dirty="0"/>
              <a:t>Wichtige Gene für die Testung:</a:t>
            </a:r>
            <a:endParaRPr lang="de-CH" sz="2000" dirty="0"/>
          </a:p>
          <a:p>
            <a:pPr marL="285750" indent="-285750">
              <a:buFont typeface="Arial" panose="020B0604020202020204" pitchFamily="34" charset="0"/>
              <a:buChar char="•"/>
            </a:pPr>
            <a:r>
              <a:rPr lang="de-CH" sz="2000" dirty="0"/>
              <a:t>PRSS1</a:t>
            </a:r>
          </a:p>
          <a:p>
            <a:pPr marL="285750" indent="-285750">
              <a:buFont typeface="Arial" panose="020B0604020202020204" pitchFamily="34" charset="0"/>
              <a:buChar char="•"/>
            </a:pPr>
            <a:r>
              <a:rPr lang="de-CH" sz="2000" dirty="0"/>
              <a:t>SPINK1</a:t>
            </a:r>
          </a:p>
          <a:p>
            <a:pPr marL="285750" indent="-285750">
              <a:buFont typeface="Arial" panose="020B0604020202020204" pitchFamily="34" charset="0"/>
              <a:buChar char="•"/>
            </a:pPr>
            <a:r>
              <a:rPr lang="de-CH" sz="2000" dirty="0"/>
              <a:t>CFTR </a:t>
            </a:r>
          </a:p>
          <a:p>
            <a:pPr marL="285750" indent="-285750">
              <a:buFont typeface="Arial" panose="020B0604020202020204" pitchFamily="34" charset="0"/>
              <a:buChar char="•"/>
            </a:pPr>
            <a:r>
              <a:rPr lang="de-CH" sz="2000" dirty="0"/>
              <a:t>CTRC</a:t>
            </a:r>
          </a:p>
        </p:txBody>
      </p:sp>
      <p:sp>
        <p:nvSpPr>
          <p:cNvPr id="6" name="Textfeld 5">
            <a:extLst>
              <a:ext uri="{FF2B5EF4-FFF2-40B4-BE49-F238E27FC236}">
                <a16:creationId xmlns:a16="http://schemas.microsoft.com/office/drawing/2014/main" id="{5219245B-1D17-366D-67AF-34BE0063AFCE}"/>
              </a:ext>
            </a:extLst>
          </p:cNvPr>
          <p:cNvSpPr txBox="1"/>
          <p:nvPr/>
        </p:nvSpPr>
        <p:spPr>
          <a:xfrm>
            <a:off x="6096000" y="1257403"/>
            <a:ext cx="5989983" cy="3170099"/>
          </a:xfrm>
          <a:prstGeom prst="rect">
            <a:avLst/>
          </a:prstGeom>
          <a:noFill/>
        </p:spPr>
        <p:txBody>
          <a:bodyPr wrap="square" rtlCol="0">
            <a:spAutoFit/>
          </a:bodyPr>
          <a:lstStyle/>
          <a:p>
            <a:r>
              <a:rPr lang="de-CH" sz="2000" b="1" dirty="0"/>
              <a:t>Konsequenz</a:t>
            </a:r>
          </a:p>
          <a:p>
            <a:pPr marL="342900" indent="-342900">
              <a:buFont typeface="Arial" panose="020B0604020202020204" pitchFamily="34" charset="0"/>
              <a:buChar char="•"/>
            </a:pPr>
            <a:r>
              <a:rPr lang="de-CH" sz="2000" b="1" dirty="0"/>
              <a:t>Ursache klären und ggf. Behandlung</a:t>
            </a:r>
          </a:p>
          <a:p>
            <a:pPr marL="800100" lvl="1" indent="-342900">
              <a:buFont typeface="Arial" panose="020B0604020202020204" pitchFamily="34" charset="0"/>
              <a:buChar char="•"/>
            </a:pPr>
            <a:r>
              <a:rPr lang="de-CH" sz="1600" dirty="0"/>
              <a:t>CFTR Modulator</a:t>
            </a:r>
          </a:p>
          <a:p>
            <a:pPr marL="342900" indent="-342900">
              <a:buFont typeface="Arial" panose="020B0604020202020204" pitchFamily="34" charset="0"/>
              <a:buChar char="•"/>
            </a:pPr>
            <a:r>
              <a:rPr lang="de-CH" sz="2000" b="1" dirty="0"/>
              <a:t>Familienangehörige und genetische Beratung</a:t>
            </a:r>
            <a:endParaRPr lang="de-CH" sz="2000" dirty="0"/>
          </a:p>
          <a:p>
            <a:pPr marL="342900" indent="-342900">
              <a:buFont typeface="Arial" panose="020B0604020202020204" pitchFamily="34" charset="0"/>
              <a:buChar char="•"/>
            </a:pPr>
            <a:r>
              <a:rPr lang="de-CH" sz="2000" b="1" dirty="0"/>
              <a:t>Prognose und Screening</a:t>
            </a:r>
            <a:endParaRPr lang="de-CH" sz="2000" dirty="0"/>
          </a:p>
          <a:p>
            <a:pPr marL="800100" lvl="1" indent="-342900">
              <a:buFont typeface="Arial" panose="020B0604020202020204" pitchFamily="34" charset="0"/>
              <a:buChar char="•"/>
            </a:pPr>
            <a:r>
              <a:rPr lang="de-CH" sz="1600" dirty="0"/>
              <a:t>Hereditäre Pankreatitis (z.B. </a:t>
            </a:r>
            <a:r>
              <a:rPr lang="de-CH" sz="1600" i="1" dirty="0"/>
              <a:t>PRSS1</a:t>
            </a:r>
            <a:r>
              <a:rPr lang="de-CH" sz="1600" dirty="0"/>
              <a:t>-Varianten) ist mit einem höheren Risiko für Pankreaskarzinom assoziiert – es wird eine Tumorüberwachung empfohlen. Je nach Leitlinie regelmässige jährliche Bildgebung (MRT/EUS) ab etwa 40 LJ</a:t>
            </a:r>
            <a:r>
              <a:rPr lang="de-CH" sz="2000" dirty="0"/>
              <a:t>.</a:t>
            </a:r>
          </a:p>
        </p:txBody>
      </p:sp>
      <p:sp>
        <p:nvSpPr>
          <p:cNvPr id="7" name="Textfeld 6">
            <a:extLst>
              <a:ext uri="{FF2B5EF4-FFF2-40B4-BE49-F238E27FC236}">
                <a16:creationId xmlns:a16="http://schemas.microsoft.com/office/drawing/2014/main" id="{1BE84689-8F49-A946-1496-058F842099BB}"/>
              </a:ext>
            </a:extLst>
          </p:cNvPr>
          <p:cNvSpPr txBox="1"/>
          <p:nvPr/>
        </p:nvSpPr>
        <p:spPr>
          <a:xfrm>
            <a:off x="6093280" y="6142035"/>
            <a:ext cx="6098720" cy="369332"/>
          </a:xfrm>
          <a:prstGeom prst="rect">
            <a:avLst/>
          </a:prstGeom>
          <a:noFill/>
        </p:spPr>
        <p:txBody>
          <a:bodyPr wrap="square">
            <a:spAutoFit/>
          </a:bodyPr>
          <a:lstStyle/>
          <a:p>
            <a:r>
              <a:rPr lang="de-CH" sz="900" dirty="0"/>
              <a:t>Gardner TB, et al. ACG Clinical Guideline: </a:t>
            </a:r>
            <a:r>
              <a:rPr lang="de-CH" sz="900" dirty="0" err="1"/>
              <a:t>Chronic</a:t>
            </a:r>
            <a:r>
              <a:rPr lang="de-CH" sz="900" dirty="0"/>
              <a:t> </a:t>
            </a:r>
            <a:r>
              <a:rPr lang="de-CH" sz="900" dirty="0" err="1"/>
              <a:t>Pancreatitis</a:t>
            </a:r>
            <a:r>
              <a:rPr lang="de-CH" sz="900" dirty="0"/>
              <a:t>. </a:t>
            </a:r>
            <a:r>
              <a:rPr lang="de-CH" sz="900" i="1" dirty="0"/>
              <a:t>Am J </a:t>
            </a:r>
            <a:r>
              <a:rPr lang="de-CH" sz="900" i="1" dirty="0" err="1"/>
              <a:t>Gastroenterol</a:t>
            </a:r>
            <a:r>
              <a:rPr lang="de-CH" sz="900" i="1" dirty="0"/>
              <a:t>.</a:t>
            </a:r>
            <a:r>
              <a:rPr lang="de-CH" sz="900" dirty="0"/>
              <a:t> 2020</a:t>
            </a:r>
          </a:p>
          <a:p>
            <a:r>
              <a:rPr lang="de-CH" sz="900" dirty="0"/>
              <a:t>Beyer G, et al. S3-Leitlinie Pankreatitis – DGVS / AWMF. Z </a:t>
            </a:r>
            <a:r>
              <a:rPr lang="de-CH" sz="900" dirty="0" err="1"/>
              <a:t>Gastroenterol</a:t>
            </a:r>
            <a:r>
              <a:rPr lang="de-CH" sz="900" dirty="0"/>
              <a:t>. 2022</a:t>
            </a:r>
          </a:p>
        </p:txBody>
      </p:sp>
      <p:sp>
        <p:nvSpPr>
          <p:cNvPr id="4" name="Textfeld 3">
            <a:extLst>
              <a:ext uri="{FF2B5EF4-FFF2-40B4-BE49-F238E27FC236}">
                <a16:creationId xmlns:a16="http://schemas.microsoft.com/office/drawing/2014/main" id="{3A1AB857-B9BC-00FA-5F27-21C6A9BE5E6B}"/>
              </a:ext>
            </a:extLst>
          </p:cNvPr>
          <p:cNvSpPr txBox="1"/>
          <p:nvPr/>
        </p:nvSpPr>
        <p:spPr>
          <a:xfrm>
            <a:off x="800632" y="3677708"/>
            <a:ext cx="4649030" cy="307777"/>
          </a:xfrm>
          <a:prstGeom prst="rect">
            <a:avLst/>
          </a:prstGeom>
          <a:noFill/>
        </p:spPr>
        <p:txBody>
          <a:bodyPr wrap="none" rtlCol="0">
            <a:spAutoFit/>
          </a:bodyPr>
          <a:lstStyle/>
          <a:p>
            <a:r>
              <a:rPr lang="de-CH" sz="1400" dirty="0">
                <a:solidFill>
                  <a:srgbClr val="FF0000"/>
                </a:solidFill>
                <a:latin typeface="Arial" charset="0"/>
                <a:ea typeface="Arial" charset="0"/>
                <a:cs typeface="Arial" charset="0"/>
              </a:rPr>
              <a:t>=&gt; erfordert Kostengutsprache und genetische Beratung</a:t>
            </a:r>
          </a:p>
        </p:txBody>
      </p:sp>
    </p:spTree>
    <p:extLst>
      <p:ext uri="{BB962C8B-B14F-4D97-AF65-F5344CB8AC3E}">
        <p14:creationId xmlns:p14="http://schemas.microsoft.com/office/powerpoint/2010/main" val="3391218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11597-1EC2-86BF-313B-841C08909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8B3A1-8F40-ECB1-7BF1-9D6B05245CBA}"/>
              </a:ext>
            </a:extLst>
          </p:cNvPr>
          <p:cNvSpPr>
            <a:spLocks noGrp="1"/>
          </p:cNvSpPr>
          <p:nvPr>
            <p:ph type="title"/>
          </p:nvPr>
        </p:nvSpPr>
        <p:spPr/>
        <p:txBody>
          <a:bodyPr/>
          <a:lstStyle/>
          <a:p>
            <a:r>
              <a:rPr lang="de-CH" dirty="0"/>
              <a:t>Autoimmunpankreatitis</a:t>
            </a:r>
          </a:p>
        </p:txBody>
      </p:sp>
      <p:sp>
        <p:nvSpPr>
          <p:cNvPr id="8" name="Foliennummernplatzhalter 7">
            <a:extLst>
              <a:ext uri="{FF2B5EF4-FFF2-40B4-BE49-F238E27FC236}">
                <a16:creationId xmlns:a16="http://schemas.microsoft.com/office/drawing/2014/main" id="{4B5586B5-D299-220A-D9D6-4FFDEABF2C02}"/>
              </a:ext>
            </a:extLst>
          </p:cNvPr>
          <p:cNvSpPr>
            <a:spLocks noGrp="1"/>
          </p:cNvSpPr>
          <p:nvPr>
            <p:ph type="sldNum" sz="quarter" idx="4"/>
          </p:nvPr>
        </p:nvSpPr>
        <p:spPr/>
        <p:txBody>
          <a:bodyPr/>
          <a:lstStyle/>
          <a:p>
            <a:pPr algn="r"/>
            <a:fld id="{E8B4AC24-8EFE-4548-B66C-1337A77FF3B4}" type="slidenum">
              <a:rPr lang="en-US" smtClean="0"/>
              <a:pPr algn="r"/>
              <a:t>15</a:t>
            </a:fld>
            <a:endParaRPr lang="en-US" dirty="0"/>
          </a:p>
        </p:txBody>
      </p:sp>
      <p:pic>
        <p:nvPicPr>
          <p:cNvPr id="5" name="Grafik 4">
            <a:extLst>
              <a:ext uri="{FF2B5EF4-FFF2-40B4-BE49-F238E27FC236}">
                <a16:creationId xmlns:a16="http://schemas.microsoft.com/office/drawing/2014/main" id="{78D7DF02-79C8-C37C-35CB-D94775924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00" y="962316"/>
            <a:ext cx="7028694" cy="5642212"/>
          </a:xfrm>
          <a:prstGeom prst="rect">
            <a:avLst/>
          </a:prstGeom>
        </p:spPr>
      </p:pic>
      <p:pic>
        <p:nvPicPr>
          <p:cNvPr id="7" name="Grafik 6">
            <a:extLst>
              <a:ext uri="{FF2B5EF4-FFF2-40B4-BE49-F238E27FC236}">
                <a16:creationId xmlns:a16="http://schemas.microsoft.com/office/drawing/2014/main" id="{F3BE7949-9D8A-DE86-A17B-96F1F8BA0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645" y="982474"/>
            <a:ext cx="4784078" cy="5282672"/>
          </a:xfrm>
          <a:prstGeom prst="rect">
            <a:avLst/>
          </a:prstGeom>
        </p:spPr>
      </p:pic>
      <p:sp>
        <p:nvSpPr>
          <p:cNvPr id="9" name="Textfeld 8">
            <a:extLst>
              <a:ext uri="{FF2B5EF4-FFF2-40B4-BE49-F238E27FC236}">
                <a16:creationId xmlns:a16="http://schemas.microsoft.com/office/drawing/2014/main" id="{CB65845E-089C-E779-D618-30E19077DF96}"/>
              </a:ext>
            </a:extLst>
          </p:cNvPr>
          <p:cNvSpPr txBox="1"/>
          <p:nvPr/>
        </p:nvSpPr>
        <p:spPr>
          <a:xfrm>
            <a:off x="6093280" y="6515917"/>
            <a:ext cx="6098720" cy="230832"/>
          </a:xfrm>
          <a:prstGeom prst="rect">
            <a:avLst/>
          </a:prstGeom>
          <a:noFill/>
        </p:spPr>
        <p:txBody>
          <a:bodyPr wrap="square">
            <a:spAutoFit/>
          </a:bodyPr>
          <a:lstStyle/>
          <a:p>
            <a:r>
              <a:rPr lang="en-US" sz="900" dirty="0"/>
              <a:t>Hart PA, Zen Y, Chari ST. Recent advances in autoimmune pancreatitis. </a:t>
            </a:r>
            <a:r>
              <a:rPr lang="en-US" sz="900" i="1" dirty="0"/>
              <a:t>Gastroenterology.</a:t>
            </a:r>
            <a:r>
              <a:rPr lang="en-US" sz="900" dirty="0"/>
              <a:t> 2015</a:t>
            </a:r>
            <a:endParaRPr lang="de-CH" sz="900" dirty="0"/>
          </a:p>
        </p:txBody>
      </p:sp>
    </p:spTree>
    <p:extLst>
      <p:ext uri="{BB962C8B-B14F-4D97-AF65-F5344CB8AC3E}">
        <p14:creationId xmlns:p14="http://schemas.microsoft.com/office/powerpoint/2010/main" val="59687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94CA-D204-34D4-C9BC-CB2B03796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C3471-330E-0E87-49A2-245E5887B148}"/>
              </a:ext>
            </a:extLst>
          </p:cNvPr>
          <p:cNvSpPr>
            <a:spLocks noGrp="1"/>
          </p:cNvSpPr>
          <p:nvPr>
            <p:ph type="title"/>
          </p:nvPr>
        </p:nvSpPr>
        <p:spPr/>
        <p:txBody>
          <a:bodyPr/>
          <a:lstStyle/>
          <a:p>
            <a:r>
              <a:rPr lang="de-CH" dirty="0"/>
              <a:t>Autoimmunpankreatitis</a:t>
            </a:r>
          </a:p>
        </p:txBody>
      </p:sp>
      <p:sp>
        <p:nvSpPr>
          <p:cNvPr id="8" name="Foliennummernplatzhalter 7">
            <a:extLst>
              <a:ext uri="{FF2B5EF4-FFF2-40B4-BE49-F238E27FC236}">
                <a16:creationId xmlns:a16="http://schemas.microsoft.com/office/drawing/2014/main" id="{9B7CE39B-75A4-99C0-EF10-368EECEAB076}"/>
              </a:ext>
            </a:extLst>
          </p:cNvPr>
          <p:cNvSpPr>
            <a:spLocks noGrp="1"/>
          </p:cNvSpPr>
          <p:nvPr>
            <p:ph type="sldNum" sz="quarter" idx="4"/>
          </p:nvPr>
        </p:nvSpPr>
        <p:spPr/>
        <p:txBody>
          <a:bodyPr/>
          <a:lstStyle/>
          <a:p>
            <a:pPr algn="r"/>
            <a:fld id="{E8B4AC24-8EFE-4548-B66C-1337A77FF3B4}" type="slidenum">
              <a:rPr lang="en-US" smtClean="0"/>
              <a:pPr algn="r"/>
              <a:t>16</a:t>
            </a:fld>
            <a:endParaRPr lang="en-US" dirty="0"/>
          </a:p>
        </p:txBody>
      </p:sp>
      <p:pic>
        <p:nvPicPr>
          <p:cNvPr id="5" name="Grafik 4">
            <a:extLst>
              <a:ext uri="{FF2B5EF4-FFF2-40B4-BE49-F238E27FC236}">
                <a16:creationId xmlns:a16="http://schemas.microsoft.com/office/drawing/2014/main" id="{77B1914A-40B7-6D2D-9BA6-5DCD3470F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13" y="1325709"/>
            <a:ext cx="10078857" cy="4772691"/>
          </a:xfrm>
          <a:prstGeom prst="rect">
            <a:avLst/>
          </a:prstGeom>
        </p:spPr>
      </p:pic>
      <p:sp>
        <p:nvSpPr>
          <p:cNvPr id="6" name="Textfeld 5">
            <a:extLst>
              <a:ext uri="{FF2B5EF4-FFF2-40B4-BE49-F238E27FC236}">
                <a16:creationId xmlns:a16="http://schemas.microsoft.com/office/drawing/2014/main" id="{2DBFBC4A-3C54-D046-CF95-D2DAF5F0D95B}"/>
              </a:ext>
            </a:extLst>
          </p:cNvPr>
          <p:cNvSpPr txBox="1"/>
          <p:nvPr/>
        </p:nvSpPr>
        <p:spPr>
          <a:xfrm>
            <a:off x="5834741" y="6364598"/>
            <a:ext cx="6098720" cy="230832"/>
          </a:xfrm>
          <a:prstGeom prst="rect">
            <a:avLst/>
          </a:prstGeom>
          <a:noFill/>
        </p:spPr>
        <p:txBody>
          <a:bodyPr wrap="square">
            <a:spAutoFit/>
          </a:bodyPr>
          <a:lstStyle/>
          <a:p>
            <a:r>
              <a:rPr lang="en-US" sz="900" dirty="0"/>
              <a:t>Hart PA, Zen Y, Chari ST. Recent advances in autoimmune pancreatitis. </a:t>
            </a:r>
            <a:r>
              <a:rPr lang="en-US" sz="900" i="1" dirty="0"/>
              <a:t>Gastroenterology.</a:t>
            </a:r>
            <a:r>
              <a:rPr lang="en-US" sz="900" dirty="0"/>
              <a:t> 2015</a:t>
            </a:r>
            <a:endParaRPr lang="de-CH" sz="900" dirty="0"/>
          </a:p>
        </p:txBody>
      </p:sp>
      <p:sp>
        <p:nvSpPr>
          <p:cNvPr id="7" name="Textfeld 6">
            <a:extLst>
              <a:ext uri="{FF2B5EF4-FFF2-40B4-BE49-F238E27FC236}">
                <a16:creationId xmlns:a16="http://schemas.microsoft.com/office/drawing/2014/main" id="{78860D21-3BBC-8086-542F-0CBA5F1A1230}"/>
              </a:ext>
            </a:extLst>
          </p:cNvPr>
          <p:cNvSpPr txBox="1"/>
          <p:nvPr/>
        </p:nvSpPr>
        <p:spPr>
          <a:xfrm>
            <a:off x="6586330" y="873589"/>
            <a:ext cx="1033670" cy="369332"/>
          </a:xfrm>
          <a:prstGeom prst="rect">
            <a:avLst/>
          </a:prstGeom>
          <a:noFill/>
        </p:spPr>
        <p:txBody>
          <a:bodyPr wrap="square" rtlCol="0">
            <a:spAutoFit/>
          </a:bodyPr>
          <a:lstStyle/>
          <a:p>
            <a:r>
              <a:rPr lang="de-CH" dirty="0"/>
              <a:t>Typ 1</a:t>
            </a:r>
          </a:p>
        </p:txBody>
      </p:sp>
      <p:sp>
        <p:nvSpPr>
          <p:cNvPr id="9" name="Textfeld 8">
            <a:extLst>
              <a:ext uri="{FF2B5EF4-FFF2-40B4-BE49-F238E27FC236}">
                <a16:creationId xmlns:a16="http://schemas.microsoft.com/office/drawing/2014/main" id="{F1306276-5DAF-372F-D927-F29CCB69282F}"/>
              </a:ext>
            </a:extLst>
          </p:cNvPr>
          <p:cNvSpPr txBox="1"/>
          <p:nvPr/>
        </p:nvSpPr>
        <p:spPr>
          <a:xfrm>
            <a:off x="10445182" y="870313"/>
            <a:ext cx="1033670" cy="369332"/>
          </a:xfrm>
          <a:prstGeom prst="rect">
            <a:avLst/>
          </a:prstGeom>
          <a:noFill/>
        </p:spPr>
        <p:txBody>
          <a:bodyPr wrap="square" rtlCol="0">
            <a:spAutoFit/>
          </a:bodyPr>
          <a:lstStyle/>
          <a:p>
            <a:r>
              <a:rPr lang="de-CH" dirty="0"/>
              <a:t>Typ 2</a:t>
            </a:r>
          </a:p>
        </p:txBody>
      </p:sp>
      <p:cxnSp>
        <p:nvCxnSpPr>
          <p:cNvPr id="11" name="Gerade Verbindung mit Pfeil 10">
            <a:extLst>
              <a:ext uri="{FF2B5EF4-FFF2-40B4-BE49-F238E27FC236}">
                <a16:creationId xmlns:a16="http://schemas.microsoft.com/office/drawing/2014/main" id="{E8FB604C-9EFD-AF21-213B-0ADF1736C4BB}"/>
              </a:ext>
            </a:extLst>
          </p:cNvPr>
          <p:cNvCxnSpPr>
            <a:cxnSpLocks/>
          </p:cNvCxnSpPr>
          <p:nvPr/>
        </p:nvCxnSpPr>
        <p:spPr>
          <a:xfrm flipV="1">
            <a:off x="6202017" y="1160133"/>
            <a:ext cx="384313" cy="397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8655C65A-4A67-203D-33D1-14A82B65880D}"/>
              </a:ext>
            </a:extLst>
          </p:cNvPr>
          <p:cNvCxnSpPr>
            <a:cxnSpLocks/>
          </p:cNvCxnSpPr>
          <p:nvPr/>
        </p:nvCxnSpPr>
        <p:spPr>
          <a:xfrm flipV="1">
            <a:off x="10133284" y="1175361"/>
            <a:ext cx="384313" cy="397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52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30BC-3ABF-C44E-F371-E63EB40CF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8FF44-FAC4-7CF7-F723-95DAEB63761E}"/>
              </a:ext>
            </a:extLst>
          </p:cNvPr>
          <p:cNvSpPr>
            <a:spLocks noGrp="1"/>
          </p:cNvSpPr>
          <p:nvPr>
            <p:ph type="title"/>
          </p:nvPr>
        </p:nvSpPr>
        <p:spPr/>
        <p:txBody>
          <a:bodyPr/>
          <a:lstStyle/>
          <a:p>
            <a:r>
              <a:rPr lang="de-CH" dirty="0"/>
              <a:t>Autoimmunpankreatitis - Diagnostik</a:t>
            </a:r>
          </a:p>
        </p:txBody>
      </p:sp>
      <p:sp>
        <p:nvSpPr>
          <p:cNvPr id="8" name="Foliennummernplatzhalter 7">
            <a:extLst>
              <a:ext uri="{FF2B5EF4-FFF2-40B4-BE49-F238E27FC236}">
                <a16:creationId xmlns:a16="http://schemas.microsoft.com/office/drawing/2014/main" id="{ADD14E46-FEC9-860B-0B61-30B858EF5E49}"/>
              </a:ext>
            </a:extLst>
          </p:cNvPr>
          <p:cNvSpPr>
            <a:spLocks noGrp="1"/>
          </p:cNvSpPr>
          <p:nvPr>
            <p:ph type="sldNum" sz="quarter" idx="4"/>
          </p:nvPr>
        </p:nvSpPr>
        <p:spPr/>
        <p:txBody>
          <a:bodyPr/>
          <a:lstStyle/>
          <a:p>
            <a:pPr algn="r"/>
            <a:fld id="{E8B4AC24-8EFE-4548-B66C-1337A77FF3B4}" type="slidenum">
              <a:rPr lang="en-US" smtClean="0"/>
              <a:pPr algn="r"/>
              <a:t>17</a:t>
            </a:fld>
            <a:endParaRPr lang="en-US" dirty="0"/>
          </a:p>
        </p:txBody>
      </p:sp>
      <p:pic>
        <p:nvPicPr>
          <p:cNvPr id="4" name="Grafik 3">
            <a:extLst>
              <a:ext uri="{FF2B5EF4-FFF2-40B4-BE49-F238E27FC236}">
                <a16:creationId xmlns:a16="http://schemas.microsoft.com/office/drawing/2014/main" id="{6CBD2C86-9096-9C6C-5FF1-BA683A3BFC09}"/>
              </a:ext>
            </a:extLst>
          </p:cNvPr>
          <p:cNvPicPr>
            <a:picLocks noChangeAspect="1"/>
          </p:cNvPicPr>
          <p:nvPr/>
        </p:nvPicPr>
        <p:blipFill>
          <a:blip r:embed="rId3"/>
          <a:stretch>
            <a:fillRect/>
          </a:stretch>
        </p:blipFill>
        <p:spPr>
          <a:xfrm>
            <a:off x="576943" y="1318695"/>
            <a:ext cx="7056309" cy="4539558"/>
          </a:xfrm>
          <a:prstGeom prst="rect">
            <a:avLst/>
          </a:prstGeom>
        </p:spPr>
      </p:pic>
      <p:sp>
        <p:nvSpPr>
          <p:cNvPr id="5" name="Textfeld 4">
            <a:extLst>
              <a:ext uri="{FF2B5EF4-FFF2-40B4-BE49-F238E27FC236}">
                <a16:creationId xmlns:a16="http://schemas.microsoft.com/office/drawing/2014/main" id="{E0CFDFB0-A3A1-F7CF-EC87-8E6D5B2F25C6}"/>
              </a:ext>
            </a:extLst>
          </p:cNvPr>
          <p:cNvSpPr txBox="1"/>
          <p:nvPr/>
        </p:nvSpPr>
        <p:spPr>
          <a:xfrm>
            <a:off x="4255160" y="6125093"/>
            <a:ext cx="7178722" cy="707886"/>
          </a:xfrm>
          <a:prstGeom prst="rect">
            <a:avLst/>
          </a:prstGeom>
          <a:noFill/>
        </p:spPr>
        <p:txBody>
          <a:bodyPr wrap="square" rtlCol="0">
            <a:spAutoFit/>
          </a:bodyPr>
          <a:lstStyle/>
          <a:p>
            <a:pPr algn="l"/>
            <a:r>
              <a:rPr lang="de-CH" sz="1000" b="0" i="0" strike="noStrike" dirty="0">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Autoimmune </a:t>
            </a:r>
            <a:r>
              <a:rPr lang="de-CH" sz="1000" b="0" i="0" strike="noStrike" dirty="0" err="1">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Pancreatitis</a:t>
            </a:r>
            <a:r>
              <a:rPr lang="de-CH" sz="1000" b="0" i="0" strike="noStrike" dirty="0">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de-CH" sz="1000" b="0" i="0" strike="noStrike" dirty="0" err="1">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Pancreatic</a:t>
            </a:r>
            <a:r>
              <a:rPr lang="de-CH" sz="1000" b="0" i="0" strike="noStrike" dirty="0">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and </a:t>
            </a:r>
            <a:r>
              <a:rPr lang="de-CH" sz="1000" b="0" i="0" strike="noStrike" dirty="0" err="1">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Extrapancreatic</a:t>
            </a:r>
            <a:r>
              <a:rPr lang="de-CH" sz="1000" b="0" i="0" strike="noStrike" dirty="0">
                <a:solidFill>
                  <a:srgbClr val="0000F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Imaging </a:t>
            </a:r>
            <a:r>
              <a:rPr lang="de-CH" sz="1000" b="0" i="0" strike="noStrike" dirty="0" err="1">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Findings</a:t>
            </a:r>
            <a:endParaRPr lang="de-CH" sz="1000" b="0" i="0" dirty="0">
              <a:effectLst/>
              <a:latin typeface="Arial" panose="020B0604020202020204" pitchFamily="34" charset="0"/>
              <a:cs typeface="Arial" panose="020B0604020202020204" pitchFamily="34" charset="0"/>
            </a:endParaRPr>
          </a:p>
          <a:p>
            <a:pPr algn="l"/>
            <a:r>
              <a:rPr lang="de-CH" sz="1000" b="0" i="0" dirty="0">
                <a:effectLst/>
                <a:latin typeface="Arial" panose="020B0604020202020204" pitchFamily="34" charset="0"/>
                <a:cs typeface="Arial" panose="020B0604020202020204" pitchFamily="34" charset="0"/>
              </a:rPr>
              <a:t>Kale D. </a:t>
            </a:r>
            <a:r>
              <a:rPr lang="de-CH" sz="1000" b="0" i="0" dirty="0" err="1">
                <a:effectLst/>
                <a:latin typeface="Arial" panose="020B0604020202020204" pitchFamily="34" charset="0"/>
                <a:cs typeface="Arial" panose="020B0604020202020204" pitchFamily="34" charset="0"/>
              </a:rPr>
              <a:t>Bodily</a:t>
            </a:r>
            <a:r>
              <a:rPr lang="de-CH" sz="1000" b="0" i="0" dirty="0">
                <a:effectLst/>
                <a:latin typeface="Arial" panose="020B0604020202020204" pitchFamily="34" charset="0"/>
                <a:cs typeface="Arial" panose="020B0604020202020204" pitchFamily="34" charset="0"/>
              </a:rPr>
              <a:t>, Naoki Takahashi, Joel G. Fletcher, Jeff L. Fidler, David M. Hough, Akira </a:t>
            </a:r>
            <a:r>
              <a:rPr lang="de-CH" sz="1000" b="0" i="0" dirty="0" err="1">
                <a:effectLst/>
                <a:latin typeface="Arial" panose="020B0604020202020204" pitchFamily="34" charset="0"/>
                <a:cs typeface="Arial" panose="020B0604020202020204" pitchFamily="34" charset="0"/>
              </a:rPr>
              <a:t>Kawashima</a:t>
            </a:r>
            <a:r>
              <a:rPr lang="de-CH" sz="1000" b="0" i="0" dirty="0">
                <a:effectLst/>
                <a:latin typeface="Arial" panose="020B0604020202020204" pitchFamily="34" charset="0"/>
                <a:cs typeface="Arial" panose="020B0604020202020204" pitchFamily="34" charset="0"/>
              </a:rPr>
              <a:t>, and Suresh T. </a:t>
            </a:r>
            <a:r>
              <a:rPr lang="de-CH" sz="1000" b="0" i="0" dirty="0" err="1">
                <a:effectLst/>
                <a:latin typeface="Arial" panose="020B0604020202020204" pitchFamily="34" charset="0"/>
                <a:cs typeface="Arial" panose="020B0604020202020204" pitchFamily="34" charset="0"/>
              </a:rPr>
              <a:t>Chari</a:t>
            </a:r>
            <a:endParaRPr lang="de-CH" sz="1000" b="0" i="0" dirty="0">
              <a:effectLst/>
              <a:latin typeface="Arial" panose="020B0604020202020204" pitchFamily="34" charset="0"/>
              <a:cs typeface="Arial" panose="020B0604020202020204" pitchFamily="34" charset="0"/>
            </a:endParaRPr>
          </a:p>
          <a:p>
            <a:r>
              <a:rPr lang="de-CH" sz="1000" b="0" i="0" dirty="0">
                <a:effectLst/>
                <a:latin typeface="Arial" panose="020B0604020202020204" pitchFamily="34" charset="0"/>
                <a:cs typeface="Arial" panose="020B0604020202020204" pitchFamily="34" charset="0"/>
              </a:rPr>
              <a:t>American Journal </a:t>
            </a:r>
            <a:r>
              <a:rPr lang="de-CH" sz="1000" b="0" i="0" dirty="0" err="1">
                <a:effectLst/>
                <a:latin typeface="Arial" panose="020B0604020202020204" pitchFamily="34" charset="0"/>
                <a:cs typeface="Arial" panose="020B0604020202020204" pitchFamily="34" charset="0"/>
              </a:rPr>
              <a:t>of</a:t>
            </a:r>
            <a:r>
              <a:rPr lang="de-CH" sz="1000" b="0" i="0" dirty="0">
                <a:effectLst/>
                <a:latin typeface="Arial" panose="020B0604020202020204" pitchFamily="34" charset="0"/>
                <a:cs typeface="Arial" panose="020B0604020202020204" pitchFamily="34" charset="0"/>
              </a:rPr>
              <a:t> </a:t>
            </a:r>
            <a:r>
              <a:rPr lang="de-CH" sz="1000" b="0" i="0" dirty="0" err="1">
                <a:effectLst/>
                <a:latin typeface="Arial" panose="020B0604020202020204" pitchFamily="34" charset="0"/>
                <a:cs typeface="Arial" panose="020B0604020202020204" pitchFamily="34" charset="0"/>
              </a:rPr>
              <a:t>Roentgenology</a:t>
            </a:r>
            <a:r>
              <a:rPr lang="de-CH" sz="1000" b="0" i="0" dirty="0">
                <a:effectLst/>
                <a:latin typeface="Arial" panose="020B0604020202020204" pitchFamily="34" charset="0"/>
                <a:cs typeface="Arial" panose="020B0604020202020204" pitchFamily="34" charset="0"/>
              </a:rPr>
              <a:t> 2009 192:2, 431-437</a:t>
            </a:r>
            <a:br>
              <a:rPr lang="de-CH" sz="1000" dirty="0">
                <a:latin typeface="Arial" panose="020B0604020202020204" pitchFamily="34" charset="0"/>
                <a:cs typeface="Arial" panose="020B0604020202020204" pitchFamily="34" charset="0"/>
              </a:rPr>
            </a:br>
            <a:endParaRPr lang="de-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09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82EC2-344B-E888-C768-4FC497D1A3C1}"/>
            </a:ext>
          </a:extLst>
        </p:cNvPr>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FA783AEA-FC7C-1A55-BF11-D336B8B7F80A}"/>
              </a:ext>
            </a:extLst>
          </p:cNvPr>
          <p:cNvSpPr>
            <a:spLocks noGrp="1"/>
          </p:cNvSpPr>
          <p:nvPr>
            <p:ph type="sldNum" sz="quarter" idx="4"/>
          </p:nvPr>
        </p:nvSpPr>
        <p:spPr/>
        <p:txBody>
          <a:bodyPr/>
          <a:lstStyle/>
          <a:p>
            <a:pPr algn="r"/>
            <a:fld id="{E8B4AC24-8EFE-4548-B66C-1337A77FF3B4}" type="slidenum">
              <a:rPr lang="en-US" smtClean="0"/>
              <a:pPr algn="r"/>
              <a:t>18</a:t>
            </a:fld>
            <a:endParaRPr lang="en-US" dirty="0"/>
          </a:p>
        </p:txBody>
      </p:sp>
      <p:sp>
        <p:nvSpPr>
          <p:cNvPr id="6" name="Title 1">
            <a:extLst>
              <a:ext uri="{FF2B5EF4-FFF2-40B4-BE49-F238E27FC236}">
                <a16:creationId xmlns:a16="http://schemas.microsoft.com/office/drawing/2014/main" id="{06723B6B-9EEC-531D-EDD0-2E30BC6015C2}"/>
              </a:ext>
            </a:extLst>
          </p:cNvPr>
          <p:cNvSpPr txBox="1">
            <a:spLocks/>
          </p:cNvSpPr>
          <p:nvPr/>
        </p:nvSpPr>
        <p:spPr>
          <a:xfrm>
            <a:off x="576942" y="487885"/>
            <a:ext cx="10515600" cy="4524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GB" sz="2600" b="1" kern="1200">
                <a:solidFill>
                  <a:schemeClr val="tx2"/>
                </a:solidFill>
                <a:latin typeface="+mj-lt"/>
                <a:ea typeface="+mj-ea"/>
                <a:cs typeface="+mj-cs"/>
              </a:defRPr>
            </a:lvl1pPr>
          </a:lstStyle>
          <a:p>
            <a:r>
              <a:rPr lang="de-CH"/>
              <a:t>Autoimmunpankreatitis - Diagnostik</a:t>
            </a:r>
            <a:endParaRPr lang="de-CH" dirty="0"/>
          </a:p>
        </p:txBody>
      </p:sp>
      <p:sp>
        <p:nvSpPr>
          <p:cNvPr id="9" name="Textfeld 8">
            <a:extLst>
              <a:ext uri="{FF2B5EF4-FFF2-40B4-BE49-F238E27FC236}">
                <a16:creationId xmlns:a16="http://schemas.microsoft.com/office/drawing/2014/main" id="{6DC050A1-2506-31AD-1E6C-BC383052A71E}"/>
              </a:ext>
            </a:extLst>
          </p:cNvPr>
          <p:cNvSpPr txBox="1"/>
          <p:nvPr/>
        </p:nvSpPr>
        <p:spPr>
          <a:xfrm>
            <a:off x="6782939" y="5984917"/>
            <a:ext cx="3432880" cy="553998"/>
          </a:xfrm>
          <a:prstGeom prst="rect">
            <a:avLst/>
          </a:prstGeom>
          <a:noFill/>
        </p:spPr>
        <p:txBody>
          <a:bodyPr wrap="square" rtlCol="0">
            <a:spAutoFit/>
          </a:bodyPr>
          <a:lstStyle/>
          <a:p>
            <a:r>
              <a:rPr lang="de-CH" sz="1000" b="0" i="0" dirty="0" err="1">
                <a:solidFill>
                  <a:srgbClr val="212121"/>
                </a:solidFill>
                <a:effectLst/>
                <a:latin typeface="BlinkMacSystemFont"/>
              </a:rPr>
              <a:t>Chari</a:t>
            </a:r>
            <a:r>
              <a:rPr lang="de-CH" sz="1000" b="0" i="0" dirty="0">
                <a:solidFill>
                  <a:srgbClr val="212121"/>
                </a:solidFill>
                <a:effectLst/>
                <a:latin typeface="BlinkMacSystemFont"/>
              </a:rPr>
              <a:t> ST,. A </a:t>
            </a:r>
            <a:r>
              <a:rPr lang="de-CH" sz="1000" b="0" i="0" dirty="0" err="1">
                <a:solidFill>
                  <a:srgbClr val="212121"/>
                </a:solidFill>
                <a:effectLst/>
                <a:latin typeface="BlinkMacSystemFont"/>
              </a:rPr>
              <a:t>diagnostic</a:t>
            </a:r>
            <a:r>
              <a:rPr lang="de-CH" sz="1000" b="0" i="0" dirty="0">
                <a:solidFill>
                  <a:srgbClr val="212121"/>
                </a:solidFill>
                <a:effectLst/>
                <a:latin typeface="BlinkMacSystemFont"/>
              </a:rPr>
              <a:t> </a:t>
            </a:r>
            <a:r>
              <a:rPr lang="de-CH" sz="1000" b="0" i="0" dirty="0" err="1">
                <a:solidFill>
                  <a:srgbClr val="212121"/>
                </a:solidFill>
                <a:effectLst/>
                <a:latin typeface="BlinkMacSystemFont"/>
              </a:rPr>
              <a:t>strategy</a:t>
            </a:r>
            <a:r>
              <a:rPr lang="de-CH" sz="1000" b="0" i="0" dirty="0">
                <a:solidFill>
                  <a:srgbClr val="212121"/>
                </a:solidFill>
                <a:effectLst/>
                <a:latin typeface="BlinkMacSystemFont"/>
              </a:rPr>
              <a:t> </a:t>
            </a:r>
            <a:r>
              <a:rPr lang="de-CH" sz="1000" b="0" i="0" dirty="0" err="1">
                <a:solidFill>
                  <a:srgbClr val="212121"/>
                </a:solidFill>
                <a:effectLst/>
                <a:latin typeface="BlinkMacSystemFont"/>
              </a:rPr>
              <a:t>to</a:t>
            </a:r>
            <a:r>
              <a:rPr lang="de-CH" sz="1000" b="0" i="0" dirty="0">
                <a:solidFill>
                  <a:srgbClr val="212121"/>
                </a:solidFill>
                <a:effectLst/>
                <a:latin typeface="BlinkMacSystemFont"/>
              </a:rPr>
              <a:t> </a:t>
            </a:r>
            <a:r>
              <a:rPr lang="de-CH" sz="1000" b="0" i="0" dirty="0" err="1">
                <a:solidFill>
                  <a:srgbClr val="212121"/>
                </a:solidFill>
                <a:effectLst/>
                <a:latin typeface="BlinkMacSystemFont"/>
              </a:rPr>
              <a:t>distinguish</a:t>
            </a:r>
            <a:r>
              <a:rPr lang="de-CH" sz="1000" b="0" i="0" dirty="0">
                <a:solidFill>
                  <a:srgbClr val="212121"/>
                </a:solidFill>
                <a:effectLst/>
                <a:latin typeface="BlinkMacSystemFont"/>
              </a:rPr>
              <a:t> autoimmune </a:t>
            </a:r>
            <a:r>
              <a:rPr lang="de-CH" sz="1000" b="0" i="0" dirty="0" err="1">
                <a:solidFill>
                  <a:srgbClr val="212121"/>
                </a:solidFill>
                <a:effectLst/>
                <a:latin typeface="BlinkMacSystemFont"/>
              </a:rPr>
              <a:t>pancreatitis</a:t>
            </a:r>
            <a:r>
              <a:rPr lang="de-CH" sz="1000" b="0" i="0" dirty="0">
                <a:solidFill>
                  <a:srgbClr val="212121"/>
                </a:solidFill>
                <a:effectLst/>
                <a:latin typeface="BlinkMacSystemFont"/>
              </a:rPr>
              <a:t> </a:t>
            </a:r>
            <a:r>
              <a:rPr lang="de-CH" sz="1000" b="0" i="0" dirty="0" err="1">
                <a:solidFill>
                  <a:srgbClr val="212121"/>
                </a:solidFill>
                <a:effectLst/>
                <a:latin typeface="BlinkMacSystemFont"/>
              </a:rPr>
              <a:t>from</a:t>
            </a:r>
            <a:r>
              <a:rPr lang="de-CH" sz="1000" b="0" i="0" dirty="0">
                <a:solidFill>
                  <a:srgbClr val="212121"/>
                </a:solidFill>
                <a:effectLst/>
                <a:latin typeface="BlinkMacSystemFont"/>
              </a:rPr>
              <a:t> </a:t>
            </a:r>
            <a:r>
              <a:rPr lang="de-CH" sz="1000" b="0" i="0" dirty="0" err="1">
                <a:solidFill>
                  <a:srgbClr val="212121"/>
                </a:solidFill>
                <a:effectLst/>
                <a:latin typeface="BlinkMacSystemFont"/>
              </a:rPr>
              <a:t>pancreatic</a:t>
            </a:r>
            <a:r>
              <a:rPr lang="de-CH" sz="1000" b="0" i="0" dirty="0">
                <a:solidFill>
                  <a:srgbClr val="212121"/>
                </a:solidFill>
                <a:effectLst/>
                <a:latin typeface="BlinkMacSystemFont"/>
              </a:rPr>
              <a:t> </a:t>
            </a:r>
            <a:r>
              <a:rPr lang="de-CH" sz="1000" b="0" i="0" dirty="0" err="1">
                <a:solidFill>
                  <a:srgbClr val="212121"/>
                </a:solidFill>
                <a:effectLst/>
                <a:latin typeface="BlinkMacSystemFont"/>
              </a:rPr>
              <a:t>cancer</a:t>
            </a:r>
            <a:r>
              <a:rPr lang="de-CH" sz="1000" b="0" i="0" dirty="0">
                <a:solidFill>
                  <a:srgbClr val="212121"/>
                </a:solidFill>
                <a:effectLst/>
                <a:latin typeface="BlinkMacSystemFont"/>
              </a:rPr>
              <a:t>. </a:t>
            </a:r>
            <a:r>
              <a:rPr lang="de-CH" sz="1000" b="0" i="0" dirty="0" err="1">
                <a:solidFill>
                  <a:srgbClr val="212121"/>
                </a:solidFill>
                <a:effectLst/>
                <a:latin typeface="BlinkMacSystemFont"/>
              </a:rPr>
              <a:t>Clin</a:t>
            </a:r>
            <a:r>
              <a:rPr lang="de-CH" sz="1000" b="0" i="0" dirty="0">
                <a:solidFill>
                  <a:srgbClr val="212121"/>
                </a:solidFill>
                <a:effectLst/>
                <a:latin typeface="BlinkMacSystemFont"/>
              </a:rPr>
              <a:t> </a:t>
            </a:r>
            <a:r>
              <a:rPr lang="de-CH" sz="1000" b="0" i="0" dirty="0" err="1">
                <a:solidFill>
                  <a:srgbClr val="212121"/>
                </a:solidFill>
                <a:effectLst/>
                <a:latin typeface="BlinkMacSystemFont"/>
              </a:rPr>
              <a:t>Gastroenterol</a:t>
            </a:r>
            <a:r>
              <a:rPr lang="de-CH" sz="1000" b="0" i="0" dirty="0">
                <a:solidFill>
                  <a:srgbClr val="212121"/>
                </a:solidFill>
                <a:effectLst/>
                <a:latin typeface="BlinkMacSystemFont"/>
              </a:rPr>
              <a:t> </a:t>
            </a:r>
            <a:r>
              <a:rPr lang="de-CH" sz="1000" b="0" i="0" dirty="0" err="1">
                <a:solidFill>
                  <a:srgbClr val="212121"/>
                </a:solidFill>
                <a:effectLst/>
                <a:latin typeface="BlinkMacSystemFont"/>
              </a:rPr>
              <a:t>Hepatol</a:t>
            </a:r>
            <a:r>
              <a:rPr lang="de-CH" sz="1000" b="0" i="0" dirty="0">
                <a:solidFill>
                  <a:srgbClr val="212121"/>
                </a:solidFill>
                <a:effectLst/>
                <a:latin typeface="BlinkMacSystemFont"/>
              </a:rPr>
              <a:t>. 2009 Oct;7(10)</a:t>
            </a:r>
            <a:endParaRPr lang="de-CH" sz="1000" dirty="0"/>
          </a:p>
        </p:txBody>
      </p:sp>
      <p:grpSp>
        <p:nvGrpSpPr>
          <p:cNvPr id="14" name="Gruppieren 13">
            <a:extLst>
              <a:ext uri="{FF2B5EF4-FFF2-40B4-BE49-F238E27FC236}">
                <a16:creationId xmlns:a16="http://schemas.microsoft.com/office/drawing/2014/main" id="{0E72B60A-C4F0-6849-C636-5C1475616476}"/>
              </a:ext>
            </a:extLst>
          </p:cNvPr>
          <p:cNvGrpSpPr/>
          <p:nvPr/>
        </p:nvGrpSpPr>
        <p:grpSpPr>
          <a:xfrm>
            <a:off x="561872" y="1101524"/>
            <a:ext cx="4869701" cy="5512019"/>
            <a:chOff x="561872" y="1101524"/>
            <a:chExt cx="4869701" cy="5512019"/>
          </a:xfrm>
        </p:grpSpPr>
        <p:pic>
          <p:nvPicPr>
            <p:cNvPr id="7" name="Bild 11">
              <a:extLst>
                <a:ext uri="{FF2B5EF4-FFF2-40B4-BE49-F238E27FC236}">
                  <a16:creationId xmlns:a16="http://schemas.microsoft.com/office/drawing/2014/main" id="{E497DF5E-3802-CCFC-6126-098EAF203DBC}"/>
                </a:ext>
              </a:extLst>
            </p:cNvPr>
            <p:cNvPicPr>
              <a:picLocks noChangeAspect="1"/>
            </p:cNvPicPr>
            <p:nvPr/>
          </p:nvPicPr>
          <p:blipFill>
            <a:blip r:embed="rId3"/>
            <a:stretch>
              <a:fillRect/>
            </a:stretch>
          </p:blipFill>
          <p:spPr>
            <a:xfrm>
              <a:off x="561872" y="1114224"/>
              <a:ext cx="4869701" cy="5499319"/>
            </a:xfrm>
            <a:prstGeom prst="rect">
              <a:avLst/>
            </a:prstGeom>
          </p:spPr>
        </p:pic>
        <p:sp>
          <p:nvSpPr>
            <p:cNvPr id="10" name="Rechteck 9">
              <a:extLst>
                <a:ext uri="{FF2B5EF4-FFF2-40B4-BE49-F238E27FC236}">
                  <a16:creationId xmlns:a16="http://schemas.microsoft.com/office/drawing/2014/main" id="{94289064-2117-1F30-79F5-74C16F997C4A}"/>
                </a:ext>
              </a:extLst>
            </p:cNvPr>
            <p:cNvSpPr/>
            <p:nvPr/>
          </p:nvSpPr>
          <p:spPr>
            <a:xfrm>
              <a:off x="4165328" y="1101524"/>
              <a:ext cx="581298" cy="225287"/>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4DD73DFB-5548-C5CD-EC27-C05DDC8A9256}"/>
                </a:ext>
              </a:extLst>
            </p:cNvPr>
            <p:cNvSpPr/>
            <p:nvPr/>
          </p:nvSpPr>
          <p:spPr>
            <a:xfrm>
              <a:off x="1733550" y="1825424"/>
              <a:ext cx="612776" cy="225287"/>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2702991E-3573-ADBB-843B-883252C846AE}"/>
                </a:ext>
              </a:extLst>
            </p:cNvPr>
            <p:cNvSpPr/>
            <p:nvPr/>
          </p:nvSpPr>
          <p:spPr>
            <a:xfrm>
              <a:off x="1473304" y="3203713"/>
              <a:ext cx="581298" cy="225287"/>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DACE181F-2FC5-DE6A-0EF4-431C00957F67}"/>
                </a:ext>
              </a:extLst>
            </p:cNvPr>
            <p:cNvSpPr/>
            <p:nvPr/>
          </p:nvSpPr>
          <p:spPr>
            <a:xfrm>
              <a:off x="1885157" y="4000546"/>
              <a:ext cx="581298" cy="225287"/>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Rechteck 1">
            <a:extLst>
              <a:ext uri="{FF2B5EF4-FFF2-40B4-BE49-F238E27FC236}">
                <a16:creationId xmlns:a16="http://schemas.microsoft.com/office/drawing/2014/main" id="{0E3DD68D-6958-D598-75D2-E0FD7C6138CF}"/>
              </a:ext>
            </a:extLst>
          </p:cNvPr>
          <p:cNvSpPr/>
          <p:nvPr/>
        </p:nvSpPr>
        <p:spPr>
          <a:xfrm>
            <a:off x="2089727" y="3376843"/>
            <a:ext cx="186259" cy="225287"/>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9BB6D84A-B791-B4CF-CCC8-2D4EB001319D}"/>
              </a:ext>
            </a:extLst>
          </p:cNvPr>
          <p:cNvSpPr/>
          <p:nvPr/>
        </p:nvSpPr>
        <p:spPr>
          <a:xfrm>
            <a:off x="2810463" y="3602130"/>
            <a:ext cx="186259" cy="225287"/>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7042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5D90-9ECA-2904-1826-D786CB11D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F210F-056B-5236-DA81-256EE02198EF}"/>
              </a:ext>
            </a:extLst>
          </p:cNvPr>
          <p:cNvSpPr>
            <a:spLocks noGrp="1"/>
          </p:cNvSpPr>
          <p:nvPr>
            <p:ph type="title"/>
          </p:nvPr>
        </p:nvSpPr>
        <p:spPr/>
        <p:txBody>
          <a:bodyPr/>
          <a:lstStyle/>
          <a:p>
            <a:r>
              <a:rPr lang="de-CH" dirty="0"/>
              <a:t>Metabolische und weitere Ursachen</a:t>
            </a:r>
          </a:p>
        </p:txBody>
      </p:sp>
      <p:sp>
        <p:nvSpPr>
          <p:cNvPr id="3" name="Text Placeholder 2">
            <a:extLst>
              <a:ext uri="{FF2B5EF4-FFF2-40B4-BE49-F238E27FC236}">
                <a16:creationId xmlns:a16="http://schemas.microsoft.com/office/drawing/2014/main" id="{9A238C6F-A9F3-86A3-9490-117D38B035FE}"/>
              </a:ext>
            </a:extLst>
          </p:cNvPr>
          <p:cNvSpPr>
            <a:spLocks noGrp="1"/>
          </p:cNvSpPr>
          <p:nvPr>
            <p:ph type="body" sz="quarter" idx="13"/>
          </p:nvPr>
        </p:nvSpPr>
        <p:spPr/>
        <p:txBody>
          <a:bodyPr/>
          <a:lstStyle/>
          <a:p>
            <a:pPr marL="285750" indent="-285750">
              <a:buFont typeface="Arial" charset="0"/>
              <a:buChar char="•"/>
            </a:pPr>
            <a:r>
              <a:rPr lang="de-CH" dirty="0" err="1"/>
              <a:t>Hypertriglyceridämie</a:t>
            </a:r>
            <a:r>
              <a:rPr lang="de-CH" dirty="0"/>
              <a:t>: &gt; 10 mmol/l</a:t>
            </a:r>
          </a:p>
          <a:p>
            <a:pPr marL="285750" indent="-285750">
              <a:buFont typeface="Arial" charset="0"/>
              <a:buChar char="•"/>
            </a:pPr>
            <a:endParaRPr lang="de-CH" dirty="0"/>
          </a:p>
          <a:p>
            <a:pPr marL="285750" indent="-285750">
              <a:buFont typeface="Arial" charset="0"/>
              <a:buChar char="•"/>
            </a:pPr>
            <a:r>
              <a:rPr lang="de-CH" dirty="0"/>
              <a:t>Primärer Hyperparathyreoidismus / </a:t>
            </a:r>
            <a:r>
              <a:rPr lang="de-CH" dirty="0" err="1"/>
              <a:t>Hypercalcämie</a:t>
            </a:r>
            <a:r>
              <a:rPr lang="de-CH" dirty="0"/>
              <a:t> ➞ Calcium aktiviert  Trypsinogen + hohe Kalziumkonzentration in Pankreassekret führt zu </a:t>
            </a:r>
            <a:r>
              <a:rPr lang="de-CH" dirty="0" err="1"/>
              <a:t>intraductalen</a:t>
            </a:r>
            <a:r>
              <a:rPr lang="de-CH" dirty="0"/>
              <a:t> Konkrementen</a:t>
            </a:r>
          </a:p>
          <a:p>
            <a:pPr marL="285750" indent="-285750">
              <a:buFont typeface="Arial" charset="0"/>
              <a:buChar char="•"/>
            </a:pPr>
            <a:endParaRPr lang="de-CH" dirty="0"/>
          </a:p>
          <a:p>
            <a:pPr marL="285750" indent="-285750">
              <a:buFont typeface="Arial" charset="0"/>
              <a:buChar char="•"/>
            </a:pPr>
            <a:r>
              <a:rPr lang="de-CH" dirty="0">
                <a:solidFill>
                  <a:schemeClr val="bg1">
                    <a:lumMod val="50000"/>
                  </a:schemeClr>
                </a:solidFill>
              </a:rPr>
              <a:t>(Diabetes / CKD: keine eindeutige Assoziation)</a:t>
            </a:r>
          </a:p>
          <a:p>
            <a:pPr marL="285750" indent="-285750">
              <a:buFont typeface="Arial" charset="0"/>
              <a:buChar char="•"/>
            </a:pPr>
            <a:endParaRPr lang="de-CH" dirty="0"/>
          </a:p>
          <a:p>
            <a:pPr marL="285750" indent="-285750">
              <a:buFont typeface="Arial" charset="0"/>
              <a:buChar char="•"/>
            </a:pPr>
            <a:r>
              <a:rPr lang="de-CH" dirty="0"/>
              <a:t>Radiatio: kann mit grosser zeitlicher Latenz (mehrere Jahre!) auftreten</a:t>
            </a:r>
          </a:p>
          <a:p>
            <a:pPr marL="0" indent="0">
              <a:buNone/>
            </a:pPr>
            <a:endParaRPr lang="de-CH" dirty="0"/>
          </a:p>
        </p:txBody>
      </p:sp>
      <p:sp>
        <p:nvSpPr>
          <p:cNvPr id="8" name="Foliennummernplatzhalter 7">
            <a:extLst>
              <a:ext uri="{FF2B5EF4-FFF2-40B4-BE49-F238E27FC236}">
                <a16:creationId xmlns:a16="http://schemas.microsoft.com/office/drawing/2014/main" id="{C5AC77BB-EE4F-752D-9BB5-6774B159EBF3}"/>
              </a:ext>
            </a:extLst>
          </p:cNvPr>
          <p:cNvSpPr>
            <a:spLocks noGrp="1"/>
          </p:cNvSpPr>
          <p:nvPr>
            <p:ph type="sldNum" sz="quarter" idx="4"/>
          </p:nvPr>
        </p:nvSpPr>
        <p:spPr/>
        <p:txBody>
          <a:bodyPr/>
          <a:lstStyle/>
          <a:p>
            <a:pPr algn="r"/>
            <a:fld id="{E8B4AC24-8EFE-4548-B66C-1337A77FF3B4}" type="slidenum">
              <a:rPr lang="en-US" smtClean="0"/>
              <a:pPr algn="r"/>
              <a:t>19</a:t>
            </a:fld>
            <a:endParaRPr lang="en-US" dirty="0"/>
          </a:p>
        </p:txBody>
      </p:sp>
      <p:sp>
        <p:nvSpPr>
          <p:cNvPr id="4" name="Textfeld 3">
            <a:extLst>
              <a:ext uri="{FF2B5EF4-FFF2-40B4-BE49-F238E27FC236}">
                <a16:creationId xmlns:a16="http://schemas.microsoft.com/office/drawing/2014/main" id="{613A31DB-BB2F-751C-D572-5BDA3318483C}"/>
              </a:ext>
            </a:extLst>
          </p:cNvPr>
          <p:cNvSpPr txBox="1"/>
          <p:nvPr/>
        </p:nvSpPr>
        <p:spPr>
          <a:xfrm>
            <a:off x="7776214" y="6265146"/>
            <a:ext cx="3541143" cy="246221"/>
          </a:xfrm>
          <a:prstGeom prst="rect">
            <a:avLst/>
          </a:prstGeom>
          <a:noFill/>
        </p:spPr>
        <p:txBody>
          <a:bodyPr wrap="square" rtlCol="0">
            <a:spAutoFit/>
          </a:bodyPr>
          <a:lstStyle/>
          <a:p>
            <a:r>
              <a:rPr lang="de-DE" sz="1000" dirty="0">
                <a:latin typeface="Arial" charset="0"/>
                <a:ea typeface="Arial" charset="0"/>
                <a:cs typeface="Arial" charset="0"/>
              </a:rPr>
              <a:t>Xiao AY et al. Lancet </a:t>
            </a:r>
            <a:r>
              <a:rPr lang="de-DE" sz="1000" dirty="0" err="1">
                <a:latin typeface="Arial" charset="0"/>
                <a:ea typeface="Arial" charset="0"/>
                <a:cs typeface="Arial" charset="0"/>
              </a:rPr>
              <a:t>Gastroenterol</a:t>
            </a:r>
            <a:r>
              <a:rPr lang="de-DE" sz="1000" dirty="0">
                <a:latin typeface="Arial" charset="0"/>
                <a:ea typeface="Arial" charset="0"/>
                <a:cs typeface="Arial" charset="0"/>
              </a:rPr>
              <a:t> </a:t>
            </a:r>
            <a:r>
              <a:rPr lang="de-DE" sz="1000" dirty="0" err="1">
                <a:latin typeface="Arial" charset="0"/>
                <a:ea typeface="Arial" charset="0"/>
                <a:cs typeface="Arial" charset="0"/>
              </a:rPr>
              <a:t>Hepatol</a:t>
            </a:r>
            <a:r>
              <a:rPr lang="de-DE" sz="1000" dirty="0">
                <a:latin typeface="Arial" charset="0"/>
                <a:ea typeface="Arial" charset="0"/>
                <a:cs typeface="Arial" charset="0"/>
              </a:rPr>
              <a:t>. 2016;1(1):45.</a:t>
            </a:r>
          </a:p>
        </p:txBody>
      </p:sp>
    </p:spTree>
    <p:extLst>
      <p:ext uri="{BB962C8B-B14F-4D97-AF65-F5344CB8AC3E}">
        <p14:creationId xmlns:p14="http://schemas.microsoft.com/office/powerpoint/2010/main" val="27189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70B3-290B-4264-A66F-D0123F9D4EC8}"/>
              </a:ext>
            </a:extLst>
          </p:cNvPr>
          <p:cNvSpPr>
            <a:spLocks noGrp="1"/>
          </p:cNvSpPr>
          <p:nvPr>
            <p:ph type="title"/>
          </p:nvPr>
        </p:nvSpPr>
        <p:spPr/>
        <p:txBody>
          <a:bodyPr/>
          <a:lstStyle/>
          <a:p>
            <a:r>
              <a:rPr lang="de-CH" dirty="0"/>
              <a:t>Inhalt</a:t>
            </a:r>
          </a:p>
        </p:txBody>
      </p:sp>
      <p:sp>
        <p:nvSpPr>
          <p:cNvPr id="3" name="Text Placeholder 2">
            <a:extLst>
              <a:ext uri="{FF2B5EF4-FFF2-40B4-BE49-F238E27FC236}">
                <a16:creationId xmlns:a16="http://schemas.microsoft.com/office/drawing/2014/main" id="{48B3527E-448F-4D63-9FD3-9F136822E1E6}"/>
              </a:ext>
            </a:extLst>
          </p:cNvPr>
          <p:cNvSpPr>
            <a:spLocks noGrp="1"/>
          </p:cNvSpPr>
          <p:nvPr>
            <p:ph type="body" sz="quarter" idx="13"/>
          </p:nvPr>
        </p:nvSpPr>
        <p:spPr/>
        <p:txBody>
          <a:bodyPr/>
          <a:lstStyle/>
          <a:p>
            <a:r>
              <a:rPr lang="de-CH" dirty="0"/>
              <a:t>Definition/Epidemiologie</a:t>
            </a:r>
          </a:p>
          <a:p>
            <a:r>
              <a:rPr lang="de-CH" dirty="0"/>
              <a:t>Klassifikation/Ätiologie</a:t>
            </a:r>
          </a:p>
          <a:p>
            <a:r>
              <a:rPr lang="de-CH" dirty="0"/>
              <a:t>Klinik und Verlauf</a:t>
            </a:r>
          </a:p>
          <a:p>
            <a:r>
              <a:rPr lang="de-CH" dirty="0"/>
              <a:t>Diagnostik</a:t>
            </a:r>
          </a:p>
          <a:p>
            <a:r>
              <a:rPr lang="de-CH" dirty="0"/>
              <a:t>Therapie</a:t>
            </a:r>
          </a:p>
          <a:p>
            <a:r>
              <a:rPr lang="de-CH" dirty="0"/>
              <a:t>Komplikationen</a:t>
            </a:r>
          </a:p>
        </p:txBody>
      </p:sp>
      <p:sp>
        <p:nvSpPr>
          <p:cNvPr id="8" name="Foliennummernplatzhalter 7"/>
          <p:cNvSpPr>
            <a:spLocks noGrp="1"/>
          </p:cNvSpPr>
          <p:nvPr>
            <p:ph type="sldNum" sz="quarter" idx="4"/>
          </p:nvPr>
        </p:nvSpPr>
        <p:spPr/>
        <p:txBody>
          <a:bodyPr/>
          <a:lstStyle/>
          <a:p>
            <a:pPr algn="r"/>
            <a:fld id="{E8B4AC24-8EFE-4548-B66C-1337A77FF3B4}" type="slidenum">
              <a:rPr lang="en-US" smtClean="0"/>
              <a:pPr algn="r"/>
              <a:t>2</a:t>
            </a:fld>
            <a:endParaRPr lang="en-US" dirty="0"/>
          </a:p>
        </p:txBody>
      </p:sp>
      <p:pic>
        <p:nvPicPr>
          <p:cNvPr id="4" name="Grafik 3">
            <a:extLst>
              <a:ext uri="{FF2B5EF4-FFF2-40B4-BE49-F238E27FC236}">
                <a16:creationId xmlns:a16="http://schemas.microsoft.com/office/drawing/2014/main" id="{C41B45F8-AF2C-00D4-B0ED-DEA8000CB434}"/>
              </a:ext>
            </a:extLst>
          </p:cNvPr>
          <p:cNvPicPr>
            <a:picLocks noChangeAspect="1"/>
          </p:cNvPicPr>
          <p:nvPr/>
        </p:nvPicPr>
        <p:blipFill>
          <a:blip r:embed="rId2"/>
          <a:stretch>
            <a:fillRect/>
          </a:stretch>
        </p:blipFill>
        <p:spPr>
          <a:xfrm>
            <a:off x="6441947" y="1644278"/>
            <a:ext cx="4378624" cy="2919082"/>
          </a:xfrm>
          <a:prstGeom prst="rect">
            <a:avLst/>
          </a:prstGeom>
        </p:spPr>
      </p:pic>
    </p:spTree>
    <p:extLst>
      <p:ext uri="{BB962C8B-B14F-4D97-AF65-F5344CB8AC3E}">
        <p14:creationId xmlns:p14="http://schemas.microsoft.com/office/powerpoint/2010/main" val="380128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492CE-994D-65E2-4B2B-7FDA1E3FA3FE}"/>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8C7FC862-AA14-79B6-46D2-4958651F01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22" y="541375"/>
            <a:ext cx="8515212" cy="471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B46E146-B08C-42BB-06CC-973DB7D5F466}"/>
              </a:ext>
            </a:extLst>
          </p:cNvPr>
          <p:cNvSpPr>
            <a:spLocks noGrp="1"/>
          </p:cNvSpPr>
          <p:nvPr>
            <p:ph type="title"/>
          </p:nvPr>
        </p:nvSpPr>
        <p:spPr>
          <a:xfrm>
            <a:off x="623977" y="293093"/>
            <a:ext cx="10515600" cy="452432"/>
          </a:xfrm>
        </p:spPr>
        <p:txBody>
          <a:bodyPr/>
          <a:lstStyle/>
          <a:p>
            <a:r>
              <a:rPr lang="de-CH" dirty="0"/>
              <a:t>Verlauf</a:t>
            </a:r>
          </a:p>
        </p:txBody>
      </p:sp>
      <p:sp>
        <p:nvSpPr>
          <p:cNvPr id="8" name="Foliennummernplatzhalter 7">
            <a:extLst>
              <a:ext uri="{FF2B5EF4-FFF2-40B4-BE49-F238E27FC236}">
                <a16:creationId xmlns:a16="http://schemas.microsoft.com/office/drawing/2014/main" id="{96F4C047-C798-2130-4A25-23BD32D80895}"/>
              </a:ext>
            </a:extLst>
          </p:cNvPr>
          <p:cNvSpPr>
            <a:spLocks noGrp="1"/>
          </p:cNvSpPr>
          <p:nvPr>
            <p:ph type="sldNum" sz="quarter" idx="4"/>
          </p:nvPr>
        </p:nvSpPr>
        <p:spPr/>
        <p:txBody>
          <a:bodyPr/>
          <a:lstStyle/>
          <a:p>
            <a:pPr algn="r"/>
            <a:fld id="{E8B4AC24-8EFE-4548-B66C-1337A77FF3B4}" type="slidenum">
              <a:rPr lang="en-US" smtClean="0"/>
              <a:pPr algn="r"/>
              <a:t>20</a:t>
            </a:fld>
            <a:endParaRPr lang="en-US" dirty="0"/>
          </a:p>
        </p:txBody>
      </p:sp>
      <p:sp>
        <p:nvSpPr>
          <p:cNvPr id="6" name="Rectangle 10">
            <a:extLst>
              <a:ext uri="{FF2B5EF4-FFF2-40B4-BE49-F238E27FC236}">
                <a16:creationId xmlns:a16="http://schemas.microsoft.com/office/drawing/2014/main" id="{725BECC7-69EF-9767-0D39-A2FF7DA6A9E5}"/>
              </a:ext>
            </a:extLst>
          </p:cNvPr>
          <p:cNvSpPr>
            <a:spLocks noChangeArrowheads="1"/>
          </p:cNvSpPr>
          <p:nvPr/>
        </p:nvSpPr>
        <p:spPr bwMode="auto">
          <a:xfrm>
            <a:off x="2195513" y="1701516"/>
            <a:ext cx="3960812" cy="3786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 name="Text Box 12">
            <a:extLst>
              <a:ext uri="{FF2B5EF4-FFF2-40B4-BE49-F238E27FC236}">
                <a16:creationId xmlns:a16="http://schemas.microsoft.com/office/drawing/2014/main" id="{5B90959E-9AD5-22E8-D939-59A1206BF705}"/>
              </a:ext>
            </a:extLst>
          </p:cNvPr>
          <p:cNvSpPr txBox="1">
            <a:spLocks noChangeArrowheads="1"/>
          </p:cNvSpPr>
          <p:nvPr/>
        </p:nvSpPr>
        <p:spPr bwMode="auto">
          <a:xfrm>
            <a:off x="1122522" y="28758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CH"/>
          </a:p>
        </p:txBody>
      </p:sp>
      <p:sp>
        <p:nvSpPr>
          <p:cNvPr id="16" name="Line 26">
            <a:extLst>
              <a:ext uri="{FF2B5EF4-FFF2-40B4-BE49-F238E27FC236}">
                <a16:creationId xmlns:a16="http://schemas.microsoft.com/office/drawing/2014/main" id="{0F824794-BF3E-65B6-7234-45CD296FDF4D}"/>
              </a:ext>
            </a:extLst>
          </p:cNvPr>
          <p:cNvSpPr>
            <a:spLocks noChangeShapeType="1"/>
          </p:cNvSpPr>
          <p:nvPr/>
        </p:nvSpPr>
        <p:spPr bwMode="auto">
          <a:xfrm>
            <a:off x="2002977" y="3742121"/>
            <a:ext cx="5761038" cy="0"/>
          </a:xfrm>
          <a:prstGeom prst="line">
            <a:avLst/>
          </a:prstGeom>
          <a:noFill/>
          <a:ln w="317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 name="Text Box 27">
            <a:extLst>
              <a:ext uri="{FF2B5EF4-FFF2-40B4-BE49-F238E27FC236}">
                <a16:creationId xmlns:a16="http://schemas.microsoft.com/office/drawing/2014/main" id="{2D89B3ED-0290-DEA2-6337-269F5DCB6983}"/>
              </a:ext>
            </a:extLst>
          </p:cNvPr>
          <p:cNvSpPr txBox="1">
            <a:spLocks noChangeArrowheads="1"/>
          </p:cNvSpPr>
          <p:nvPr/>
        </p:nvSpPr>
        <p:spPr bwMode="auto">
          <a:xfrm>
            <a:off x="8633965" y="3881079"/>
            <a:ext cx="2222500"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CH" b="1" dirty="0">
                <a:solidFill>
                  <a:schemeClr val="tx2"/>
                </a:solidFill>
              </a:rPr>
              <a:t>Stadium I-II</a:t>
            </a:r>
          </a:p>
          <a:p>
            <a:r>
              <a:rPr lang="de-CH" sz="1200" b="1" dirty="0">
                <a:solidFill>
                  <a:schemeClr val="tx2"/>
                </a:solidFill>
              </a:rPr>
              <a:t>(Symptome, </a:t>
            </a:r>
            <a:r>
              <a:rPr lang="en-US" sz="1200" b="1" dirty="0">
                <a:solidFill>
                  <a:schemeClr val="tx2"/>
                </a:solidFill>
              </a:rPr>
              <a:t>Ø def. </a:t>
            </a:r>
            <a:r>
              <a:rPr lang="en-US" sz="1200" b="1" dirty="0" err="1">
                <a:solidFill>
                  <a:schemeClr val="tx2"/>
                </a:solidFill>
              </a:rPr>
              <a:t>Zeichen</a:t>
            </a:r>
            <a:r>
              <a:rPr lang="en-US" sz="1200" b="1" dirty="0">
                <a:solidFill>
                  <a:schemeClr val="tx2"/>
                </a:solidFill>
              </a:rPr>
              <a:t>)</a:t>
            </a:r>
          </a:p>
        </p:txBody>
      </p:sp>
      <p:sp>
        <p:nvSpPr>
          <p:cNvPr id="18" name="Line 25">
            <a:extLst>
              <a:ext uri="{FF2B5EF4-FFF2-40B4-BE49-F238E27FC236}">
                <a16:creationId xmlns:a16="http://schemas.microsoft.com/office/drawing/2014/main" id="{F5A2ABD0-704E-46F9-4413-DA56EE9B5EC0}"/>
              </a:ext>
            </a:extLst>
          </p:cNvPr>
          <p:cNvSpPr>
            <a:spLocks noChangeShapeType="1"/>
          </p:cNvSpPr>
          <p:nvPr/>
        </p:nvSpPr>
        <p:spPr bwMode="auto">
          <a:xfrm>
            <a:off x="2002977" y="1939359"/>
            <a:ext cx="6425406" cy="0"/>
          </a:xfrm>
          <a:prstGeom prst="line">
            <a:avLst/>
          </a:prstGeom>
          <a:noFill/>
          <a:ln w="317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 name="Text Box 28">
            <a:extLst>
              <a:ext uri="{FF2B5EF4-FFF2-40B4-BE49-F238E27FC236}">
                <a16:creationId xmlns:a16="http://schemas.microsoft.com/office/drawing/2014/main" id="{853D0EDB-7317-8D45-F41B-31F55463B8E0}"/>
              </a:ext>
            </a:extLst>
          </p:cNvPr>
          <p:cNvSpPr txBox="1">
            <a:spLocks noChangeArrowheads="1"/>
          </p:cNvSpPr>
          <p:nvPr/>
        </p:nvSpPr>
        <p:spPr bwMode="auto">
          <a:xfrm>
            <a:off x="8633965" y="2506474"/>
            <a:ext cx="274947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CH" b="1" dirty="0">
                <a:solidFill>
                  <a:schemeClr val="tx2"/>
                </a:solidFill>
              </a:rPr>
              <a:t>Stadium III</a:t>
            </a:r>
          </a:p>
          <a:p>
            <a:r>
              <a:rPr lang="de-CH" sz="1200" b="1" dirty="0">
                <a:solidFill>
                  <a:schemeClr val="tx2"/>
                </a:solidFill>
              </a:rPr>
              <a:t>(definitive Zeichen </a:t>
            </a:r>
            <a:r>
              <a:rPr lang="de-CH" sz="1200" b="1" dirty="0" err="1">
                <a:solidFill>
                  <a:schemeClr val="tx2"/>
                </a:solidFill>
              </a:rPr>
              <a:t>i.d</a:t>
            </a:r>
            <a:r>
              <a:rPr lang="de-CH" sz="1200" b="1" dirty="0">
                <a:solidFill>
                  <a:schemeClr val="tx2"/>
                </a:solidFill>
              </a:rPr>
              <a:t>. Bildgebung)</a:t>
            </a:r>
          </a:p>
        </p:txBody>
      </p:sp>
      <p:grpSp>
        <p:nvGrpSpPr>
          <p:cNvPr id="20" name="Gruppieren 19">
            <a:extLst>
              <a:ext uri="{FF2B5EF4-FFF2-40B4-BE49-F238E27FC236}">
                <a16:creationId xmlns:a16="http://schemas.microsoft.com/office/drawing/2014/main" id="{57B4DBD4-9A12-CBD3-2C7F-4241AB75F9A7}"/>
              </a:ext>
            </a:extLst>
          </p:cNvPr>
          <p:cNvGrpSpPr/>
          <p:nvPr/>
        </p:nvGrpSpPr>
        <p:grpSpPr>
          <a:xfrm>
            <a:off x="1963220" y="5299458"/>
            <a:ext cx="7087479" cy="878400"/>
            <a:chOff x="1058207" y="1072086"/>
            <a:chExt cx="7087479" cy="878400"/>
          </a:xfrm>
        </p:grpSpPr>
        <p:pic>
          <p:nvPicPr>
            <p:cNvPr id="21" name="Picture 9">
              <a:extLst>
                <a:ext uri="{FF2B5EF4-FFF2-40B4-BE49-F238E27FC236}">
                  <a16:creationId xmlns:a16="http://schemas.microsoft.com/office/drawing/2014/main" id="{559B2C92-B3C0-9EA5-93BB-E7ECE0428833}"/>
                </a:ext>
              </a:extLst>
            </p:cNvPr>
            <p:cNvPicPr>
              <a:picLocks noChangeAspect="1" noChangeArrowheads="1"/>
            </p:cNvPicPr>
            <p:nvPr/>
          </p:nvPicPr>
          <p:blipFill>
            <a:blip r:embed="rId4" cstate="screen">
              <a:lum contrast="24000"/>
              <a:extLst>
                <a:ext uri="{28A0092B-C50C-407E-A947-70E740481C1C}">
                  <a14:useLocalDpi xmlns:a14="http://schemas.microsoft.com/office/drawing/2010/main" val="0"/>
                </a:ext>
              </a:extLst>
            </a:blip>
            <a:srcRect t="9364" b="50560"/>
            <a:stretch>
              <a:fillRect/>
            </a:stretch>
          </p:blipFill>
          <p:spPr bwMode="auto">
            <a:xfrm>
              <a:off x="1058207" y="1072088"/>
              <a:ext cx="5400000" cy="87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0">
              <a:extLst>
                <a:ext uri="{FF2B5EF4-FFF2-40B4-BE49-F238E27FC236}">
                  <a16:creationId xmlns:a16="http://schemas.microsoft.com/office/drawing/2014/main" id="{B145C36F-C458-7AF2-3465-054156D5CFE4}"/>
                </a:ext>
              </a:extLst>
            </p:cNvPr>
            <p:cNvPicPr>
              <a:picLocks noChangeAspect="1" noChangeArrowheads="1"/>
            </p:cNvPicPr>
            <p:nvPr/>
          </p:nvPicPr>
          <p:blipFill>
            <a:blip r:embed="rId5" cstate="screen">
              <a:lum contrast="24000"/>
              <a:extLst>
                <a:ext uri="{28A0092B-C50C-407E-A947-70E740481C1C}">
                  <a14:useLocalDpi xmlns:a14="http://schemas.microsoft.com/office/drawing/2010/main" val="0"/>
                </a:ext>
              </a:extLst>
            </a:blip>
            <a:srcRect l="66286" t="57245" r="1195" b="2100"/>
            <a:stretch>
              <a:fillRect/>
            </a:stretch>
          </p:blipFill>
          <p:spPr bwMode="auto">
            <a:xfrm>
              <a:off x="6401864" y="1072086"/>
              <a:ext cx="1743822" cy="8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 Box 29">
            <a:extLst>
              <a:ext uri="{FF2B5EF4-FFF2-40B4-BE49-F238E27FC236}">
                <a16:creationId xmlns:a16="http://schemas.microsoft.com/office/drawing/2014/main" id="{8E03DAFA-DF89-E15C-328B-BF26CF4CD03F}"/>
              </a:ext>
            </a:extLst>
          </p:cNvPr>
          <p:cNvSpPr txBox="1">
            <a:spLocks noChangeArrowheads="1"/>
          </p:cNvSpPr>
          <p:nvPr/>
        </p:nvSpPr>
        <p:spPr bwMode="auto">
          <a:xfrm>
            <a:off x="8633965" y="894504"/>
            <a:ext cx="23086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CH" b="1" dirty="0">
                <a:solidFill>
                  <a:schemeClr val="tx2"/>
                </a:solidFill>
              </a:rPr>
              <a:t>Stadium IV</a:t>
            </a:r>
          </a:p>
          <a:p>
            <a:r>
              <a:rPr lang="de-CH" sz="1200" b="1" dirty="0">
                <a:solidFill>
                  <a:schemeClr val="tx2"/>
                </a:solidFill>
                <a:effectLst>
                  <a:outerShdw blurRad="38100" dist="38100" dir="2700000" algn="tl">
                    <a:srgbClr val="C0C0C0"/>
                  </a:outerShdw>
                </a:effectLst>
              </a:rPr>
              <a:t>(</a:t>
            </a:r>
            <a:r>
              <a:rPr lang="de-CH" sz="1200" b="1" dirty="0" err="1">
                <a:solidFill>
                  <a:schemeClr val="tx2"/>
                </a:solidFill>
                <a:effectLst>
                  <a:outerShdw blurRad="38100" dist="38100" dir="2700000" algn="tl">
                    <a:srgbClr val="C0C0C0"/>
                  </a:outerShdw>
                </a:effectLst>
              </a:rPr>
              <a:t>endo</a:t>
            </a:r>
            <a:r>
              <a:rPr lang="de-CH" sz="1200" b="1" dirty="0">
                <a:solidFill>
                  <a:schemeClr val="tx2"/>
                </a:solidFill>
                <a:effectLst>
                  <a:outerShdw blurRad="38100" dist="38100" dir="2700000" algn="tl">
                    <a:srgbClr val="C0C0C0"/>
                  </a:outerShdw>
                </a:effectLst>
              </a:rPr>
              <a:t>-/ exokrine Insuffizienz)</a:t>
            </a:r>
          </a:p>
        </p:txBody>
      </p:sp>
      <p:sp>
        <p:nvSpPr>
          <p:cNvPr id="25" name="Rectangle 15">
            <a:extLst>
              <a:ext uri="{FF2B5EF4-FFF2-40B4-BE49-F238E27FC236}">
                <a16:creationId xmlns:a16="http://schemas.microsoft.com/office/drawing/2014/main" id="{A16FD483-E8D9-4EDF-3CE7-4FA64977297B}"/>
              </a:ext>
            </a:extLst>
          </p:cNvPr>
          <p:cNvSpPr>
            <a:spLocks noChangeArrowheads="1"/>
          </p:cNvSpPr>
          <p:nvPr/>
        </p:nvSpPr>
        <p:spPr bwMode="auto">
          <a:xfrm>
            <a:off x="6759495" y="6187485"/>
            <a:ext cx="46239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e-DE" sz="800" dirty="0">
                <a:latin typeface="+mj-lt"/>
              </a:rPr>
              <a:t>Witt H: </a:t>
            </a:r>
            <a:r>
              <a:rPr lang="de-DE" sz="800" dirty="0" err="1">
                <a:latin typeface="+mj-lt"/>
              </a:rPr>
              <a:t>Gastroenteroloy</a:t>
            </a:r>
            <a:r>
              <a:rPr lang="de-DE" sz="800" dirty="0">
                <a:latin typeface="+mj-lt"/>
              </a:rPr>
              <a:t> 2007; 132: 1557-1573</a:t>
            </a:r>
          </a:p>
          <a:p>
            <a:pPr algn="r"/>
            <a:r>
              <a:rPr lang="de-DE" sz="800" dirty="0">
                <a:latin typeface="+mj-lt"/>
              </a:rPr>
              <a:t>Müllhaupt B: Z </a:t>
            </a:r>
            <a:r>
              <a:rPr lang="de-DE" sz="800" dirty="0" err="1">
                <a:latin typeface="+mj-lt"/>
              </a:rPr>
              <a:t>Gastroenterol</a:t>
            </a:r>
            <a:r>
              <a:rPr lang="de-DE" sz="800" dirty="0">
                <a:latin typeface="+mj-lt"/>
              </a:rPr>
              <a:t> 2005: 43: 1293-1301</a:t>
            </a:r>
          </a:p>
          <a:p>
            <a:pPr algn="r"/>
            <a:r>
              <a:rPr lang="de-DE" sz="800" dirty="0">
                <a:latin typeface="+mj-lt"/>
              </a:rPr>
              <a:t>Ammann RW: &amp; Müllhaupt; Gut 1994: 35:552-556</a:t>
            </a:r>
          </a:p>
          <a:p>
            <a:pPr algn="r"/>
            <a:r>
              <a:rPr lang="nl-NL" sz="800" dirty="0">
                <a:latin typeface="+mj-lt"/>
              </a:rPr>
              <a:t>Meier JJ &amp; Schmidt WE Gastroenterology 2008</a:t>
            </a:r>
          </a:p>
        </p:txBody>
      </p:sp>
    </p:spTree>
    <p:extLst>
      <p:ext uri="{BB962C8B-B14F-4D97-AF65-F5344CB8AC3E}">
        <p14:creationId xmlns:p14="http://schemas.microsoft.com/office/powerpoint/2010/main" val="3357134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CE6A0-81D6-8459-3B59-46DCAE9FF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6008A-73AD-6E22-DB99-BAF821AD0A0D}"/>
              </a:ext>
            </a:extLst>
          </p:cNvPr>
          <p:cNvSpPr>
            <a:spLocks noGrp="1"/>
          </p:cNvSpPr>
          <p:nvPr>
            <p:ph type="title"/>
          </p:nvPr>
        </p:nvSpPr>
        <p:spPr/>
        <p:txBody>
          <a:bodyPr/>
          <a:lstStyle/>
          <a:p>
            <a:r>
              <a:rPr lang="de-CH" dirty="0"/>
              <a:t>Verlauf</a:t>
            </a:r>
          </a:p>
        </p:txBody>
      </p:sp>
      <p:sp>
        <p:nvSpPr>
          <p:cNvPr id="8" name="Foliennummernplatzhalter 7">
            <a:extLst>
              <a:ext uri="{FF2B5EF4-FFF2-40B4-BE49-F238E27FC236}">
                <a16:creationId xmlns:a16="http://schemas.microsoft.com/office/drawing/2014/main" id="{15128A53-00F8-5F68-2B78-5623BB057A6C}"/>
              </a:ext>
            </a:extLst>
          </p:cNvPr>
          <p:cNvSpPr>
            <a:spLocks noGrp="1"/>
          </p:cNvSpPr>
          <p:nvPr>
            <p:ph type="sldNum" sz="quarter" idx="4"/>
          </p:nvPr>
        </p:nvSpPr>
        <p:spPr/>
        <p:txBody>
          <a:bodyPr/>
          <a:lstStyle/>
          <a:p>
            <a:pPr algn="r"/>
            <a:fld id="{E8B4AC24-8EFE-4548-B66C-1337A77FF3B4}" type="slidenum">
              <a:rPr lang="en-US" smtClean="0"/>
              <a:pPr algn="r"/>
              <a:t>21</a:t>
            </a:fld>
            <a:endParaRPr lang="en-US" dirty="0"/>
          </a:p>
        </p:txBody>
      </p:sp>
      <p:grpSp>
        <p:nvGrpSpPr>
          <p:cNvPr id="4" name="Gruppieren 3">
            <a:extLst>
              <a:ext uri="{FF2B5EF4-FFF2-40B4-BE49-F238E27FC236}">
                <a16:creationId xmlns:a16="http://schemas.microsoft.com/office/drawing/2014/main" id="{3C5596DB-9678-F101-CA31-1739C19CFCB3}"/>
              </a:ext>
            </a:extLst>
          </p:cNvPr>
          <p:cNvGrpSpPr/>
          <p:nvPr/>
        </p:nvGrpSpPr>
        <p:grpSpPr>
          <a:xfrm>
            <a:off x="461840" y="1088221"/>
            <a:ext cx="6887374" cy="4884010"/>
            <a:chOff x="427824" y="926914"/>
            <a:chExt cx="5379065" cy="3814430"/>
          </a:xfrm>
        </p:grpSpPr>
        <p:pic>
          <p:nvPicPr>
            <p:cNvPr id="5" name="Picture 3">
              <a:extLst>
                <a:ext uri="{FF2B5EF4-FFF2-40B4-BE49-F238E27FC236}">
                  <a16:creationId xmlns:a16="http://schemas.microsoft.com/office/drawing/2014/main" id="{1C501C79-9635-401E-0A1B-54BED4C4CB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174"/>
            <a:stretch/>
          </p:blipFill>
          <p:spPr bwMode="auto">
            <a:xfrm>
              <a:off x="427824" y="926914"/>
              <a:ext cx="5379065" cy="3814430"/>
            </a:xfrm>
            <a:prstGeom prst="rect">
              <a:avLst/>
            </a:prstGeom>
            <a:ln>
              <a:noFill/>
            </a:ln>
          </p:spPr>
        </p:pic>
        <p:sp>
          <p:nvSpPr>
            <p:cNvPr id="6" name="Ellipse 5">
              <a:extLst>
                <a:ext uri="{FF2B5EF4-FFF2-40B4-BE49-F238E27FC236}">
                  <a16:creationId xmlns:a16="http://schemas.microsoft.com/office/drawing/2014/main" id="{18406BC8-41C7-4171-3774-4E3106873371}"/>
                </a:ext>
              </a:extLst>
            </p:cNvPr>
            <p:cNvSpPr/>
            <p:nvPr/>
          </p:nvSpPr>
          <p:spPr>
            <a:xfrm>
              <a:off x="1818167" y="4082734"/>
              <a:ext cx="404037" cy="4032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grpSp>
      <p:grpSp>
        <p:nvGrpSpPr>
          <p:cNvPr id="7" name="Gruppieren 6">
            <a:extLst>
              <a:ext uri="{FF2B5EF4-FFF2-40B4-BE49-F238E27FC236}">
                <a16:creationId xmlns:a16="http://schemas.microsoft.com/office/drawing/2014/main" id="{3AD23C9A-08F3-99A9-40DB-59334DE1D35C}"/>
              </a:ext>
            </a:extLst>
          </p:cNvPr>
          <p:cNvGrpSpPr/>
          <p:nvPr/>
        </p:nvGrpSpPr>
        <p:grpSpPr>
          <a:xfrm>
            <a:off x="7532304" y="1854566"/>
            <a:ext cx="4480190" cy="2029800"/>
            <a:chOff x="4245765" y="926914"/>
            <a:chExt cx="4480190" cy="2029800"/>
          </a:xfrm>
        </p:grpSpPr>
        <p:pic>
          <p:nvPicPr>
            <p:cNvPr id="9" name="Grafik 8">
              <a:extLst>
                <a:ext uri="{FF2B5EF4-FFF2-40B4-BE49-F238E27FC236}">
                  <a16:creationId xmlns:a16="http://schemas.microsoft.com/office/drawing/2014/main" id="{1495013D-DF55-9A2E-4ACB-353B08624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765" y="926914"/>
              <a:ext cx="4480190" cy="2029800"/>
            </a:xfrm>
            <a:prstGeom prst="rect">
              <a:avLst/>
            </a:prstGeom>
          </p:spPr>
        </p:pic>
        <p:sp>
          <p:nvSpPr>
            <p:cNvPr id="10" name="Rechteck 9">
              <a:extLst>
                <a:ext uri="{FF2B5EF4-FFF2-40B4-BE49-F238E27FC236}">
                  <a16:creationId xmlns:a16="http://schemas.microsoft.com/office/drawing/2014/main" id="{17A2B436-F5CE-95B7-B1D0-0C0B2627F307}"/>
                </a:ext>
              </a:extLst>
            </p:cNvPr>
            <p:cNvSpPr/>
            <p:nvPr/>
          </p:nvSpPr>
          <p:spPr>
            <a:xfrm>
              <a:off x="6613456" y="2073349"/>
              <a:ext cx="680479" cy="53162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grpSp>
      <p:sp>
        <p:nvSpPr>
          <p:cNvPr id="11" name="Textfeld 10">
            <a:extLst>
              <a:ext uri="{FF2B5EF4-FFF2-40B4-BE49-F238E27FC236}">
                <a16:creationId xmlns:a16="http://schemas.microsoft.com/office/drawing/2014/main" id="{AD856381-2E43-8DC8-7BA3-BF4692EB1BB8}"/>
              </a:ext>
            </a:extLst>
          </p:cNvPr>
          <p:cNvSpPr txBox="1"/>
          <p:nvPr/>
        </p:nvSpPr>
        <p:spPr>
          <a:xfrm>
            <a:off x="4235426" y="6280535"/>
            <a:ext cx="7149426" cy="230832"/>
          </a:xfrm>
          <a:prstGeom prst="rect">
            <a:avLst/>
          </a:prstGeom>
          <a:noFill/>
        </p:spPr>
        <p:txBody>
          <a:bodyPr wrap="square">
            <a:spAutoFit/>
          </a:bodyPr>
          <a:lstStyle/>
          <a:p>
            <a:r>
              <a:rPr lang="de-CH" sz="900" dirty="0"/>
              <a:t>Sankaran et al. </a:t>
            </a:r>
            <a:r>
              <a:rPr lang="de-CH" sz="900" dirty="0" err="1"/>
              <a:t>Frequency</a:t>
            </a:r>
            <a:r>
              <a:rPr lang="de-CH" sz="900" dirty="0"/>
              <a:t> </a:t>
            </a:r>
            <a:r>
              <a:rPr lang="de-CH" sz="900" dirty="0" err="1"/>
              <a:t>of</a:t>
            </a:r>
            <a:r>
              <a:rPr lang="de-CH" sz="900" dirty="0"/>
              <a:t> </a:t>
            </a:r>
            <a:r>
              <a:rPr lang="de-CH" sz="900" dirty="0" err="1"/>
              <a:t>progression</a:t>
            </a:r>
            <a:r>
              <a:rPr lang="de-CH" sz="900" dirty="0"/>
              <a:t> </a:t>
            </a:r>
            <a:r>
              <a:rPr lang="de-CH" sz="900" dirty="0" err="1"/>
              <a:t>from</a:t>
            </a:r>
            <a:r>
              <a:rPr lang="de-CH" sz="900" dirty="0"/>
              <a:t> </a:t>
            </a:r>
            <a:r>
              <a:rPr lang="de-CH" sz="900" dirty="0" err="1"/>
              <a:t>acute</a:t>
            </a:r>
            <a:r>
              <a:rPr lang="de-CH" sz="900" dirty="0"/>
              <a:t> </a:t>
            </a:r>
            <a:r>
              <a:rPr lang="de-CH" sz="900" dirty="0" err="1"/>
              <a:t>to</a:t>
            </a:r>
            <a:r>
              <a:rPr lang="de-CH" sz="900" dirty="0"/>
              <a:t> </a:t>
            </a:r>
            <a:r>
              <a:rPr lang="de-CH" sz="900" dirty="0" err="1"/>
              <a:t>chronic</a:t>
            </a:r>
            <a:r>
              <a:rPr lang="de-CH" sz="900" dirty="0"/>
              <a:t> </a:t>
            </a:r>
            <a:r>
              <a:rPr lang="de-CH" sz="900" dirty="0" err="1"/>
              <a:t>pancreatitis</a:t>
            </a:r>
            <a:r>
              <a:rPr lang="de-CH" sz="900" dirty="0"/>
              <a:t> and </a:t>
            </a:r>
            <a:r>
              <a:rPr lang="de-CH" sz="900" dirty="0" err="1"/>
              <a:t>risk</a:t>
            </a:r>
            <a:r>
              <a:rPr lang="de-CH" sz="900" dirty="0"/>
              <a:t> </a:t>
            </a:r>
            <a:r>
              <a:rPr lang="de-CH" sz="900" dirty="0" err="1"/>
              <a:t>factors</a:t>
            </a:r>
            <a:r>
              <a:rPr lang="de-CH" sz="900" dirty="0"/>
              <a:t>: a </a:t>
            </a:r>
            <a:r>
              <a:rPr lang="de-CH" sz="900" dirty="0" err="1"/>
              <a:t>meta‑analysis</a:t>
            </a:r>
            <a:r>
              <a:rPr lang="de-CH" sz="900" dirty="0"/>
              <a:t>. </a:t>
            </a:r>
            <a:r>
              <a:rPr lang="de-CH" sz="900" i="1" dirty="0" err="1"/>
              <a:t>Gastroenterology</a:t>
            </a:r>
            <a:r>
              <a:rPr lang="de-CH" sz="900" i="1" dirty="0"/>
              <a:t>.</a:t>
            </a:r>
            <a:r>
              <a:rPr lang="de-CH" sz="900" dirty="0"/>
              <a:t> 2015</a:t>
            </a:r>
          </a:p>
        </p:txBody>
      </p:sp>
    </p:spTree>
    <p:extLst>
      <p:ext uri="{BB962C8B-B14F-4D97-AF65-F5344CB8AC3E}">
        <p14:creationId xmlns:p14="http://schemas.microsoft.com/office/powerpoint/2010/main" val="466014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26A29-091D-D44D-1D81-72DE7A018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06F2D-BBCD-B4B0-625F-071C9A670873}"/>
              </a:ext>
            </a:extLst>
          </p:cNvPr>
          <p:cNvSpPr>
            <a:spLocks noGrp="1"/>
          </p:cNvSpPr>
          <p:nvPr>
            <p:ph type="title"/>
          </p:nvPr>
        </p:nvSpPr>
        <p:spPr/>
        <p:txBody>
          <a:bodyPr/>
          <a:lstStyle/>
          <a:p>
            <a:r>
              <a:rPr lang="de-CH" dirty="0"/>
              <a:t>Score</a:t>
            </a:r>
          </a:p>
        </p:txBody>
      </p:sp>
      <p:sp>
        <p:nvSpPr>
          <p:cNvPr id="3" name="Text Placeholder 2">
            <a:extLst>
              <a:ext uri="{FF2B5EF4-FFF2-40B4-BE49-F238E27FC236}">
                <a16:creationId xmlns:a16="http://schemas.microsoft.com/office/drawing/2014/main" id="{D43E8543-BB08-3842-2F8D-F1C61D379138}"/>
              </a:ext>
            </a:extLst>
          </p:cNvPr>
          <p:cNvSpPr>
            <a:spLocks noGrp="1"/>
          </p:cNvSpPr>
          <p:nvPr>
            <p:ph type="body" sz="quarter" idx="13"/>
          </p:nvPr>
        </p:nvSpPr>
        <p:spPr>
          <a:xfrm>
            <a:off x="576943" y="1114783"/>
            <a:ext cx="10740415" cy="1310365"/>
          </a:xfrm>
        </p:spPr>
        <p:txBody>
          <a:bodyPr/>
          <a:lstStyle/>
          <a:p>
            <a:pPr marL="0" indent="0">
              <a:buNone/>
            </a:pPr>
            <a:r>
              <a:rPr lang="de-DE" dirty="0"/>
              <a:t>COPPS Score:</a:t>
            </a:r>
          </a:p>
          <a:p>
            <a:pPr marL="285750" indent="-285750">
              <a:buFont typeface="Arial" charset="0"/>
              <a:buChar char="•"/>
            </a:pPr>
            <a:r>
              <a:rPr lang="de-DE" dirty="0"/>
              <a:t>Klinischer Score für Schweregrad und Prognose bei chronischer Pankreatitis</a:t>
            </a:r>
          </a:p>
          <a:p>
            <a:pPr marL="285750" indent="-285750">
              <a:buFont typeface="Arial" charset="0"/>
              <a:buChar char="•"/>
            </a:pPr>
            <a:r>
              <a:rPr lang="de-DE" dirty="0"/>
              <a:t>Analog Child-Pugh-Score bei Leberzirrhose</a:t>
            </a:r>
          </a:p>
          <a:p>
            <a:pPr marL="0" indent="0">
              <a:buNone/>
            </a:pPr>
            <a:endParaRPr lang="de-CH" dirty="0"/>
          </a:p>
        </p:txBody>
      </p:sp>
      <p:sp>
        <p:nvSpPr>
          <p:cNvPr id="8" name="Foliennummernplatzhalter 7">
            <a:extLst>
              <a:ext uri="{FF2B5EF4-FFF2-40B4-BE49-F238E27FC236}">
                <a16:creationId xmlns:a16="http://schemas.microsoft.com/office/drawing/2014/main" id="{258A6484-03FA-E359-691F-7E3216950DC5}"/>
              </a:ext>
            </a:extLst>
          </p:cNvPr>
          <p:cNvSpPr>
            <a:spLocks noGrp="1"/>
          </p:cNvSpPr>
          <p:nvPr>
            <p:ph type="sldNum" sz="quarter" idx="4"/>
          </p:nvPr>
        </p:nvSpPr>
        <p:spPr/>
        <p:txBody>
          <a:bodyPr/>
          <a:lstStyle/>
          <a:p>
            <a:pPr algn="r"/>
            <a:fld id="{E8B4AC24-8EFE-4548-B66C-1337A77FF3B4}" type="slidenum">
              <a:rPr lang="en-US" smtClean="0"/>
              <a:pPr algn="r"/>
              <a:t>22</a:t>
            </a:fld>
            <a:endParaRPr lang="en-US" dirty="0"/>
          </a:p>
        </p:txBody>
      </p:sp>
      <p:pic>
        <p:nvPicPr>
          <p:cNvPr id="4" name="Bild 4">
            <a:extLst>
              <a:ext uri="{FF2B5EF4-FFF2-40B4-BE49-F238E27FC236}">
                <a16:creationId xmlns:a16="http://schemas.microsoft.com/office/drawing/2014/main" id="{C2B6EF2D-1B7B-42F8-F7F4-290A6E442777}"/>
              </a:ext>
            </a:extLst>
          </p:cNvPr>
          <p:cNvPicPr>
            <a:picLocks noChangeAspect="1"/>
          </p:cNvPicPr>
          <p:nvPr/>
        </p:nvPicPr>
        <p:blipFill>
          <a:blip r:embed="rId3"/>
          <a:stretch>
            <a:fillRect/>
          </a:stretch>
        </p:blipFill>
        <p:spPr>
          <a:xfrm>
            <a:off x="576943" y="2597424"/>
            <a:ext cx="10174555" cy="2955874"/>
          </a:xfrm>
          <a:prstGeom prst="rect">
            <a:avLst/>
          </a:prstGeom>
        </p:spPr>
      </p:pic>
      <p:sp>
        <p:nvSpPr>
          <p:cNvPr id="5" name="Textfeld 4">
            <a:extLst>
              <a:ext uri="{FF2B5EF4-FFF2-40B4-BE49-F238E27FC236}">
                <a16:creationId xmlns:a16="http://schemas.microsoft.com/office/drawing/2014/main" id="{962A137B-E14B-A684-7D00-00532A0475FE}"/>
              </a:ext>
            </a:extLst>
          </p:cNvPr>
          <p:cNvSpPr txBox="1"/>
          <p:nvPr/>
        </p:nvSpPr>
        <p:spPr>
          <a:xfrm>
            <a:off x="7038139" y="6102182"/>
            <a:ext cx="4346713" cy="553998"/>
          </a:xfrm>
          <a:prstGeom prst="rect">
            <a:avLst/>
          </a:prstGeom>
          <a:noFill/>
        </p:spPr>
        <p:txBody>
          <a:bodyPr wrap="square" rtlCol="0">
            <a:spAutoFit/>
          </a:bodyPr>
          <a:lstStyle/>
          <a:p>
            <a:r>
              <a:rPr lang="de-DE" sz="1000" dirty="0">
                <a:latin typeface="Arial" charset="0"/>
                <a:ea typeface="Arial" charset="0"/>
                <a:cs typeface="Arial" charset="0"/>
              </a:rPr>
              <a:t>Development </a:t>
            </a:r>
            <a:r>
              <a:rPr lang="de-DE" sz="1000" dirty="0" err="1">
                <a:latin typeface="Arial" charset="0"/>
                <a:ea typeface="Arial" charset="0"/>
                <a:cs typeface="Arial" charset="0"/>
              </a:rPr>
              <a:t>and</a:t>
            </a:r>
            <a:r>
              <a:rPr lang="de-DE" sz="1000" dirty="0">
                <a:latin typeface="Arial" charset="0"/>
                <a:ea typeface="Arial" charset="0"/>
                <a:cs typeface="Arial" charset="0"/>
              </a:rPr>
              <a:t> Validation </a:t>
            </a:r>
            <a:r>
              <a:rPr lang="de-DE" sz="1000" dirty="0" err="1">
                <a:latin typeface="Arial" charset="0"/>
                <a:ea typeface="Arial" charset="0"/>
                <a:cs typeface="Arial" charset="0"/>
              </a:rPr>
              <a:t>of</a:t>
            </a:r>
            <a:r>
              <a:rPr lang="de-DE" sz="1000" dirty="0">
                <a:latin typeface="Arial" charset="0"/>
                <a:ea typeface="Arial" charset="0"/>
                <a:cs typeface="Arial" charset="0"/>
              </a:rPr>
              <a:t> a </a:t>
            </a:r>
            <a:r>
              <a:rPr lang="de-DE" sz="1000" dirty="0" err="1">
                <a:latin typeface="Arial" charset="0"/>
                <a:ea typeface="Arial" charset="0"/>
                <a:cs typeface="Arial" charset="0"/>
              </a:rPr>
              <a:t>Chronic</a:t>
            </a:r>
            <a:r>
              <a:rPr lang="de-DE" sz="1000" dirty="0">
                <a:latin typeface="Arial" charset="0"/>
                <a:ea typeface="Arial" charset="0"/>
                <a:cs typeface="Arial" charset="0"/>
              </a:rPr>
              <a:t> </a:t>
            </a:r>
            <a:r>
              <a:rPr lang="de-DE" sz="1000" dirty="0" err="1">
                <a:latin typeface="Arial" charset="0"/>
                <a:ea typeface="Arial" charset="0"/>
                <a:cs typeface="Arial" charset="0"/>
              </a:rPr>
              <a:t>Pancreatitis</a:t>
            </a:r>
            <a:r>
              <a:rPr lang="de-DE" sz="1000" dirty="0">
                <a:latin typeface="Arial" charset="0"/>
                <a:ea typeface="Arial" charset="0"/>
                <a:cs typeface="Arial" charset="0"/>
              </a:rPr>
              <a:t> Prognosis Score in 2 Independent </a:t>
            </a:r>
            <a:r>
              <a:rPr lang="de-DE" sz="1000" dirty="0" err="1">
                <a:latin typeface="Arial" charset="0"/>
                <a:ea typeface="Arial" charset="0"/>
                <a:cs typeface="Arial" charset="0"/>
              </a:rPr>
              <a:t>Cohorts</a:t>
            </a:r>
            <a:r>
              <a:rPr lang="de-DE" sz="1000" dirty="0">
                <a:latin typeface="Arial" charset="0"/>
                <a:ea typeface="Arial" charset="0"/>
                <a:cs typeface="Arial" charset="0"/>
              </a:rPr>
              <a:t> Georg Beyer </a:t>
            </a:r>
            <a:r>
              <a:rPr lang="hu-HU" sz="1000" dirty="0" err="1">
                <a:latin typeface="Arial" charset="0"/>
                <a:ea typeface="Arial" charset="0"/>
                <a:cs typeface="Arial" charset="0"/>
              </a:rPr>
              <a:t>Gastroenterology</a:t>
            </a:r>
            <a:r>
              <a:rPr lang="hu-HU" sz="1000" dirty="0">
                <a:latin typeface="Arial" charset="0"/>
                <a:ea typeface="Arial" charset="0"/>
                <a:cs typeface="Arial" charset="0"/>
              </a:rPr>
              <a:t> 2017;153:1544–1554</a:t>
            </a:r>
            <a:endParaRPr lang="de-DE" sz="1000" dirty="0">
              <a:latin typeface="Arial" charset="0"/>
              <a:ea typeface="Arial" charset="0"/>
              <a:cs typeface="Arial" charset="0"/>
            </a:endParaRPr>
          </a:p>
        </p:txBody>
      </p:sp>
    </p:spTree>
    <p:extLst>
      <p:ext uri="{BB962C8B-B14F-4D97-AF65-F5344CB8AC3E}">
        <p14:creationId xmlns:p14="http://schemas.microsoft.com/office/powerpoint/2010/main" val="990925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EBDF-19B0-D284-63D3-E3DB5F01C242}"/>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ECEC80AF-894F-ED3F-C4B8-34D9668DEF34}"/>
              </a:ext>
            </a:extLst>
          </p:cNvPr>
          <p:cNvPicPr>
            <a:picLocks noChangeAspect="1"/>
          </p:cNvPicPr>
          <p:nvPr/>
        </p:nvPicPr>
        <p:blipFill>
          <a:blip r:embed="rId3"/>
          <a:stretch>
            <a:fillRect/>
          </a:stretch>
        </p:blipFill>
        <p:spPr>
          <a:xfrm>
            <a:off x="4138265" y="503703"/>
            <a:ext cx="3923035" cy="5884553"/>
          </a:xfrm>
          <a:prstGeom prst="rect">
            <a:avLst/>
          </a:prstGeom>
        </p:spPr>
      </p:pic>
      <p:sp>
        <p:nvSpPr>
          <p:cNvPr id="2" name="Title 1">
            <a:extLst>
              <a:ext uri="{FF2B5EF4-FFF2-40B4-BE49-F238E27FC236}">
                <a16:creationId xmlns:a16="http://schemas.microsoft.com/office/drawing/2014/main" id="{41FF9730-058F-E562-8CDE-B74E9D33E84C}"/>
              </a:ext>
            </a:extLst>
          </p:cNvPr>
          <p:cNvSpPr>
            <a:spLocks noGrp="1"/>
          </p:cNvSpPr>
          <p:nvPr>
            <p:ph type="title"/>
          </p:nvPr>
        </p:nvSpPr>
        <p:spPr/>
        <p:txBody>
          <a:bodyPr/>
          <a:lstStyle/>
          <a:p>
            <a:r>
              <a:rPr lang="de-CH" dirty="0"/>
              <a:t>Klinik</a:t>
            </a:r>
          </a:p>
        </p:txBody>
      </p:sp>
      <p:sp>
        <p:nvSpPr>
          <p:cNvPr id="8" name="Foliennummernplatzhalter 7">
            <a:extLst>
              <a:ext uri="{FF2B5EF4-FFF2-40B4-BE49-F238E27FC236}">
                <a16:creationId xmlns:a16="http://schemas.microsoft.com/office/drawing/2014/main" id="{03AEB025-391A-9BDC-0CD9-218100FFA282}"/>
              </a:ext>
            </a:extLst>
          </p:cNvPr>
          <p:cNvSpPr>
            <a:spLocks noGrp="1"/>
          </p:cNvSpPr>
          <p:nvPr>
            <p:ph type="sldNum" sz="quarter" idx="4"/>
          </p:nvPr>
        </p:nvSpPr>
        <p:spPr/>
        <p:txBody>
          <a:bodyPr/>
          <a:lstStyle/>
          <a:p>
            <a:pPr algn="r"/>
            <a:fld id="{E8B4AC24-8EFE-4548-B66C-1337A77FF3B4}" type="slidenum">
              <a:rPr lang="en-US" smtClean="0"/>
              <a:pPr algn="r"/>
              <a:t>23</a:t>
            </a:fld>
            <a:endParaRPr lang="en-US" dirty="0"/>
          </a:p>
        </p:txBody>
      </p:sp>
      <p:sp>
        <p:nvSpPr>
          <p:cNvPr id="4" name="Inhaltsplatzhalter 2">
            <a:extLst>
              <a:ext uri="{FF2B5EF4-FFF2-40B4-BE49-F238E27FC236}">
                <a16:creationId xmlns:a16="http://schemas.microsoft.com/office/drawing/2014/main" id="{7710914A-902E-D6FD-7DFE-2ED1A0590EE7}"/>
              </a:ext>
            </a:extLst>
          </p:cNvPr>
          <p:cNvSpPr txBox="1">
            <a:spLocks/>
          </p:cNvSpPr>
          <p:nvPr/>
        </p:nvSpPr>
        <p:spPr>
          <a:xfrm>
            <a:off x="536239" y="1330628"/>
            <a:ext cx="4486331" cy="39168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mn-lt"/>
                <a:ea typeface="+mn-ea"/>
                <a:cs typeface="+mn-cs"/>
              </a:defRPr>
            </a:lvl1pPr>
            <a:lvl2pPr marL="279400" indent="-2794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565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latin typeface="Arial" panose="020B0604020202020204" pitchFamily="34" charset="0"/>
                <a:cs typeface="Arial" panose="020B0604020202020204" pitchFamily="34" charset="0"/>
              </a:rPr>
              <a:t>Abdominelle Schmerzen </a:t>
            </a:r>
          </a:p>
          <a:p>
            <a:pPr lvl="1"/>
            <a:r>
              <a:rPr lang="de-CH" dirty="0">
                <a:latin typeface="Arial" panose="020B0604020202020204" pitchFamily="34" charset="0"/>
                <a:cs typeface="Arial" panose="020B0604020202020204" pitchFamily="34" charset="0"/>
              </a:rPr>
              <a:t>80% aller Patienten haben Schmerzen</a:t>
            </a:r>
          </a:p>
          <a:p>
            <a:pPr lvl="1"/>
            <a:r>
              <a:rPr lang="de-CH" dirty="0">
                <a:latin typeface="Arial" panose="020B0604020202020204" pitchFamily="34" charset="0"/>
                <a:cs typeface="Arial" panose="020B0604020202020204" pitchFamily="34" charset="0"/>
              </a:rPr>
              <a:t>typischerweise epigastrisch und gürtelförmig in den Rücken ausstrahlend</a:t>
            </a:r>
          </a:p>
          <a:p>
            <a:pPr lvl="1"/>
            <a:r>
              <a:rPr lang="de-CH" dirty="0">
                <a:latin typeface="Arial" panose="020B0604020202020204" pitchFamily="34" charset="0"/>
                <a:cs typeface="Arial" panose="020B0604020202020204" pitchFamily="34" charset="0"/>
              </a:rPr>
              <a:t>i.d.R. postprandial, häufig assoziiert mit Nausea und Erbrechen</a:t>
            </a:r>
          </a:p>
          <a:p>
            <a:pPr lvl="1"/>
            <a:r>
              <a:rPr lang="de-CH" dirty="0">
                <a:latin typeface="Arial" panose="020B0604020202020204" pitchFamily="34" charset="0"/>
                <a:cs typeface="Arial" panose="020B0604020202020204" pitchFamily="34" charset="0"/>
              </a:rPr>
              <a:t>Schmerz-Typ A: intermittierend, lange schmerzfreie Intervalle</a:t>
            </a:r>
          </a:p>
          <a:p>
            <a:pPr lvl="1"/>
            <a:r>
              <a:rPr lang="de-CH" dirty="0">
                <a:latin typeface="Arial" panose="020B0604020202020204" pitchFamily="34" charset="0"/>
                <a:cs typeface="Arial" panose="020B0604020202020204" pitchFamily="34" charset="0"/>
              </a:rPr>
              <a:t>Schmerz-Typ B: lang anhaltend und täglich / regelmässig auftretend</a:t>
            </a:r>
          </a:p>
          <a:p>
            <a:pPr lvl="1"/>
            <a:r>
              <a:rPr lang="de-CH" dirty="0">
                <a:latin typeface="Arial" panose="020B0604020202020204" pitchFamily="34" charset="0"/>
                <a:cs typeface="Arial" panose="020B0604020202020204" pitchFamily="34" charset="0"/>
              </a:rPr>
              <a:t>15-20% der Patienten mit </a:t>
            </a:r>
            <a:r>
              <a:rPr lang="de-CH" dirty="0" err="1">
                <a:latin typeface="Arial" panose="020B0604020202020204" pitchFamily="34" charset="0"/>
                <a:cs typeface="Arial" panose="020B0604020202020204" pitchFamily="34" charset="0"/>
              </a:rPr>
              <a:t>endo</a:t>
            </a:r>
            <a:r>
              <a:rPr lang="de-CH" dirty="0">
                <a:latin typeface="Arial" panose="020B0604020202020204" pitchFamily="34" charset="0"/>
                <a:cs typeface="Arial" panose="020B0604020202020204" pitchFamily="34" charset="0"/>
              </a:rPr>
              <a:t>-/exokriner Dysfunktion keine Schmerzen</a:t>
            </a:r>
          </a:p>
          <a:p>
            <a:pPr lvl="1"/>
            <a:endParaRPr lang="de-CH" dirty="0">
              <a:latin typeface="Arial" panose="020B0604020202020204" pitchFamily="34" charset="0"/>
              <a:cs typeface="Arial" panose="020B0604020202020204" pitchFamily="34" charset="0"/>
            </a:endParaRPr>
          </a:p>
          <a:p>
            <a:pPr marL="0" lvl="1" indent="0">
              <a:buNone/>
            </a:pPr>
            <a:r>
              <a:rPr lang="de-CH" b="1" dirty="0">
                <a:latin typeface="Arial" panose="020B0604020202020204" pitchFamily="34" charset="0"/>
                <a:cs typeface="Arial" panose="020B0604020202020204" pitchFamily="34" charset="0"/>
              </a:rPr>
              <a:t>Cholestatischer Ikterus</a:t>
            </a:r>
          </a:p>
          <a:p>
            <a:pPr lvl="1"/>
            <a:r>
              <a:rPr lang="de-CH" dirty="0"/>
              <a:t>Bei Pankreaskopf-Raumforderung</a:t>
            </a:r>
          </a:p>
        </p:txBody>
      </p:sp>
      <p:sp>
        <p:nvSpPr>
          <p:cNvPr id="5" name="Inhaltsplatzhalter 4">
            <a:extLst>
              <a:ext uri="{FF2B5EF4-FFF2-40B4-BE49-F238E27FC236}">
                <a16:creationId xmlns:a16="http://schemas.microsoft.com/office/drawing/2014/main" id="{165F0F21-B682-AD1D-7739-9C2A44EBAFD2}"/>
              </a:ext>
            </a:extLst>
          </p:cNvPr>
          <p:cNvSpPr txBox="1">
            <a:spLocks/>
          </p:cNvSpPr>
          <p:nvPr/>
        </p:nvSpPr>
        <p:spPr>
          <a:xfrm>
            <a:off x="7405141" y="1330628"/>
            <a:ext cx="4608602" cy="402360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mn-lt"/>
                <a:ea typeface="+mn-ea"/>
                <a:cs typeface="+mn-cs"/>
              </a:defRPr>
            </a:lvl1pPr>
            <a:lvl2pPr marL="279400" indent="-2794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565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de-CH" b="1" dirty="0">
                <a:latin typeface="Arial" panose="020B0604020202020204" pitchFamily="34" charset="0"/>
                <a:cs typeface="Arial" panose="020B0604020202020204" pitchFamily="34" charset="0"/>
              </a:rPr>
              <a:t>Exokrine Pankreasinsuffizienz </a:t>
            </a:r>
          </a:p>
          <a:p>
            <a:pPr lvl="1"/>
            <a:r>
              <a:rPr lang="de-CH" dirty="0">
                <a:latin typeface="Arial" panose="020B0604020202020204" pitchFamily="34" charset="0"/>
                <a:cs typeface="Arial" panose="020B0604020202020204" pitchFamily="34" charset="0"/>
              </a:rPr>
              <a:t>Klinik bei mehr als 90% funktionellem Verlust des Pankreasparenchyms</a:t>
            </a:r>
          </a:p>
          <a:p>
            <a:pPr lvl="1"/>
            <a:r>
              <a:rPr lang="de-CH" dirty="0">
                <a:latin typeface="Arial" panose="020B0604020202020204" pitchFamily="34" charset="0"/>
                <a:cs typeface="Arial" panose="020B0604020202020204" pitchFamily="34" charset="0"/>
              </a:rPr>
              <a:t>deutlich häufiger bei Männern (Alkohol)</a:t>
            </a:r>
          </a:p>
          <a:p>
            <a:pPr lvl="1"/>
            <a:r>
              <a:rPr lang="de-CH" dirty="0">
                <a:latin typeface="Arial" panose="020B0604020202020204" pitchFamily="34" charset="0"/>
                <a:cs typeface="Arial" panose="020B0604020202020204" pitchFamily="34" charset="0"/>
              </a:rPr>
              <a:t>Diarrhoe/</a:t>
            </a:r>
            <a:r>
              <a:rPr lang="de-CH" dirty="0" err="1">
                <a:latin typeface="Arial" panose="020B0604020202020204" pitchFamily="34" charset="0"/>
                <a:cs typeface="Arial" panose="020B0604020202020204" pitchFamily="34" charset="0"/>
              </a:rPr>
              <a:t>Steatorrhoe</a:t>
            </a:r>
            <a:r>
              <a:rPr lang="de-CH" dirty="0">
                <a:latin typeface="Arial" panose="020B0604020202020204" pitchFamily="34" charset="0"/>
                <a:cs typeface="Arial" panose="020B0604020202020204" pitchFamily="34" charset="0"/>
              </a:rPr>
              <a:t> </a:t>
            </a:r>
          </a:p>
          <a:p>
            <a:pPr lvl="2">
              <a:spcBef>
                <a:spcPts val="0"/>
              </a:spcBef>
            </a:pPr>
            <a:r>
              <a:rPr lang="de-CH" dirty="0">
                <a:latin typeface="Arial" panose="020B0604020202020204" pitchFamily="34" charset="0"/>
                <a:cs typeface="Arial" panose="020B0604020202020204" pitchFamily="34" charset="0"/>
              </a:rPr>
              <a:t>Mangel fettlöslicher Vitamine (E, D, K, A), Vitamin B12</a:t>
            </a:r>
          </a:p>
          <a:p>
            <a:pPr lvl="1"/>
            <a:r>
              <a:rPr lang="de-CH" dirty="0">
                <a:latin typeface="Arial" panose="020B0604020202020204" pitchFamily="34" charset="0"/>
                <a:cs typeface="Arial" panose="020B0604020202020204" pitchFamily="34" charset="0"/>
              </a:rPr>
              <a:t>Gewichtsverlust</a:t>
            </a:r>
          </a:p>
          <a:p>
            <a:pPr lvl="1"/>
            <a:endParaRPr lang="de-CH" dirty="0">
              <a:latin typeface="Arial" panose="020B0604020202020204" pitchFamily="34" charset="0"/>
              <a:cs typeface="Arial" panose="020B0604020202020204" pitchFamily="34" charset="0"/>
            </a:endParaRPr>
          </a:p>
          <a:p>
            <a:pPr>
              <a:spcAft>
                <a:spcPts val="600"/>
              </a:spcAft>
            </a:pPr>
            <a:r>
              <a:rPr lang="de-CH" b="1" dirty="0">
                <a:latin typeface="Arial" panose="020B0604020202020204" pitchFamily="34" charset="0"/>
                <a:cs typeface="Arial" panose="020B0604020202020204" pitchFamily="34" charset="0"/>
              </a:rPr>
              <a:t>Endokrine Pankreasinsuffizienz </a:t>
            </a:r>
            <a:endParaRPr lang="de-CH" dirty="0">
              <a:latin typeface="Arial" panose="020B0604020202020204" pitchFamily="34" charset="0"/>
              <a:cs typeface="Arial" panose="020B0604020202020204" pitchFamily="34" charset="0"/>
            </a:endParaRPr>
          </a:p>
          <a:p>
            <a:endParaRPr lang="de-CH" dirty="0">
              <a:latin typeface="Calibri" panose="020F0502020204030204" pitchFamily="34" charset="0"/>
            </a:endParaRPr>
          </a:p>
          <a:p>
            <a:endParaRPr lang="de-CH" dirty="0"/>
          </a:p>
        </p:txBody>
      </p:sp>
      <p:sp>
        <p:nvSpPr>
          <p:cNvPr id="9" name="Textfeld 8">
            <a:extLst>
              <a:ext uri="{FF2B5EF4-FFF2-40B4-BE49-F238E27FC236}">
                <a16:creationId xmlns:a16="http://schemas.microsoft.com/office/drawing/2014/main" id="{154E1D41-7E61-4545-6FE5-30BD55D73E26}"/>
              </a:ext>
            </a:extLst>
          </p:cNvPr>
          <p:cNvSpPr txBox="1"/>
          <p:nvPr/>
        </p:nvSpPr>
        <p:spPr>
          <a:xfrm>
            <a:off x="6405307" y="6289715"/>
            <a:ext cx="6098720" cy="369332"/>
          </a:xfrm>
          <a:prstGeom prst="rect">
            <a:avLst/>
          </a:prstGeom>
          <a:noFill/>
        </p:spPr>
        <p:txBody>
          <a:bodyPr wrap="square">
            <a:spAutoFit/>
          </a:bodyPr>
          <a:lstStyle/>
          <a:p>
            <a:r>
              <a:rPr lang="de-CH" sz="900" dirty="0"/>
              <a:t>Gardner TB, et al. ACG Clinical Guideline: </a:t>
            </a:r>
            <a:r>
              <a:rPr lang="de-CH" sz="900" dirty="0" err="1"/>
              <a:t>Chronic</a:t>
            </a:r>
            <a:r>
              <a:rPr lang="de-CH" sz="900" dirty="0"/>
              <a:t> </a:t>
            </a:r>
            <a:r>
              <a:rPr lang="de-CH" sz="900" dirty="0" err="1"/>
              <a:t>Pancreatitis</a:t>
            </a:r>
            <a:r>
              <a:rPr lang="de-CH" sz="900" dirty="0"/>
              <a:t>. </a:t>
            </a:r>
            <a:r>
              <a:rPr lang="de-CH" sz="900" i="1" dirty="0"/>
              <a:t>Am J </a:t>
            </a:r>
            <a:r>
              <a:rPr lang="de-CH" sz="900" i="1" dirty="0" err="1"/>
              <a:t>Gastroenterol</a:t>
            </a:r>
            <a:r>
              <a:rPr lang="de-CH" sz="900" i="1" dirty="0"/>
              <a:t>.</a:t>
            </a:r>
            <a:r>
              <a:rPr lang="de-CH" sz="900" dirty="0"/>
              <a:t> 2020</a:t>
            </a:r>
          </a:p>
          <a:p>
            <a:r>
              <a:rPr lang="de-CH" sz="900" dirty="0"/>
              <a:t>Beyer G, et al</a:t>
            </a:r>
            <a:r>
              <a:rPr lang="de-CH" sz="900" b="1" dirty="0"/>
              <a:t>.</a:t>
            </a:r>
            <a:r>
              <a:rPr lang="de-CH" sz="900" dirty="0"/>
              <a:t> S3-Leitlinie Pankreatitis – DGVS / AWMF. Z </a:t>
            </a:r>
            <a:r>
              <a:rPr lang="de-CH" sz="900" dirty="0" err="1"/>
              <a:t>Gastroenterol</a:t>
            </a:r>
            <a:r>
              <a:rPr lang="de-CH" sz="900" dirty="0"/>
              <a:t>. 2022</a:t>
            </a:r>
          </a:p>
        </p:txBody>
      </p:sp>
    </p:spTree>
    <p:extLst>
      <p:ext uri="{BB962C8B-B14F-4D97-AF65-F5344CB8AC3E}">
        <p14:creationId xmlns:p14="http://schemas.microsoft.com/office/powerpoint/2010/main" val="2855130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1B09-49AD-6C92-D343-0DEF22358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09D93-FBCC-4113-F634-14409F0FD82A}"/>
              </a:ext>
            </a:extLst>
          </p:cNvPr>
          <p:cNvSpPr>
            <a:spLocks noGrp="1"/>
          </p:cNvSpPr>
          <p:nvPr>
            <p:ph type="title"/>
          </p:nvPr>
        </p:nvSpPr>
        <p:spPr/>
        <p:txBody>
          <a:bodyPr/>
          <a:lstStyle/>
          <a:p>
            <a:r>
              <a:rPr lang="de-CH" dirty="0"/>
              <a:t>Klinik</a:t>
            </a:r>
          </a:p>
        </p:txBody>
      </p:sp>
      <p:sp>
        <p:nvSpPr>
          <p:cNvPr id="3" name="Text Placeholder 2">
            <a:extLst>
              <a:ext uri="{FF2B5EF4-FFF2-40B4-BE49-F238E27FC236}">
                <a16:creationId xmlns:a16="http://schemas.microsoft.com/office/drawing/2014/main" id="{004AE044-A49E-F5F3-5DEE-B60F5C3FB12D}"/>
              </a:ext>
            </a:extLst>
          </p:cNvPr>
          <p:cNvSpPr>
            <a:spLocks noGrp="1"/>
          </p:cNvSpPr>
          <p:nvPr>
            <p:ph type="body" sz="quarter" idx="13"/>
          </p:nvPr>
        </p:nvSpPr>
        <p:spPr>
          <a:xfrm>
            <a:off x="576943" y="1260557"/>
            <a:ext cx="10515600" cy="3816319"/>
          </a:xfrm>
        </p:spPr>
        <p:txBody>
          <a:bodyPr/>
          <a:lstStyle/>
          <a:p>
            <a:pPr marL="0" indent="0">
              <a:buNone/>
            </a:pPr>
            <a:r>
              <a:rPr lang="de-DE" b="1" dirty="0">
                <a:latin typeface="Arial" charset="0"/>
                <a:ea typeface="Arial" charset="0"/>
                <a:cs typeface="Arial" charset="0"/>
              </a:rPr>
              <a:t>Exokrine und endokrine Pankreasinsuffizienz</a:t>
            </a:r>
          </a:p>
          <a:p>
            <a:pPr marL="285750" indent="-285750">
              <a:buFont typeface="Arial" charset="0"/>
              <a:buChar char="•"/>
            </a:pPr>
            <a:r>
              <a:rPr lang="de-CH" dirty="0">
                <a:latin typeface="Arial" charset="0"/>
                <a:ea typeface="Arial" charset="0"/>
                <a:cs typeface="Arial" charset="0"/>
              </a:rPr>
              <a:t>Korreliert nicht unbedingt mit morphologischen Zeichen</a:t>
            </a:r>
          </a:p>
          <a:p>
            <a:pPr marL="285750" indent="-285750">
              <a:buFont typeface="Arial" charset="0"/>
              <a:buChar char="•"/>
            </a:pPr>
            <a:r>
              <a:rPr lang="de-CH" dirty="0">
                <a:latin typeface="Arial" charset="0"/>
                <a:ea typeface="Arial" charset="0"/>
                <a:cs typeface="Arial" charset="0"/>
              </a:rPr>
              <a:t>Klinik tritt erst bei &gt; 90% Verlust des funktionellen Pankreasparenchyms im Spätstadium auf</a:t>
            </a:r>
          </a:p>
          <a:p>
            <a:pPr marL="742950" lvl="1" indent="-285750">
              <a:buFont typeface="Arial" charset="0"/>
              <a:buChar char="•"/>
            </a:pPr>
            <a:r>
              <a:rPr lang="de-CH" dirty="0">
                <a:latin typeface="Arial" charset="0"/>
                <a:ea typeface="Arial" charset="0"/>
                <a:cs typeface="Arial" charset="0"/>
              </a:rPr>
              <a:t>ca. ab 10 – 15 Jahren nach EM</a:t>
            </a:r>
          </a:p>
          <a:p>
            <a:pPr marL="285750" indent="-285750">
              <a:buFont typeface="Arial" charset="0"/>
              <a:buChar char="•"/>
            </a:pPr>
            <a:r>
              <a:rPr lang="de-CH" dirty="0">
                <a:latin typeface="Arial" charset="0"/>
                <a:ea typeface="Arial" charset="0"/>
                <a:cs typeface="Arial" charset="0"/>
              </a:rPr>
              <a:t>Diarrhoe / </a:t>
            </a:r>
            <a:r>
              <a:rPr lang="de-CH" dirty="0" err="1">
                <a:latin typeface="Arial" charset="0"/>
                <a:ea typeface="Arial" charset="0"/>
                <a:cs typeface="Arial" charset="0"/>
              </a:rPr>
              <a:t>Steatorrhoe</a:t>
            </a:r>
            <a:endParaRPr lang="de-CH" dirty="0">
              <a:latin typeface="Arial" charset="0"/>
              <a:ea typeface="Arial" charset="0"/>
              <a:cs typeface="Arial" charset="0"/>
            </a:endParaRPr>
          </a:p>
          <a:p>
            <a:pPr marL="285750" indent="-285750">
              <a:buFont typeface="Arial" charset="0"/>
              <a:buChar char="•"/>
            </a:pPr>
            <a:r>
              <a:rPr lang="de-CH" dirty="0">
                <a:latin typeface="Arial" charset="0"/>
                <a:ea typeface="Arial" charset="0"/>
                <a:cs typeface="Arial" charset="0"/>
              </a:rPr>
              <a:t>Mangel an fettlöslichen Vitaminen (E, D, K, A) und Vitamin B12</a:t>
            </a:r>
          </a:p>
          <a:p>
            <a:pPr marL="742950" lvl="1" indent="-285750">
              <a:buFont typeface="Arial" charset="0"/>
              <a:buChar char="•"/>
            </a:pPr>
            <a:r>
              <a:rPr lang="de-CH" dirty="0">
                <a:latin typeface="Arial" charset="0"/>
                <a:ea typeface="Arial" charset="0"/>
                <a:cs typeface="Arial" charset="0"/>
              </a:rPr>
              <a:t>Bereits bei leichter bis milder exokriner Insuffizienz</a:t>
            </a:r>
          </a:p>
          <a:p>
            <a:pPr marL="285750" indent="-285750">
              <a:buFont typeface="Arial" charset="0"/>
              <a:buChar char="•"/>
            </a:pPr>
            <a:r>
              <a:rPr lang="de-DE" dirty="0">
                <a:latin typeface="Arial" charset="0"/>
                <a:ea typeface="Arial" charset="0"/>
                <a:cs typeface="Arial" charset="0"/>
              </a:rPr>
              <a:t>Gewichtsverlust</a:t>
            </a:r>
          </a:p>
          <a:p>
            <a:pPr marL="285750" indent="-285750">
              <a:buFont typeface="Arial" charset="0"/>
              <a:buChar char="•"/>
            </a:pPr>
            <a:r>
              <a:rPr lang="de-DE" dirty="0">
                <a:latin typeface="Arial" charset="0"/>
                <a:ea typeface="Arial" charset="0"/>
                <a:cs typeface="Arial" charset="0"/>
              </a:rPr>
              <a:t>Diabetes mellitus</a:t>
            </a:r>
          </a:p>
          <a:p>
            <a:pPr marL="0" indent="0">
              <a:buNone/>
            </a:pPr>
            <a:endParaRPr lang="de-CH" dirty="0"/>
          </a:p>
        </p:txBody>
      </p:sp>
      <p:sp>
        <p:nvSpPr>
          <p:cNvPr id="8" name="Foliennummernplatzhalter 7">
            <a:extLst>
              <a:ext uri="{FF2B5EF4-FFF2-40B4-BE49-F238E27FC236}">
                <a16:creationId xmlns:a16="http://schemas.microsoft.com/office/drawing/2014/main" id="{C4E15E1C-CE5A-A2CA-6F23-8BC10E3DA42D}"/>
              </a:ext>
            </a:extLst>
          </p:cNvPr>
          <p:cNvSpPr>
            <a:spLocks noGrp="1"/>
          </p:cNvSpPr>
          <p:nvPr>
            <p:ph type="sldNum" sz="quarter" idx="4"/>
          </p:nvPr>
        </p:nvSpPr>
        <p:spPr/>
        <p:txBody>
          <a:bodyPr/>
          <a:lstStyle/>
          <a:p>
            <a:pPr algn="r"/>
            <a:fld id="{E8B4AC24-8EFE-4548-B66C-1337A77FF3B4}" type="slidenum">
              <a:rPr lang="en-US" smtClean="0"/>
              <a:pPr algn="r"/>
              <a:t>24</a:t>
            </a:fld>
            <a:endParaRPr lang="en-US" dirty="0"/>
          </a:p>
        </p:txBody>
      </p:sp>
      <p:sp>
        <p:nvSpPr>
          <p:cNvPr id="4" name="Textfeld 3">
            <a:extLst>
              <a:ext uri="{FF2B5EF4-FFF2-40B4-BE49-F238E27FC236}">
                <a16:creationId xmlns:a16="http://schemas.microsoft.com/office/drawing/2014/main" id="{4D11EC3C-2672-1A81-C029-1DA2EE022007}"/>
              </a:ext>
            </a:extLst>
          </p:cNvPr>
          <p:cNvSpPr txBox="1"/>
          <p:nvPr/>
        </p:nvSpPr>
        <p:spPr>
          <a:xfrm>
            <a:off x="7712765" y="6265146"/>
            <a:ext cx="4226176" cy="523220"/>
          </a:xfrm>
          <a:prstGeom prst="rect">
            <a:avLst/>
          </a:prstGeom>
          <a:noFill/>
        </p:spPr>
        <p:txBody>
          <a:bodyPr wrap="square" rtlCol="0">
            <a:spAutoFit/>
          </a:bodyPr>
          <a:lstStyle/>
          <a:p>
            <a:r>
              <a:rPr lang="de-CH" sz="1000" dirty="0">
                <a:latin typeface="Arial" charset="0"/>
                <a:ea typeface="Arial" charset="0"/>
                <a:cs typeface="Arial" charset="0"/>
              </a:rPr>
              <a:t>Majumder S et al. </a:t>
            </a:r>
            <a:r>
              <a:rPr lang="en-US" sz="1000" dirty="0">
                <a:latin typeface="Arial" charset="0"/>
                <a:ea typeface="Arial" charset="0"/>
                <a:cs typeface="Arial" charset="0"/>
              </a:rPr>
              <a:t>Lancet. 2016 May 7;387(10031):1957-66</a:t>
            </a:r>
            <a:endParaRPr lang="de-CH" sz="1000" dirty="0">
              <a:latin typeface="Arial" charset="0"/>
              <a:ea typeface="Arial" charset="0"/>
              <a:cs typeface="Arial" charset="0"/>
            </a:endParaRPr>
          </a:p>
          <a:p>
            <a:endParaRPr lang="de-DE" dirty="0"/>
          </a:p>
        </p:txBody>
      </p:sp>
    </p:spTree>
    <p:extLst>
      <p:ext uri="{BB962C8B-B14F-4D97-AF65-F5344CB8AC3E}">
        <p14:creationId xmlns:p14="http://schemas.microsoft.com/office/powerpoint/2010/main" val="49061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E319-096B-27A0-7087-24AD505C2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D2434-6A1A-0355-8B3F-A785DF89DB91}"/>
              </a:ext>
            </a:extLst>
          </p:cNvPr>
          <p:cNvSpPr>
            <a:spLocks noGrp="1"/>
          </p:cNvSpPr>
          <p:nvPr>
            <p:ph type="title"/>
          </p:nvPr>
        </p:nvSpPr>
        <p:spPr/>
        <p:txBody>
          <a:bodyPr/>
          <a:lstStyle/>
          <a:p>
            <a:r>
              <a:rPr lang="de-CH" dirty="0"/>
              <a:t>Diagnostik - Labor</a:t>
            </a:r>
          </a:p>
        </p:txBody>
      </p:sp>
      <p:sp>
        <p:nvSpPr>
          <p:cNvPr id="3" name="Text Placeholder 2">
            <a:extLst>
              <a:ext uri="{FF2B5EF4-FFF2-40B4-BE49-F238E27FC236}">
                <a16:creationId xmlns:a16="http://schemas.microsoft.com/office/drawing/2014/main" id="{0249F57D-E36A-5AD1-CA0B-5B0F686BA9BA}"/>
              </a:ext>
            </a:extLst>
          </p:cNvPr>
          <p:cNvSpPr>
            <a:spLocks noGrp="1"/>
          </p:cNvSpPr>
          <p:nvPr>
            <p:ph type="body" sz="quarter" idx="13"/>
          </p:nvPr>
        </p:nvSpPr>
        <p:spPr/>
        <p:txBody>
          <a:bodyPr/>
          <a:lstStyle/>
          <a:p>
            <a:pPr marL="0" indent="0">
              <a:buNone/>
            </a:pPr>
            <a:r>
              <a:rPr lang="de-CH" b="1" dirty="0"/>
              <a:t>Bei Verdacht:</a:t>
            </a:r>
          </a:p>
          <a:p>
            <a:pPr marL="285750" indent="-285750">
              <a:buFont typeface="Arial" charset="0"/>
              <a:buChar char="•"/>
            </a:pPr>
            <a:r>
              <a:rPr lang="de-CH" sz="1600" dirty="0"/>
              <a:t>Akuter Schub analog akuter Pankreatitis</a:t>
            </a:r>
          </a:p>
          <a:p>
            <a:pPr marL="465138" lvl="1" indent="-285750">
              <a:buFont typeface="Arial" charset="0"/>
              <a:buChar char="•"/>
            </a:pPr>
            <a:r>
              <a:rPr lang="de-CH" dirty="0"/>
              <a:t>Lipase, Pankreasspezifische-Amylase &gt; 3 x ULN</a:t>
            </a:r>
          </a:p>
          <a:p>
            <a:pPr marL="465138" lvl="1" indent="-285750">
              <a:buFont typeface="Arial" charset="0"/>
              <a:buChar char="•"/>
            </a:pPr>
            <a:r>
              <a:rPr lang="de-CH" dirty="0"/>
              <a:t>Serumkalzium (primärer Hyperparathyreoidismus)</a:t>
            </a:r>
          </a:p>
          <a:p>
            <a:pPr marL="465138" lvl="1" indent="-285750">
              <a:buFont typeface="Arial" charset="0"/>
              <a:buChar char="•"/>
            </a:pPr>
            <a:r>
              <a:rPr lang="de-CH" dirty="0"/>
              <a:t>Triglyceride</a:t>
            </a:r>
          </a:p>
          <a:p>
            <a:pPr marL="465138" lvl="1" indent="-285750">
              <a:buFont typeface="Arial" charset="0"/>
              <a:buChar char="•"/>
            </a:pPr>
            <a:r>
              <a:rPr lang="de-CH" dirty="0"/>
              <a:t>Bei Fehlen von C2: </a:t>
            </a:r>
            <a:r>
              <a:rPr lang="de-CH" dirty="0" err="1"/>
              <a:t>IgG</a:t>
            </a:r>
            <a:r>
              <a:rPr lang="de-CH" dirty="0"/>
              <a:t> Gesamt inkl. Subklassen (IgG4)</a:t>
            </a:r>
          </a:p>
          <a:p>
            <a:pPr marL="285750" indent="-285750">
              <a:buFont typeface="Arial" charset="0"/>
              <a:buChar char="•"/>
            </a:pPr>
            <a:r>
              <a:rPr lang="de-CH" sz="1600" dirty="0">
                <a:solidFill>
                  <a:srgbClr val="FF0000"/>
                </a:solidFill>
              </a:rPr>
              <a:t>Cave</a:t>
            </a:r>
            <a:r>
              <a:rPr lang="de-CH" sz="1600" dirty="0"/>
              <a:t>: </a:t>
            </a:r>
          </a:p>
          <a:p>
            <a:pPr marL="465138" lvl="1" indent="-285750">
              <a:buFont typeface="Arial" charset="0"/>
              <a:buChar char="•"/>
            </a:pPr>
            <a:r>
              <a:rPr lang="de-CH" dirty="0"/>
              <a:t>Normale Pankreasenzyme schliessen eine chronische Pankreatitis nicht aus</a:t>
            </a:r>
          </a:p>
          <a:p>
            <a:pPr marL="465138" lvl="1" indent="-285750">
              <a:buFont typeface="Arial" charset="0"/>
              <a:buChar char="•"/>
            </a:pPr>
            <a:r>
              <a:rPr lang="de-CH" dirty="0"/>
              <a:t>Erhöhte IgG4-Titer auch bei div. anderen Erkrankungen: Autoimmun (RA, SLE, Vaskulitiden), Hepatopathie, </a:t>
            </a:r>
            <a:r>
              <a:rPr lang="de-CH" dirty="0" err="1"/>
              <a:t>Lymphoproliferative</a:t>
            </a:r>
            <a:r>
              <a:rPr lang="de-CH" dirty="0"/>
              <a:t> Erkrankungen, Allergien und Asthma</a:t>
            </a:r>
          </a:p>
          <a:p>
            <a:pPr marL="0" indent="0">
              <a:buNone/>
            </a:pPr>
            <a:endParaRPr lang="de-CH" dirty="0"/>
          </a:p>
        </p:txBody>
      </p:sp>
      <p:sp>
        <p:nvSpPr>
          <p:cNvPr id="8" name="Foliennummernplatzhalter 7">
            <a:extLst>
              <a:ext uri="{FF2B5EF4-FFF2-40B4-BE49-F238E27FC236}">
                <a16:creationId xmlns:a16="http://schemas.microsoft.com/office/drawing/2014/main" id="{829AD593-DBA1-3A7F-BF60-E34B160BBFA6}"/>
              </a:ext>
            </a:extLst>
          </p:cNvPr>
          <p:cNvSpPr>
            <a:spLocks noGrp="1"/>
          </p:cNvSpPr>
          <p:nvPr>
            <p:ph type="sldNum" sz="quarter" idx="4"/>
          </p:nvPr>
        </p:nvSpPr>
        <p:spPr/>
        <p:txBody>
          <a:bodyPr/>
          <a:lstStyle/>
          <a:p>
            <a:pPr algn="r"/>
            <a:fld id="{E8B4AC24-8EFE-4548-B66C-1337A77FF3B4}" type="slidenum">
              <a:rPr lang="en-US" smtClean="0"/>
              <a:pPr algn="r"/>
              <a:t>25</a:t>
            </a:fld>
            <a:endParaRPr lang="en-US" dirty="0"/>
          </a:p>
        </p:txBody>
      </p:sp>
      <p:sp>
        <p:nvSpPr>
          <p:cNvPr id="4" name="Textfeld 3">
            <a:extLst>
              <a:ext uri="{FF2B5EF4-FFF2-40B4-BE49-F238E27FC236}">
                <a16:creationId xmlns:a16="http://schemas.microsoft.com/office/drawing/2014/main" id="{99F7BFFD-903F-760A-72D9-2482B0865014}"/>
              </a:ext>
            </a:extLst>
          </p:cNvPr>
          <p:cNvSpPr txBox="1"/>
          <p:nvPr/>
        </p:nvSpPr>
        <p:spPr>
          <a:xfrm>
            <a:off x="7036101" y="6267004"/>
            <a:ext cx="5367934" cy="523220"/>
          </a:xfrm>
          <a:prstGeom prst="rect">
            <a:avLst/>
          </a:prstGeom>
          <a:noFill/>
        </p:spPr>
        <p:txBody>
          <a:bodyPr wrap="square" rtlCol="0">
            <a:spAutoFit/>
          </a:bodyPr>
          <a:lstStyle/>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a:p>
            <a:endParaRPr lang="de-DE" dirty="0"/>
          </a:p>
        </p:txBody>
      </p:sp>
    </p:spTree>
    <p:extLst>
      <p:ext uri="{BB962C8B-B14F-4D97-AF65-F5344CB8AC3E}">
        <p14:creationId xmlns:p14="http://schemas.microsoft.com/office/powerpoint/2010/main" val="3535867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6E59B-7EED-840F-FE3F-6570E3621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35D60-AB2F-181F-BD7D-0E3B42CEE634}"/>
              </a:ext>
            </a:extLst>
          </p:cNvPr>
          <p:cNvSpPr>
            <a:spLocks noGrp="1"/>
          </p:cNvSpPr>
          <p:nvPr>
            <p:ph type="title"/>
          </p:nvPr>
        </p:nvSpPr>
        <p:spPr/>
        <p:txBody>
          <a:bodyPr/>
          <a:lstStyle/>
          <a:p>
            <a:r>
              <a:rPr lang="de-CH" dirty="0"/>
              <a:t>Diagnostik – Exokrine Funktion</a:t>
            </a:r>
          </a:p>
        </p:txBody>
      </p:sp>
      <p:sp>
        <p:nvSpPr>
          <p:cNvPr id="3" name="Text Placeholder 2">
            <a:extLst>
              <a:ext uri="{FF2B5EF4-FFF2-40B4-BE49-F238E27FC236}">
                <a16:creationId xmlns:a16="http://schemas.microsoft.com/office/drawing/2014/main" id="{21407351-12B4-48E1-6CC7-4200D70B719F}"/>
              </a:ext>
            </a:extLst>
          </p:cNvPr>
          <p:cNvSpPr>
            <a:spLocks noGrp="1"/>
          </p:cNvSpPr>
          <p:nvPr>
            <p:ph type="body" sz="quarter" idx="13"/>
          </p:nvPr>
        </p:nvSpPr>
        <p:spPr>
          <a:xfrm>
            <a:off x="576943" y="1340070"/>
            <a:ext cx="10515600" cy="3816319"/>
          </a:xfrm>
        </p:spPr>
        <p:txBody>
          <a:bodyPr/>
          <a:lstStyle/>
          <a:p>
            <a:pPr marL="0" indent="0">
              <a:buNone/>
            </a:pPr>
            <a:r>
              <a:rPr lang="de-CH" sz="1600" dirty="0"/>
              <a:t>Exokrine Pankreasinsuffizienz:</a:t>
            </a:r>
            <a:endParaRPr lang="de-CH" sz="1400" dirty="0"/>
          </a:p>
          <a:p>
            <a:pPr marL="285750" indent="-285750">
              <a:buFont typeface="Arial" charset="0"/>
              <a:buChar char="•"/>
            </a:pPr>
            <a:r>
              <a:rPr lang="de-CH" sz="1400" dirty="0"/>
              <a:t>Screening-Test: </a:t>
            </a:r>
            <a:r>
              <a:rPr lang="de-CH" sz="1400" b="1" dirty="0" err="1"/>
              <a:t>Stuhlelastase</a:t>
            </a:r>
            <a:endParaRPr lang="de-CH" sz="1400" b="1" dirty="0"/>
          </a:p>
          <a:p>
            <a:pPr marL="465138" lvl="1" indent="-285750">
              <a:buFont typeface="Arial" charset="0"/>
              <a:buChar char="•"/>
            </a:pPr>
            <a:r>
              <a:rPr lang="de-CH" sz="1400" dirty="0"/>
              <a:t>&gt; 200 </a:t>
            </a:r>
            <a:r>
              <a:rPr lang="de-CH" sz="1400" dirty="0" err="1"/>
              <a:t>ug</a:t>
            </a:r>
            <a:r>
              <a:rPr lang="de-CH" sz="1400" dirty="0"/>
              <a:t>/g normal, &lt; 100 </a:t>
            </a:r>
            <a:r>
              <a:rPr lang="de-CH" sz="1400" dirty="0" err="1"/>
              <a:t>ug</a:t>
            </a:r>
            <a:r>
              <a:rPr lang="de-CH" sz="1400" dirty="0"/>
              <a:t>/g Pankreasinsuffizienz</a:t>
            </a:r>
          </a:p>
          <a:p>
            <a:pPr marL="465138" lvl="1" indent="-285750">
              <a:buFont typeface="Arial" charset="0"/>
              <a:buChar char="•"/>
            </a:pPr>
            <a:r>
              <a:rPr lang="de-CH" sz="1400" dirty="0"/>
              <a:t>Cave: </a:t>
            </a:r>
          </a:p>
          <a:p>
            <a:pPr marL="642938" lvl="2">
              <a:buFont typeface="Arial" charset="0"/>
              <a:buChar char="•"/>
            </a:pPr>
            <a:r>
              <a:rPr lang="de-CH" sz="1400" dirty="0"/>
              <a:t>Falsch tiefe Werte bei Diarrhoe, schlecht eingestelltem Diabetes</a:t>
            </a:r>
          </a:p>
          <a:p>
            <a:pPr marL="642938" lvl="2">
              <a:buFont typeface="Arial" charset="0"/>
              <a:buChar char="•"/>
            </a:pPr>
            <a:r>
              <a:rPr lang="de-CH" sz="1400" dirty="0"/>
              <a:t>Die Sensitivität ist nur bei der schweren Insuffizienz hoch (95%), bei leichten Formen nur ca. 50%</a:t>
            </a:r>
          </a:p>
          <a:p>
            <a:pPr marL="465138" lvl="1" indent="-285750">
              <a:buFont typeface="Arial" charset="0"/>
              <a:buChar char="•"/>
            </a:pPr>
            <a:r>
              <a:rPr lang="de-CH" sz="1400" dirty="0">
                <a:solidFill>
                  <a:schemeClr val="bg1">
                    <a:lumMod val="50000"/>
                  </a:schemeClr>
                </a:solidFill>
              </a:rPr>
              <a:t>Unter </a:t>
            </a:r>
            <a:r>
              <a:rPr lang="de-CH" sz="1400" dirty="0" err="1">
                <a:solidFill>
                  <a:schemeClr val="bg1">
                    <a:lumMod val="50000"/>
                  </a:schemeClr>
                </a:solidFill>
              </a:rPr>
              <a:t>Creon</a:t>
            </a:r>
            <a:r>
              <a:rPr lang="de-CH" sz="1400" dirty="0">
                <a:solidFill>
                  <a:schemeClr val="bg1">
                    <a:lumMod val="50000"/>
                  </a:schemeClr>
                </a:solidFill>
              </a:rPr>
              <a:t> verwertbar, aber nicht empfohlen</a:t>
            </a:r>
          </a:p>
          <a:p>
            <a:pPr marL="465138" lvl="1" indent="-285750">
              <a:buFont typeface="Arial" charset="0"/>
              <a:buChar char="•"/>
            </a:pPr>
            <a:endParaRPr lang="de-CH" sz="1400" dirty="0"/>
          </a:p>
          <a:p>
            <a:pPr marL="285750" indent="-285750">
              <a:buFont typeface="Arial" charset="0"/>
              <a:buChar char="•"/>
            </a:pPr>
            <a:r>
              <a:rPr lang="de-CH" sz="1400" b="1" dirty="0" err="1">
                <a:solidFill>
                  <a:schemeClr val="bg1">
                    <a:lumMod val="50000"/>
                  </a:schemeClr>
                </a:solidFill>
              </a:rPr>
              <a:t>Sekretin</a:t>
            </a:r>
            <a:r>
              <a:rPr lang="de-CH" sz="1400" b="1" dirty="0">
                <a:solidFill>
                  <a:schemeClr val="bg1">
                    <a:lumMod val="50000"/>
                  </a:schemeClr>
                </a:solidFill>
              </a:rPr>
              <a:t>-Stimulationstest ➞</a:t>
            </a:r>
            <a:r>
              <a:rPr lang="de-CH" sz="1400" dirty="0">
                <a:solidFill>
                  <a:schemeClr val="bg1">
                    <a:lumMod val="50000"/>
                  </a:schemeClr>
                </a:solidFill>
              </a:rPr>
              <a:t> Aspiration von </a:t>
            </a:r>
            <a:r>
              <a:rPr lang="de-CH" sz="1400" dirty="0" err="1">
                <a:solidFill>
                  <a:schemeClr val="bg1">
                    <a:lumMod val="50000"/>
                  </a:schemeClr>
                </a:solidFill>
              </a:rPr>
              <a:t>Duodenalsekret</a:t>
            </a:r>
            <a:r>
              <a:rPr lang="de-CH" sz="1400" dirty="0">
                <a:solidFill>
                  <a:schemeClr val="bg1">
                    <a:lumMod val="50000"/>
                  </a:schemeClr>
                </a:solidFill>
              </a:rPr>
              <a:t> über eine Stunde nach </a:t>
            </a:r>
            <a:r>
              <a:rPr lang="de-CH" sz="1400" dirty="0" err="1">
                <a:solidFill>
                  <a:schemeClr val="bg1">
                    <a:lumMod val="50000"/>
                  </a:schemeClr>
                </a:solidFill>
              </a:rPr>
              <a:t>Sekretinstimulation</a:t>
            </a:r>
            <a:r>
              <a:rPr lang="de-CH" sz="1400" dirty="0">
                <a:solidFill>
                  <a:schemeClr val="bg1">
                    <a:lumMod val="50000"/>
                  </a:schemeClr>
                </a:solidFill>
              </a:rPr>
              <a:t> (in wenigen Zentren, fragliche klinische Relevanz)</a:t>
            </a:r>
          </a:p>
          <a:p>
            <a:pPr marL="285750" indent="-285750">
              <a:buFont typeface="Arial" charset="0"/>
              <a:buChar char="•"/>
            </a:pPr>
            <a:endParaRPr lang="de-CH" sz="1400" dirty="0"/>
          </a:p>
          <a:p>
            <a:pPr marL="285750" indent="-285750">
              <a:buFont typeface="Arial" charset="0"/>
              <a:buChar char="•"/>
            </a:pPr>
            <a:r>
              <a:rPr lang="de-CH" sz="1400" b="1" dirty="0">
                <a:solidFill>
                  <a:schemeClr val="bg1">
                    <a:lumMod val="50000"/>
                  </a:schemeClr>
                </a:solidFill>
              </a:rPr>
              <a:t>Stuhlfettanalyse</a:t>
            </a:r>
            <a:r>
              <a:rPr lang="de-CH" sz="1400" dirty="0">
                <a:solidFill>
                  <a:schemeClr val="bg1">
                    <a:lumMod val="50000"/>
                  </a:schemeClr>
                </a:solidFill>
              </a:rPr>
              <a:t> wird nicht mehr durchgeführt</a:t>
            </a:r>
          </a:p>
          <a:p>
            <a:pPr marL="0" indent="0">
              <a:buNone/>
            </a:pPr>
            <a:endParaRPr lang="de-CH" dirty="0"/>
          </a:p>
        </p:txBody>
      </p:sp>
      <p:sp>
        <p:nvSpPr>
          <p:cNvPr id="8" name="Foliennummernplatzhalter 7">
            <a:extLst>
              <a:ext uri="{FF2B5EF4-FFF2-40B4-BE49-F238E27FC236}">
                <a16:creationId xmlns:a16="http://schemas.microsoft.com/office/drawing/2014/main" id="{5F6CCFDC-9AE0-FF04-3ED8-5B3E2008A8E5}"/>
              </a:ext>
            </a:extLst>
          </p:cNvPr>
          <p:cNvSpPr>
            <a:spLocks noGrp="1"/>
          </p:cNvSpPr>
          <p:nvPr>
            <p:ph type="sldNum" sz="quarter" idx="4"/>
          </p:nvPr>
        </p:nvSpPr>
        <p:spPr/>
        <p:txBody>
          <a:bodyPr/>
          <a:lstStyle/>
          <a:p>
            <a:pPr algn="r"/>
            <a:fld id="{E8B4AC24-8EFE-4548-B66C-1337A77FF3B4}" type="slidenum">
              <a:rPr lang="en-US" smtClean="0"/>
              <a:pPr algn="r"/>
              <a:t>26</a:t>
            </a:fld>
            <a:endParaRPr lang="en-US" dirty="0"/>
          </a:p>
        </p:txBody>
      </p:sp>
      <p:sp>
        <p:nvSpPr>
          <p:cNvPr id="4" name="Textfeld 3">
            <a:extLst>
              <a:ext uri="{FF2B5EF4-FFF2-40B4-BE49-F238E27FC236}">
                <a16:creationId xmlns:a16="http://schemas.microsoft.com/office/drawing/2014/main" id="{CB12E930-4DAA-65F4-1807-839EF4A94678}"/>
              </a:ext>
            </a:extLst>
          </p:cNvPr>
          <p:cNvSpPr txBox="1"/>
          <p:nvPr/>
        </p:nvSpPr>
        <p:spPr>
          <a:xfrm>
            <a:off x="7096765" y="6265146"/>
            <a:ext cx="4533363" cy="523220"/>
          </a:xfrm>
          <a:prstGeom prst="rect">
            <a:avLst/>
          </a:prstGeom>
          <a:noFill/>
        </p:spPr>
        <p:txBody>
          <a:bodyPr wrap="square" rtlCol="0">
            <a:spAutoFit/>
          </a:bodyPr>
          <a:lstStyle/>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a:p>
            <a:endParaRPr lang="de-DE" dirty="0"/>
          </a:p>
        </p:txBody>
      </p:sp>
    </p:spTree>
    <p:extLst>
      <p:ext uri="{BB962C8B-B14F-4D97-AF65-F5344CB8AC3E}">
        <p14:creationId xmlns:p14="http://schemas.microsoft.com/office/powerpoint/2010/main" val="49926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5F658-6DF0-7634-72F5-EA4F02FE9A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3113D-3938-81D8-F7A3-7CAD8D2CBF32}"/>
              </a:ext>
            </a:extLst>
          </p:cNvPr>
          <p:cNvSpPr>
            <a:spLocks noGrp="1"/>
          </p:cNvSpPr>
          <p:nvPr>
            <p:ph type="title"/>
          </p:nvPr>
        </p:nvSpPr>
        <p:spPr>
          <a:xfrm>
            <a:off x="576943" y="521015"/>
            <a:ext cx="10817888" cy="452432"/>
          </a:xfrm>
        </p:spPr>
        <p:txBody>
          <a:bodyPr/>
          <a:lstStyle/>
          <a:p>
            <a:r>
              <a:rPr lang="de-CH" dirty="0"/>
              <a:t>Diagnostik – Endokrine Funktion -  </a:t>
            </a:r>
            <a:r>
              <a:rPr lang="de-CH" dirty="0" err="1"/>
              <a:t>pankreopriver</a:t>
            </a:r>
            <a:r>
              <a:rPr lang="de-CH" dirty="0"/>
              <a:t> Diabetes/Typ 3c</a:t>
            </a:r>
          </a:p>
        </p:txBody>
      </p:sp>
      <p:sp>
        <p:nvSpPr>
          <p:cNvPr id="3" name="Text Placeholder 2">
            <a:extLst>
              <a:ext uri="{FF2B5EF4-FFF2-40B4-BE49-F238E27FC236}">
                <a16:creationId xmlns:a16="http://schemas.microsoft.com/office/drawing/2014/main" id="{2A21293C-E347-33C5-C0F2-DF1D6F44FA21}"/>
              </a:ext>
            </a:extLst>
          </p:cNvPr>
          <p:cNvSpPr>
            <a:spLocks noGrp="1"/>
          </p:cNvSpPr>
          <p:nvPr>
            <p:ph type="body" sz="quarter" idx="13"/>
          </p:nvPr>
        </p:nvSpPr>
        <p:spPr/>
        <p:txBody>
          <a:bodyPr/>
          <a:lstStyle/>
          <a:p>
            <a:pPr marL="0" indent="0">
              <a:buNone/>
            </a:pPr>
            <a:r>
              <a:rPr lang="de-DE" sz="1600" dirty="0">
                <a:latin typeface="Arial" charset="0"/>
                <a:ea typeface="Arial" charset="0"/>
                <a:cs typeface="Arial" charset="0"/>
              </a:rPr>
              <a:t>Endokrine Pankreasinsuffizienz</a:t>
            </a:r>
          </a:p>
          <a:p>
            <a:pPr marL="285750" indent="-285750">
              <a:buFont typeface="Arial" charset="0"/>
              <a:buChar char="•"/>
            </a:pPr>
            <a:r>
              <a:rPr lang="de-DE" sz="1400" dirty="0">
                <a:latin typeface="Arial" charset="0"/>
                <a:ea typeface="Arial" charset="0"/>
                <a:cs typeface="Arial" charset="0"/>
              </a:rPr>
              <a:t>Entwicklung abhängig von Alter, Dauer der Erkrankung</a:t>
            </a:r>
          </a:p>
          <a:p>
            <a:pPr marL="285750" indent="-285750">
              <a:buFont typeface="Arial" charset="0"/>
              <a:buChar char="•"/>
            </a:pPr>
            <a:endParaRPr lang="de-DE" sz="1400" dirty="0">
              <a:latin typeface="Arial" charset="0"/>
              <a:ea typeface="Arial" charset="0"/>
              <a:cs typeface="Arial" charset="0"/>
            </a:endParaRPr>
          </a:p>
          <a:p>
            <a:pPr marL="285750" indent="-285750">
              <a:buFont typeface="Arial" charset="0"/>
              <a:buChar char="•"/>
            </a:pPr>
            <a:r>
              <a:rPr lang="de-DE" sz="1400" dirty="0">
                <a:latin typeface="Arial" charset="0"/>
                <a:ea typeface="Arial" charset="0"/>
                <a:cs typeface="Arial" charset="0"/>
              </a:rPr>
              <a:t>Jährliches Screening: HbA1c und </a:t>
            </a:r>
            <a:r>
              <a:rPr lang="de-DE" sz="1400" dirty="0" err="1">
                <a:latin typeface="Arial" charset="0"/>
                <a:ea typeface="Arial" charset="0"/>
                <a:cs typeface="Arial" charset="0"/>
              </a:rPr>
              <a:t>Nüchternglucose</a:t>
            </a:r>
            <a:endParaRPr lang="de-DE" sz="1400" dirty="0">
              <a:latin typeface="Arial" charset="0"/>
              <a:ea typeface="Arial" charset="0"/>
              <a:cs typeface="Arial" charset="0"/>
            </a:endParaRPr>
          </a:p>
          <a:p>
            <a:pPr marL="285750" indent="-285750">
              <a:buFont typeface="Arial" charset="0"/>
              <a:buChar char="•"/>
            </a:pPr>
            <a:endParaRPr lang="de-DE" sz="1400" dirty="0">
              <a:latin typeface="Arial" charset="0"/>
              <a:ea typeface="Arial" charset="0"/>
              <a:cs typeface="Arial" charset="0"/>
            </a:endParaRPr>
          </a:p>
          <a:p>
            <a:pPr marL="285750" indent="-285750">
              <a:buFont typeface="Arial" charset="0"/>
              <a:buChar char="•"/>
            </a:pPr>
            <a:r>
              <a:rPr lang="de-DE" sz="1400" dirty="0">
                <a:latin typeface="Arial" charset="0"/>
                <a:ea typeface="Arial" charset="0"/>
                <a:cs typeface="Arial" charset="0"/>
              </a:rPr>
              <a:t>Diagnostische Kriterien:</a:t>
            </a:r>
          </a:p>
          <a:p>
            <a:pPr marL="742950" lvl="1" indent="-285750">
              <a:buFont typeface="Arial" charset="0"/>
              <a:buChar char="•"/>
            </a:pPr>
            <a:r>
              <a:rPr lang="de-DE" sz="1400" dirty="0">
                <a:latin typeface="Arial" charset="0"/>
                <a:ea typeface="Arial" charset="0"/>
                <a:cs typeface="Arial" charset="0"/>
              </a:rPr>
              <a:t>Ausschluss Autoimmunität plus 2 von 4:</a:t>
            </a:r>
          </a:p>
          <a:p>
            <a:pPr marL="1200150" lvl="2">
              <a:buFont typeface="Arial" charset="0"/>
              <a:buChar char="•"/>
            </a:pPr>
            <a:r>
              <a:rPr lang="de-DE" sz="1400" dirty="0">
                <a:latin typeface="Arial" charset="0"/>
                <a:ea typeface="Arial" charset="0"/>
                <a:cs typeface="Arial" charset="0"/>
              </a:rPr>
              <a:t>Erniedrigte Beta-Zellaktivität (C-Peptid/Glucose-Ratio)</a:t>
            </a:r>
          </a:p>
          <a:p>
            <a:pPr marL="1200150" lvl="2">
              <a:buFont typeface="Arial" charset="0"/>
              <a:buChar char="•"/>
            </a:pPr>
            <a:r>
              <a:rPr lang="de-DE" sz="1400" dirty="0">
                <a:latin typeface="Arial" charset="0"/>
                <a:ea typeface="Arial" charset="0"/>
                <a:cs typeface="Arial" charset="0"/>
              </a:rPr>
              <a:t>Keine Insulinresistenz</a:t>
            </a:r>
          </a:p>
          <a:p>
            <a:pPr marL="1200150" lvl="2">
              <a:buFont typeface="Arial" charset="0"/>
              <a:buChar char="•"/>
            </a:pPr>
            <a:r>
              <a:rPr lang="de-DE" sz="1400" dirty="0">
                <a:latin typeface="Arial" charset="0"/>
                <a:ea typeface="Arial" charset="0"/>
                <a:cs typeface="Arial" charset="0"/>
              </a:rPr>
              <a:t>Reduzierte </a:t>
            </a:r>
            <a:r>
              <a:rPr lang="de-DE" sz="1400" dirty="0" err="1">
                <a:latin typeface="Arial" charset="0"/>
                <a:ea typeface="Arial" charset="0"/>
                <a:cs typeface="Arial" charset="0"/>
              </a:rPr>
              <a:t>Inkretin</a:t>
            </a:r>
            <a:r>
              <a:rPr lang="de-DE" sz="1400" dirty="0">
                <a:latin typeface="Arial" charset="0"/>
                <a:ea typeface="Arial" charset="0"/>
                <a:cs typeface="Arial" charset="0"/>
              </a:rPr>
              <a:t>-Sekretion (GLP1)</a:t>
            </a:r>
          </a:p>
          <a:p>
            <a:pPr marL="1200150" lvl="2">
              <a:buFont typeface="Arial" charset="0"/>
              <a:buChar char="•"/>
            </a:pPr>
            <a:r>
              <a:rPr lang="de-DE" sz="1400" dirty="0">
                <a:latin typeface="Arial" charset="0"/>
                <a:ea typeface="Arial" charset="0"/>
                <a:cs typeface="Arial" charset="0"/>
              </a:rPr>
              <a:t>Mangel an Vitaminen ADEK / Mikronährstoffen</a:t>
            </a:r>
          </a:p>
          <a:p>
            <a:pPr marL="0" indent="0">
              <a:buNone/>
            </a:pPr>
            <a:endParaRPr lang="de-CH" dirty="0"/>
          </a:p>
        </p:txBody>
      </p:sp>
      <p:sp>
        <p:nvSpPr>
          <p:cNvPr id="8" name="Foliennummernplatzhalter 7">
            <a:extLst>
              <a:ext uri="{FF2B5EF4-FFF2-40B4-BE49-F238E27FC236}">
                <a16:creationId xmlns:a16="http://schemas.microsoft.com/office/drawing/2014/main" id="{DC589ABA-6B8C-4FDB-85E5-0E347595AE03}"/>
              </a:ext>
            </a:extLst>
          </p:cNvPr>
          <p:cNvSpPr>
            <a:spLocks noGrp="1"/>
          </p:cNvSpPr>
          <p:nvPr>
            <p:ph type="sldNum" sz="quarter" idx="4"/>
          </p:nvPr>
        </p:nvSpPr>
        <p:spPr/>
        <p:txBody>
          <a:bodyPr/>
          <a:lstStyle/>
          <a:p>
            <a:pPr algn="r"/>
            <a:fld id="{E8B4AC24-8EFE-4548-B66C-1337A77FF3B4}" type="slidenum">
              <a:rPr lang="en-US" smtClean="0"/>
              <a:pPr algn="r"/>
              <a:t>27</a:t>
            </a:fld>
            <a:endParaRPr lang="en-US" dirty="0"/>
          </a:p>
        </p:txBody>
      </p:sp>
      <p:sp>
        <p:nvSpPr>
          <p:cNvPr id="4" name="Textfeld 3">
            <a:extLst>
              <a:ext uri="{FF2B5EF4-FFF2-40B4-BE49-F238E27FC236}">
                <a16:creationId xmlns:a16="http://schemas.microsoft.com/office/drawing/2014/main" id="{94B2E6CE-BADE-1F82-6A36-5DAD490A14D2}"/>
              </a:ext>
            </a:extLst>
          </p:cNvPr>
          <p:cNvSpPr txBox="1"/>
          <p:nvPr/>
        </p:nvSpPr>
        <p:spPr>
          <a:xfrm>
            <a:off x="5834742" y="6112110"/>
            <a:ext cx="5379396" cy="677108"/>
          </a:xfrm>
          <a:prstGeom prst="rect">
            <a:avLst/>
          </a:prstGeom>
          <a:noFill/>
        </p:spPr>
        <p:txBody>
          <a:bodyPr wrap="square" rtlCol="0">
            <a:spAutoFit/>
          </a:bodyPr>
          <a:lstStyle/>
          <a:p>
            <a:r>
              <a:rPr lang="de-CH" sz="1000" dirty="0" err="1">
                <a:latin typeface="Arial" charset="0"/>
                <a:ea typeface="Arial" charset="0"/>
                <a:cs typeface="Arial" charset="0"/>
              </a:rPr>
              <a:t>Gutama</a:t>
            </a:r>
            <a:r>
              <a:rPr lang="de-CH" sz="1000" dirty="0">
                <a:latin typeface="Arial" charset="0"/>
                <a:ea typeface="Arial" charset="0"/>
                <a:cs typeface="Arial" charset="0"/>
              </a:rPr>
              <a:t> BW et al. </a:t>
            </a:r>
            <a:r>
              <a:rPr lang="de-CH" sz="1000" dirty="0" err="1">
                <a:latin typeface="Arial" charset="0"/>
                <a:ea typeface="Arial" charset="0"/>
                <a:cs typeface="Arial" charset="0"/>
              </a:rPr>
              <a:t>Risk</a:t>
            </a:r>
            <a:r>
              <a:rPr lang="de-CH" sz="1000" dirty="0">
                <a:latin typeface="Arial" charset="0"/>
                <a:ea typeface="Arial" charset="0"/>
                <a:cs typeface="Arial" charset="0"/>
              </a:rPr>
              <a:t> </a:t>
            </a:r>
            <a:r>
              <a:rPr lang="de-CH" sz="1000" dirty="0" err="1">
                <a:latin typeface="Arial" charset="0"/>
                <a:ea typeface="Arial" charset="0"/>
                <a:cs typeface="Arial" charset="0"/>
              </a:rPr>
              <a:t>factors</a:t>
            </a:r>
            <a:r>
              <a:rPr lang="de-CH" sz="1000" dirty="0">
                <a:latin typeface="Arial" charset="0"/>
                <a:ea typeface="Arial" charset="0"/>
                <a:cs typeface="Arial" charset="0"/>
              </a:rPr>
              <a:t> </a:t>
            </a:r>
            <a:r>
              <a:rPr lang="de-CH" sz="1000" dirty="0" err="1">
                <a:latin typeface="Arial" charset="0"/>
                <a:ea typeface="Arial" charset="0"/>
                <a:cs typeface="Arial" charset="0"/>
              </a:rPr>
              <a:t>associated</a:t>
            </a:r>
            <a:r>
              <a:rPr lang="de-CH" sz="1000" dirty="0">
                <a:latin typeface="Arial" charset="0"/>
                <a:ea typeface="Arial" charset="0"/>
                <a:cs typeface="Arial" charset="0"/>
              </a:rPr>
              <a:t> </a:t>
            </a:r>
            <a:r>
              <a:rPr lang="de-CH" sz="1000" dirty="0" err="1">
                <a:latin typeface="Arial" charset="0"/>
                <a:ea typeface="Arial" charset="0"/>
                <a:cs typeface="Arial" charset="0"/>
              </a:rPr>
              <a:t>with</a:t>
            </a:r>
            <a:r>
              <a:rPr lang="de-CH" sz="1000" dirty="0">
                <a:latin typeface="Arial" charset="0"/>
                <a:ea typeface="Arial" charset="0"/>
                <a:cs typeface="Arial" charset="0"/>
              </a:rPr>
              <a:t> Progression </a:t>
            </a:r>
            <a:r>
              <a:rPr lang="de-CH" sz="1000" dirty="0" err="1">
                <a:latin typeface="Arial" charset="0"/>
                <a:ea typeface="Arial" charset="0"/>
                <a:cs typeface="Arial" charset="0"/>
              </a:rPr>
              <a:t>toward</a:t>
            </a:r>
            <a:r>
              <a:rPr lang="de-CH" sz="1000" dirty="0">
                <a:latin typeface="Arial" charset="0"/>
                <a:ea typeface="Arial" charset="0"/>
                <a:cs typeface="Arial" charset="0"/>
              </a:rPr>
              <a:t> </a:t>
            </a:r>
            <a:r>
              <a:rPr lang="de-CH" sz="1000" dirty="0" err="1">
                <a:latin typeface="Arial" charset="0"/>
                <a:ea typeface="Arial" charset="0"/>
                <a:cs typeface="Arial" charset="0"/>
              </a:rPr>
              <a:t>endocrine</a:t>
            </a:r>
            <a:r>
              <a:rPr lang="de-CH" sz="1000" dirty="0">
                <a:latin typeface="Arial" charset="0"/>
                <a:ea typeface="Arial" charset="0"/>
                <a:cs typeface="Arial" charset="0"/>
              </a:rPr>
              <a:t> </a:t>
            </a:r>
            <a:r>
              <a:rPr lang="de-CH" sz="1000" dirty="0" err="1">
                <a:latin typeface="Arial" charset="0"/>
                <a:ea typeface="Arial" charset="0"/>
                <a:cs typeface="Arial" charset="0"/>
              </a:rPr>
              <a:t>Insufficiency</a:t>
            </a:r>
            <a:r>
              <a:rPr lang="de-CH" sz="1000" dirty="0">
                <a:latin typeface="Arial" charset="0"/>
                <a:ea typeface="Arial" charset="0"/>
                <a:cs typeface="Arial" charset="0"/>
              </a:rPr>
              <a:t> in </a:t>
            </a:r>
            <a:r>
              <a:rPr lang="de-CH" sz="1000" dirty="0" err="1">
                <a:latin typeface="Arial" charset="0"/>
                <a:ea typeface="Arial" charset="0"/>
                <a:cs typeface="Arial" charset="0"/>
              </a:rPr>
              <a:t>chronic</a:t>
            </a:r>
            <a:r>
              <a:rPr lang="de-CH" sz="1000" dirty="0">
                <a:latin typeface="Arial" charset="0"/>
                <a:ea typeface="Arial" charset="0"/>
                <a:cs typeface="Arial" charset="0"/>
              </a:rPr>
              <a:t> </a:t>
            </a:r>
            <a:r>
              <a:rPr lang="de-CH" sz="1000" dirty="0" err="1">
                <a:latin typeface="Arial" charset="0"/>
                <a:ea typeface="Arial" charset="0"/>
                <a:cs typeface="Arial" charset="0"/>
              </a:rPr>
              <a:t>Pancreatitis</a:t>
            </a:r>
            <a:r>
              <a:rPr lang="de-CH" sz="1000" dirty="0">
                <a:latin typeface="Arial" charset="0"/>
                <a:ea typeface="Arial" charset="0"/>
                <a:cs typeface="Arial" charset="0"/>
              </a:rPr>
              <a:t>. </a:t>
            </a:r>
            <a:r>
              <a:rPr lang="de-CH" sz="1000" dirty="0" err="1">
                <a:latin typeface="Arial" charset="0"/>
                <a:ea typeface="Arial" charset="0"/>
                <a:cs typeface="Arial" charset="0"/>
              </a:rPr>
              <a:t>Pancreas</a:t>
            </a:r>
            <a:r>
              <a:rPr lang="de-CH" sz="1000" dirty="0">
                <a:latin typeface="Arial" charset="0"/>
                <a:ea typeface="Arial" charset="0"/>
                <a:cs typeface="Arial" charset="0"/>
              </a:rPr>
              <a:t> 2019;48:1160-1166</a:t>
            </a:r>
          </a:p>
          <a:p>
            <a:endParaRPr lang="de-DE" dirty="0"/>
          </a:p>
        </p:txBody>
      </p:sp>
    </p:spTree>
    <p:extLst>
      <p:ext uri="{BB962C8B-B14F-4D97-AF65-F5344CB8AC3E}">
        <p14:creationId xmlns:p14="http://schemas.microsoft.com/office/powerpoint/2010/main" val="4055447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9BB7-2B4D-90BF-4A51-03156FC55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7E4B8-4D46-95D9-C21E-0ECEDFAC24EF}"/>
              </a:ext>
            </a:extLst>
          </p:cNvPr>
          <p:cNvSpPr>
            <a:spLocks noGrp="1"/>
          </p:cNvSpPr>
          <p:nvPr>
            <p:ph type="title"/>
          </p:nvPr>
        </p:nvSpPr>
        <p:spPr/>
        <p:txBody>
          <a:bodyPr/>
          <a:lstStyle/>
          <a:p>
            <a:r>
              <a:rPr lang="de-CH" dirty="0"/>
              <a:t>Diagnostik - Bildgebung</a:t>
            </a:r>
          </a:p>
        </p:txBody>
      </p:sp>
      <p:sp>
        <p:nvSpPr>
          <p:cNvPr id="8" name="Foliennummernplatzhalter 7">
            <a:extLst>
              <a:ext uri="{FF2B5EF4-FFF2-40B4-BE49-F238E27FC236}">
                <a16:creationId xmlns:a16="http://schemas.microsoft.com/office/drawing/2014/main" id="{21E0D59B-D2C3-7788-1D4B-749A29319A51}"/>
              </a:ext>
            </a:extLst>
          </p:cNvPr>
          <p:cNvSpPr>
            <a:spLocks noGrp="1"/>
          </p:cNvSpPr>
          <p:nvPr>
            <p:ph type="sldNum" sz="quarter" idx="4"/>
          </p:nvPr>
        </p:nvSpPr>
        <p:spPr/>
        <p:txBody>
          <a:bodyPr/>
          <a:lstStyle/>
          <a:p>
            <a:pPr algn="r"/>
            <a:fld id="{E8B4AC24-8EFE-4548-B66C-1337A77FF3B4}" type="slidenum">
              <a:rPr lang="en-US" smtClean="0"/>
              <a:pPr algn="r"/>
              <a:t>28</a:t>
            </a:fld>
            <a:endParaRPr lang="en-US" dirty="0"/>
          </a:p>
        </p:txBody>
      </p:sp>
      <p:pic>
        <p:nvPicPr>
          <p:cNvPr id="5" name="Grafik 4">
            <a:extLst>
              <a:ext uri="{FF2B5EF4-FFF2-40B4-BE49-F238E27FC236}">
                <a16:creationId xmlns:a16="http://schemas.microsoft.com/office/drawing/2014/main" id="{44DD74DE-031B-6CD5-D5AF-597D96A9F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694" y="585390"/>
            <a:ext cx="6201640" cy="5687219"/>
          </a:xfrm>
          <a:prstGeom prst="rect">
            <a:avLst/>
          </a:prstGeom>
        </p:spPr>
      </p:pic>
      <p:sp>
        <p:nvSpPr>
          <p:cNvPr id="6" name="Textfeld 5">
            <a:extLst>
              <a:ext uri="{FF2B5EF4-FFF2-40B4-BE49-F238E27FC236}">
                <a16:creationId xmlns:a16="http://schemas.microsoft.com/office/drawing/2014/main" id="{D1674E9E-F309-296B-33D5-89886ACEA5DE}"/>
              </a:ext>
            </a:extLst>
          </p:cNvPr>
          <p:cNvSpPr txBox="1"/>
          <p:nvPr/>
        </p:nvSpPr>
        <p:spPr>
          <a:xfrm>
            <a:off x="4374183" y="6286590"/>
            <a:ext cx="7176653" cy="230832"/>
          </a:xfrm>
          <a:prstGeom prst="rect">
            <a:avLst/>
          </a:prstGeom>
          <a:noFill/>
        </p:spPr>
        <p:txBody>
          <a:bodyPr wrap="square">
            <a:spAutoFit/>
          </a:bodyPr>
          <a:lstStyle/>
          <a:p>
            <a:r>
              <a:rPr lang="en-US" sz="900" dirty="0"/>
              <a:t>Cohen SM, Kent TS. Etiology, diagnosis, and modern management of chronic pancreatitis: a systematic review. </a:t>
            </a:r>
            <a:r>
              <a:rPr lang="en-US" sz="900" i="1" dirty="0"/>
              <a:t>JAMA Surg.</a:t>
            </a:r>
            <a:r>
              <a:rPr lang="en-US" sz="900" dirty="0"/>
              <a:t> 2023;</a:t>
            </a:r>
            <a:endParaRPr lang="de-CH" sz="900" dirty="0"/>
          </a:p>
        </p:txBody>
      </p:sp>
      <p:sp>
        <p:nvSpPr>
          <p:cNvPr id="7" name="Content Placeholder 2">
            <a:extLst>
              <a:ext uri="{FF2B5EF4-FFF2-40B4-BE49-F238E27FC236}">
                <a16:creationId xmlns:a16="http://schemas.microsoft.com/office/drawing/2014/main" id="{67A5384D-64A3-82B6-F527-8554F9D8F0CA}"/>
              </a:ext>
            </a:extLst>
          </p:cNvPr>
          <p:cNvSpPr txBox="1">
            <a:spLocks/>
          </p:cNvSpPr>
          <p:nvPr/>
        </p:nvSpPr>
        <p:spPr>
          <a:xfrm>
            <a:off x="486183" y="1459147"/>
            <a:ext cx="3888000" cy="339447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mn-lt"/>
                <a:ea typeface="+mn-ea"/>
                <a:cs typeface="+mn-cs"/>
              </a:defRPr>
            </a:lvl1pPr>
            <a:lvl2pPr marL="279400" indent="-2794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2pPr>
            <a:lvl3pPr marL="565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err="1"/>
              <a:t>Sekretin</a:t>
            </a:r>
            <a:r>
              <a:rPr lang="de-CH" dirty="0"/>
              <a:t>-MRCP erhöht das diagnostische Potential. Semiquantitative Aussage über exokrine Funktion</a:t>
            </a:r>
          </a:p>
          <a:p>
            <a:r>
              <a:rPr lang="de-CH" dirty="0"/>
              <a:t>US transabdominal: nur in fortgeschrittenen Stadien. Untersucherabhängig. Schlechte Sichtbarkeit Pankreas. Besser für Komplikationen (Pseudozysten/</a:t>
            </a:r>
            <a:r>
              <a:rPr lang="de-CH" dirty="0" err="1"/>
              <a:t>Pseudoaneurysmata</a:t>
            </a:r>
            <a:r>
              <a:rPr lang="de-CH" dirty="0"/>
              <a:t>)</a:t>
            </a:r>
          </a:p>
        </p:txBody>
      </p:sp>
    </p:spTree>
    <p:extLst>
      <p:ext uri="{BB962C8B-B14F-4D97-AF65-F5344CB8AC3E}">
        <p14:creationId xmlns:p14="http://schemas.microsoft.com/office/powerpoint/2010/main" val="94079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91B3-6C07-04B2-AB82-DD3C1E990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EA7FF-5C2F-26F1-1AB6-211971447FF1}"/>
              </a:ext>
            </a:extLst>
          </p:cNvPr>
          <p:cNvSpPr>
            <a:spLocks noGrp="1"/>
          </p:cNvSpPr>
          <p:nvPr>
            <p:ph type="title"/>
          </p:nvPr>
        </p:nvSpPr>
        <p:spPr>
          <a:xfrm>
            <a:off x="623977" y="192619"/>
            <a:ext cx="10515600" cy="452432"/>
          </a:xfrm>
        </p:spPr>
        <p:txBody>
          <a:bodyPr/>
          <a:lstStyle/>
          <a:p>
            <a:r>
              <a:rPr lang="de-CH" dirty="0"/>
              <a:t>Diagnostik - Bildgebung</a:t>
            </a:r>
          </a:p>
        </p:txBody>
      </p:sp>
      <p:sp>
        <p:nvSpPr>
          <p:cNvPr id="8" name="Foliennummernplatzhalter 7">
            <a:extLst>
              <a:ext uri="{FF2B5EF4-FFF2-40B4-BE49-F238E27FC236}">
                <a16:creationId xmlns:a16="http://schemas.microsoft.com/office/drawing/2014/main" id="{47801EDE-822C-62F2-4360-2D492451285D}"/>
              </a:ext>
            </a:extLst>
          </p:cNvPr>
          <p:cNvSpPr>
            <a:spLocks noGrp="1"/>
          </p:cNvSpPr>
          <p:nvPr>
            <p:ph type="sldNum" sz="quarter" idx="4"/>
          </p:nvPr>
        </p:nvSpPr>
        <p:spPr/>
        <p:txBody>
          <a:bodyPr/>
          <a:lstStyle/>
          <a:p>
            <a:pPr algn="r"/>
            <a:fld id="{E8B4AC24-8EFE-4548-B66C-1337A77FF3B4}" type="slidenum">
              <a:rPr lang="en-US" smtClean="0"/>
              <a:pPr algn="r"/>
              <a:t>29</a:t>
            </a:fld>
            <a:endParaRPr lang="en-US" dirty="0"/>
          </a:p>
        </p:txBody>
      </p:sp>
      <p:pic>
        <p:nvPicPr>
          <p:cNvPr id="4" name="Bild 3">
            <a:extLst>
              <a:ext uri="{FF2B5EF4-FFF2-40B4-BE49-F238E27FC236}">
                <a16:creationId xmlns:a16="http://schemas.microsoft.com/office/drawing/2014/main" id="{496DC169-C9DA-C9F5-EF0C-06D288CE2FCB}"/>
              </a:ext>
            </a:extLst>
          </p:cNvPr>
          <p:cNvPicPr>
            <a:picLocks noChangeAspect="1"/>
          </p:cNvPicPr>
          <p:nvPr/>
        </p:nvPicPr>
        <p:blipFill>
          <a:blip r:embed="rId3"/>
          <a:stretch>
            <a:fillRect/>
          </a:stretch>
        </p:blipFill>
        <p:spPr>
          <a:xfrm>
            <a:off x="7328270" y="4365972"/>
            <a:ext cx="3649384" cy="2145395"/>
          </a:xfrm>
          <a:prstGeom prst="rect">
            <a:avLst/>
          </a:prstGeom>
        </p:spPr>
      </p:pic>
      <p:pic>
        <p:nvPicPr>
          <p:cNvPr id="5" name="Bild 4">
            <a:extLst>
              <a:ext uri="{FF2B5EF4-FFF2-40B4-BE49-F238E27FC236}">
                <a16:creationId xmlns:a16="http://schemas.microsoft.com/office/drawing/2014/main" id="{10C5A803-E57E-0EDF-F55E-ADCF3B9984BB}"/>
              </a:ext>
            </a:extLst>
          </p:cNvPr>
          <p:cNvPicPr>
            <a:picLocks noChangeAspect="1"/>
          </p:cNvPicPr>
          <p:nvPr/>
        </p:nvPicPr>
        <p:blipFill>
          <a:blip r:embed="rId4"/>
          <a:stretch>
            <a:fillRect/>
          </a:stretch>
        </p:blipFill>
        <p:spPr>
          <a:xfrm>
            <a:off x="629044" y="2331810"/>
            <a:ext cx="3784489" cy="2209506"/>
          </a:xfrm>
          <a:prstGeom prst="rect">
            <a:avLst/>
          </a:prstGeom>
        </p:spPr>
      </p:pic>
      <p:pic>
        <p:nvPicPr>
          <p:cNvPr id="6" name="Bild 5">
            <a:extLst>
              <a:ext uri="{FF2B5EF4-FFF2-40B4-BE49-F238E27FC236}">
                <a16:creationId xmlns:a16="http://schemas.microsoft.com/office/drawing/2014/main" id="{6EB5EE61-C9CE-4B47-FE74-97F4B12D99B2}"/>
              </a:ext>
            </a:extLst>
          </p:cNvPr>
          <p:cNvPicPr>
            <a:picLocks noChangeAspect="1"/>
          </p:cNvPicPr>
          <p:nvPr/>
        </p:nvPicPr>
        <p:blipFill>
          <a:blip r:embed="rId5"/>
          <a:stretch>
            <a:fillRect/>
          </a:stretch>
        </p:blipFill>
        <p:spPr>
          <a:xfrm>
            <a:off x="576943" y="4541316"/>
            <a:ext cx="3692625" cy="2002025"/>
          </a:xfrm>
          <a:prstGeom prst="rect">
            <a:avLst/>
          </a:prstGeom>
        </p:spPr>
      </p:pic>
      <p:pic>
        <p:nvPicPr>
          <p:cNvPr id="7" name="Bild 7">
            <a:extLst>
              <a:ext uri="{FF2B5EF4-FFF2-40B4-BE49-F238E27FC236}">
                <a16:creationId xmlns:a16="http://schemas.microsoft.com/office/drawing/2014/main" id="{D2206B15-88CB-76B6-8868-CBC05BC6B58B}"/>
              </a:ext>
            </a:extLst>
          </p:cNvPr>
          <p:cNvPicPr>
            <a:picLocks noChangeAspect="1"/>
          </p:cNvPicPr>
          <p:nvPr/>
        </p:nvPicPr>
        <p:blipFill>
          <a:blip r:embed="rId6"/>
          <a:stretch>
            <a:fillRect/>
          </a:stretch>
        </p:blipFill>
        <p:spPr>
          <a:xfrm>
            <a:off x="7328270" y="243742"/>
            <a:ext cx="3619252" cy="4122230"/>
          </a:xfrm>
          <a:prstGeom prst="rect">
            <a:avLst/>
          </a:prstGeom>
        </p:spPr>
      </p:pic>
      <p:sp>
        <p:nvSpPr>
          <p:cNvPr id="9" name="Textfeld 8">
            <a:extLst>
              <a:ext uri="{FF2B5EF4-FFF2-40B4-BE49-F238E27FC236}">
                <a16:creationId xmlns:a16="http://schemas.microsoft.com/office/drawing/2014/main" id="{FFF255A2-A556-B492-FD81-F0781B664529}"/>
              </a:ext>
            </a:extLst>
          </p:cNvPr>
          <p:cNvSpPr txBox="1"/>
          <p:nvPr/>
        </p:nvSpPr>
        <p:spPr>
          <a:xfrm>
            <a:off x="623977" y="704419"/>
            <a:ext cx="6381356" cy="1600438"/>
          </a:xfrm>
          <a:prstGeom prst="rect">
            <a:avLst/>
          </a:prstGeom>
          <a:noFill/>
        </p:spPr>
        <p:txBody>
          <a:bodyPr wrap="square" rtlCol="0">
            <a:spAutoFit/>
          </a:bodyPr>
          <a:lstStyle/>
          <a:p>
            <a:r>
              <a:rPr lang="de-DE" sz="1600" dirty="0">
                <a:latin typeface="Arial" charset="0"/>
                <a:ea typeface="Arial" charset="0"/>
                <a:cs typeface="Arial" charset="0"/>
              </a:rPr>
              <a:t>Cambridge Klassifikation (0 – 4):</a:t>
            </a:r>
          </a:p>
          <a:p>
            <a:pPr marL="285750" indent="-285750">
              <a:buFont typeface="Arial" charset="0"/>
              <a:buChar char="•"/>
            </a:pPr>
            <a:r>
              <a:rPr lang="de-DE" sz="1600" dirty="0">
                <a:latin typeface="Arial" charset="0"/>
                <a:ea typeface="Arial" charset="0"/>
                <a:cs typeface="Arial" charset="0"/>
              </a:rPr>
              <a:t>Klassifiziert morphologischen Veränderungen je nach Untersuchungsmodalität</a:t>
            </a:r>
          </a:p>
          <a:p>
            <a:pPr marL="285750" indent="-285750">
              <a:buFont typeface="Arial" charset="0"/>
              <a:buChar char="•"/>
            </a:pPr>
            <a:r>
              <a:rPr lang="de-DE" sz="1600" dirty="0">
                <a:latin typeface="Arial" charset="0"/>
                <a:ea typeface="Arial" charset="0"/>
                <a:cs typeface="Arial" charset="0"/>
              </a:rPr>
              <a:t>Ursprünglich entwickelt zur Klassifikation von Gangveränderungen des Pankreas</a:t>
            </a:r>
          </a:p>
          <a:p>
            <a:endParaRPr lang="de-DE" dirty="0"/>
          </a:p>
        </p:txBody>
      </p:sp>
      <p:sp>
        <p:nvSpPr>
          <p:cNvPr id="3" name="Textfeld 2">
            <a:extLst>
              <a:ext uri="{FF2B5EF4-FFF2-40B4-BE49-F238E27FC236}">
                <a16:creationId xmlns:a16="http://schemas.microsoft.com/office/drawing/2014/main" id="{0CC58FE3-1DD6-E1BC-F46B-F7E184E70BF2}"/>
              </a:ext>
            </a:extLst>
          </p:cNvPr>
          <p:cNvSpPr txBox="1"/>
          <p:nvPr/>
        </p:nvSpPr>
        <p:spPr>
          <a:xfrm>
            <a:off x="6551528" y="6542108"/>
            <a:ext cx="4533363" cy="523220"/>
          </a:xfrm>
          <a:prstGeom prst="rect">
            <a:avLst/>
          </a:prstGeom>
          <a:noFill/>
        </p:spPr>
        <p:txBody>
          <a:bodyPr wrap="square" rtlCol="0">
            <a:spAutoFit/>
          </a:bodyPr>
          <a:lstStyle/>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a:p>
            <a:endParaRPr lang="de-DE" dirty="0"/>
          </a:p>
        </p:txBody>
      </p:sp>
    </p:spTree>
    <p:extLst>
      <p:ext uri="{BB962C8B-B14F-4D97-AF65-F5344CB8AC3E}">
        <p14:creationId xmlns:p14="http://schemas.microsoft.com/office/powerpoint/2010/main" val="109577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55A04-17BA-79B8-BA3C-672EC21FF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C4D08-81E4-3D6C-0C33-E03801BB19C0}"/>
              </a:ext>
            </a:extLst>
          </p:cNvPr>
          <p:cNvSpPr>
            <a:spLocks noGrp="1"/>
          </p:cNvSpPr>
          <p:nvPr>
            <p:ph type="title"/>
          </p:nvPr>
        </p:nvSpPr>
        <p:spPr/>
        <p:txBody>
          <a:bodyPr/>
          <a:lstStyle/>
          <a:p>
            <a:r>
              <a:rPr lang="de-CH" dirty="0"/>
              <a:t>Definition</a:t>
            </a:r>
          </a:p>
        </p:txBody>
      </p:sp>
      <p:sp>
        <p:nvSpPr>
          <p:cNvPr id="3" name="Text Placeholder 2">
            <a:extLst>
              <a:ext uri="{FF2B5EF4-FFF2-40B4-BE49-F238E27FC236}">
                <a16:creationId xmlns:a16="http://schemas.microsoft.com/office/drawing/2014/main" id="{DCC67968-5F3C-15A9-07BE-BB79EF9DB7AE}"/>
              </a:ext>
            </a:extLst>
          </p:cNvPr>
          <p:cNvSpPr>
            <a:spLocks noGrp="1"/>
          </p:cNvSpPr>
          <p:nvPr>
            <p:ph type="body" sz="quarter" idx="13"/>
          </p:nvPr>
        </p:nvSpPr>
        <p:spPr>
          <a:xfrm>
            <a:off x="623977" y="1298958"/>
            <a:ext cx="10515600" cy="1232602"/>
          </a:xfrm>
        </p:spPr>
        <p:txBody>
          <a:bodyPr/>
          <a:lstStyle/>
          <a:p>
            <a:pPr marL="0" indent="0">
              <a:buNone/>
            </a:pPr>
            <a:r>
              <a:rPr lang="de-CH" b="1" dirty="0"/>
              <a:t>Fortschreitende, irreversible fibroinflammatorische Erkrankung des Pankreas, die durch anhaltende Entzündungsreaktionen und strukturelle Veränderungen wie Fibrose, Atrophie und Verlust exokriner und endokriner Funktion gekennzeichnet ist</a:t>
            </a:r>
            <a:r>
              <a:rPr lang="de-CH" dirty="0"/>
              <a:t>.</a:t>
            </a:r>
          </a:p>
        </p:txBody>
      </p:sp>
      <p:sp>
        <p:nvSpPr>
          <p:cNvPr id="8" name="Foliennummernplatzhalter 7">
            <a:extLst>
              <a:ext uri="{FF2B5EF4-FFF2-40B4-BE49-F238E27FC236}">
                <a16:creationId xmlns:a16="http://schemas.microsoft.com/office/drawing/2014/main" id="{402D5C51-45B2-4E64-03D5-D52341E96FF6}"/>
              </a:ext>
            </a:extLst>
          </p:cNvPr>
          <p:cNvSpPr>
            <a:spLocks noGrp="1"/>
          </p:cNvSpPr>
          <p:nvPr>
            <p:ph type="sldNum" sz="quarter" idx="4"/>
          </p:nvPr>
        </p:nvSpPr>
        <p:spPr/>
        <p:txBody>
          <a:bodyPr/>
          <a:lstStyle/>
          <a:p>
            <a:pPr algn="r"/>
            <a:fld id="{E8B4AC24-8EFE-4548-B66C-1337A77FF3B4}" type="slidenum">
              <a:rPr lang="en-US" smtClean="0"/>
              <a:pPr algn="r"/>
              <a:t>3</a:t>
            </a:fld>
            <a:endParaRPr lang="en-US" dirty="0"/>
          </a:p>
        </p:txBody>
      </p:sp>
      <p:grpSp>
        <p:nvGrpSpPr>
          <p:cNvPr id="11" name="Gruppieren 10">
            <a:extLst>
              <a:ext uri="{FF2B5EF4-FFF2-40B4-BE49-F238E27FC236}">
                <a16:creationId xmlns:a16="http://schemas.microsoft.com/office/drawing/2014/main" id="{78E2D56A-D23E-CC79-830E-DD54EBCDE5FC}"/>
              </a:ext>
            </a:extLst>
          </p:cNvPr>
          <p:cNvGrpSpPr/>
          <p:nvPr/>
        </p:nvGrpSpPr>
        <p:grpSpPr>
          <a:xfrm>
            <a:off x="1463258" y="2863478"/>
            <a:ext cx="9110207" cy="2919082"/>
            <a:chOff x="1889905" y="2920026"/>
            <a:chExt cx="9110207" cy="2919082"/>
          </a:xfrm>
        </p:grpSpPr>
        <p:pic>
          <p:nvPicPr>
            <p:cNvPr id="5" name="Grafik 4">
              <a:extLst>
                <a:ext uri="{FF2B5EF4-FFF2-40B4-BE49-F238E27FC236}">
                  <a16:creationId xmlns:a16="http://schemas.microsoft.com/office/drawing/2014/main" id="{C578196C-363D-048B-1002-1AE5D156A88A}"/>
                </a:ext>
              </a:extLst>
            </p:cNvPr>
            <p:cNvPicPr>
              <a:picLocks noChangeAspect="1"/>
            </p:cNvPicPr>
            <p:nvPr/>
          </p:nvPicPr>
          <p:blipFill>
            <a:blip r:embed="rId2"/>
            <a:stretch>
              <a:fillRect/>
            </a:stretch>
          </p:blipFill>
          <p:spPr>
            <a:xfrm>
              <a:off x="4377185" y="2920026"/>
              <a:ext cx="4378624" cy="2919082"/>
            </a:xfrm>
            <a:prstGeom prst="rect">
              <a:avLst/>
            </a:prstGeom>
          </p:spPr>
        </p:pic>
        <p:sp>
          <p:nvSpPr>
            <p:cNvPr id="6" name="Textfeld 5">
              <a:extLst>
                <a:ext uri="{FF2B5EF4-FFF2-40B4-BE49-F238E27FC236}">
                  <a16:creationId xmlns:a16="http://schemas.microsoft.com/office/drawing/2014/main" id="{6648F804-47AF-7393-9BE2-1A802EF40295}"/>
                </a:ext>
              </a:extLst>
            </p:cNvPr>
            <p:cNvSpPr txBox="1"/>
            <p:nvPr/>
          </p:nvSpPr>
          <p:spPr>
            <a:xfrm>
              <a:off x="1889905" y="3975987"/>
              <a:ext cx="1846053" cy="646331"/>
            </a:xfrm>
            <a:prstGeom prst="rect">
              <a:avLst/>
            </a:prstGeom>
            <a:noFill/>
          </p:spPr>
          <p:txBody>
            <a:bodyPr wrap="square" rtlCol="0">
              <a:spAutoFit/>
            </a:bodyPr>
            <a:lstStyle/>
            <a:p>
              <a:r>
                <a:rPr lang="de-CH" dirty="0"/>
                <a:t>Morphologische Veränderungen </a:t>
              </a:r>
            </a:p>
          </p:txBody>
        </p:sp>
        <p:sp>
          <p:nvSpPr>
            <p:cNvPr id="7" name="Textfeld 6">
              <a:extLst>
                <a:ext uri="{FF2B5EF4-FFF2-40B4-BE49-F238E27FC236}">
                  <a16:creationId xmlns:a16="http://schemas.microsoft.com/office/drawing/2014/main" id="{AD09BD18-E410-AD60-6B94-57EB36E92444}"/>
                </a:ext>
              </a:extLst>
            </p:cNvPr>
            <p:cNvSpPr txBox="1"/>
            <p:nvPr/>
          </p:nvSpPr>
          <p:spPr>
            <a:xfrm>
              <a:off x="9154059" y="3975986"/>
              <a:ext cx="1846053" cy="646331"/>
            </a:xfrm>
            <a:prstGeom prst="rect">
              <a:avLst/>
            </a:prstGeom>
            <a:noFill/>
          </p:spPr>
          <p:txBody>
            <a:bodyPr wrap="square" rtlCol="0">
              <a:spAutoFit/>
            </a:bodyPr>
            <a:lstStyle/>
            <a:p>
              <a:r>
                <a:rPr lang="de-CH" dirty="0"/>
                <a:t>Störung der Funktion</a:t>
              </a:r>
            </a:p>
          </p:txBody>
        </p:sp>
        <p:sp>
          <p:nvSpPr>
            <p:cNvPr id="9" name="Pfeil: nach rechts 8">
              <a:extLst>
                <a:ext uri="{FF2B5EF4-FFF2-40B4-BE49-F238E27FC236}">
                  <a16:creationId xmlns:a16="http://schemas.microsoft.com/office/drawing/2014/main" id="{3C4E3A9E-2A1E-1C4D-2098-F405FE751C13}"/>
                </a:ext>
              </a:extLst>
            </p:cNvPr>
            <p:cNvSpPr/>
            <p:nvPr/>
          </p:nvSpPr>
          <p:spPr>
            <a:xfrm>
              <a:off x="3959525" y="4157932"/>
              <a:ext cx="595222" cy="29329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a:p>
          </p:txBody>
        </p:sp>
        <p:sp>
          <p:nvSpPr>
            <p:cNvPr id="10" name="Pfeil: nach rechts 9">
              <a:extLst>
                <a:ext uri="{FF2B5EF4-FFF2-40B4-BE49-F238E27FC236}">
                  <a16:creationId xmlns:a16="http://schemas.microsoft.com/office/drawing/2014/main" id="{2C5FB086-D107-359E-CE61-3070631560E2}"/>
                </a:ext>
              </a:extLst>
            </p:cNvPr>
            <p:cNvSpPr/>
            <p:nvPr/>
          </p:nvSpPr>
          <p:spPr>
            <a:xfrm rot="10800000">
              <a:off x="8406442" y="4157932"/>
              <a:ext cx="595222" cy="29329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a:p>
          </p:txBody>
        </p:sp>
      </p:grpSp>
      <p:sp>
        <p:nvSpPr>
          <p:cNvPr id="12" name="Textfeld 11">
            <a:extLst>
              <a:ext uri="{FF2B5EF4-FFF2-40B4-BE49-F238E27FC236}">
                <a16:creationId xmlns:a16="http://schemas.microsoft.com/office/drawing/2014/main" id="{46681E93-210A-273B-E851-B137CEE16D5E}"/>
              </a:ext>
            </a:extLst>
          </p:cNvPr>
          <p:cNvSpPr txBox="1"/>
          <p:nvPr/>
        </p:nvSpPr>
        <p:spPr>
          <a:xfrm>
            <a:off x="9383523" y="6265146"/>
            <a:ext cx="2037851" cy="230832"/>
          </a:xfrm>
          <a:prstGeom prst="rect">
            <a:avLst/>
          </a:prstGeom>
          <a:noFill/>
        </p:spPr>
        <p:txBody>
          <a:bodyPr wrap="square" rtlCol="0">
            <a:spAutoFit/>
          </a:bodyPr>
          <a:lstStyle/>
          <a:p>
            <a:r>
              <a:rPr lang="de-CH" sz="900" dirty="0" err="1"/>
              <a:t>Chronic</a:t>
            </a:r>
            <a:r>
              <a:rPr lang="de-CH" sz="900" dirty="0"/>
              <a:t> </a:t>
            </a:r>
            <a:r>
              <a:rPr lang="de-CH" sz="900" dirty="0" err="1"/>
              <a:t>Pancreatitis</a:t>
            </a:r>
            <a:r>
              <a:rPr lang="de-CH" sz="900" dirty="0"/>
              <a:t>. Lancet. 2025.</a:t>
            </a:r>
          </a:p>
        </p:txBody>
      </p:sp>
    </p:spTree>
    <p:extLst>
      <p:ext uri="{BB962C8B-B14F-4D97-AF65-F5344CB8AC3E}">
        <p14:creationId xmlns:p14="http://schemas.microsoft.com/office/powerpoint/2010/main" val="360474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0DCDB-0914-8DE6-8BFF-B37E0B409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80EB0-BC96-5302-C733-3E7BA854C884}"/>
              </a:ext>
            </a:extLst>
          </p:cNvPr>
          <p:cNvSpPr>
            <a:spLocks noGrp="1"/>
          </p:cNvSpPr>
          <p:nvPr>
            <p:ph type="title"/>
          </p:nvPr>
        </p:nvSpPr>
        <p:spPr/>
        <p:txBody>
          <a:bodyPr/>
          <a:lstStyle/>
          <a:p>
            <a:r>
              <a:rPr lang="de-CH" dirty="0"/>
              <a:t>Sonographie</a:t>
            </a:r>
          </a:p>
        </p:txBody>
      </p:sp>
      <p:sp>
        <p:nvSpPr>
          <p:cNvPr id="3" name="Text Placeholder 2">
            <a:extLst>
              <a:ext uri="{FF2B5EF4-FFF2-40B4-BE49-F238E27FC236}">
                <a16:creationId xmlns:a16="http://schemas.microsoft.com/office/drawing/2014/main" id="{E2C64209-9141-EA2B-79A3-CD14DA35DE20}"/>
              </a:ext>
            </a:extLst>
          </p:cNvPr>
          <p:cNvSpPr>
            <a:spLocks noGrp="1"/>
          </p:cNvSpPr>
          <p:nvPr>
            <p:ph type="body" sz="quarter" idx="13"/>
          </p:nvPr>
        </p:nvSpPr>
        <p:spPr>
          <a:xfrm>
            <a:off x="576943" y="1194296"/>
            <a:ext cx="10515600" cy="3816319"/>
          </a:xfrm>
        </p:spPr>
        <p:txBody>
          <a:bodyPr/>
          <a:lstStyle/>
          <a:p>
            <a:pPr marL="0" indent="0">
              <a:buNone/>
            </a:pPr>
            <a:r>
              <a:rPr lang="de-CH" dirty="0"/>
              <a:t>Verkalkungen, erweiterter Ductus </a:t>
            </a:r>
            <a:r>
              <a:rPr lang="de-CH" dirty="0" err="1"/>
              <a:t>pancreaticus</a:t>
            </a:r>
            <a:r>
              <a:rPr lang="de-CH" dirty="0"/>
              <a:t> (&gt; 2 mm), Pankreaspseudozysten, Pankreasvergrösserung („wurstförmiges Pankreas“)</a:t>
            </a:r>
          </a:p>
          <a:p>
            <a:pPr marL="0" indent="0">
              <a:buNone/>
            </a:pPr>
            <a:endParaRPr lang="de-CH" dirty="0"/>
          </a:p>
        </p:txBody>
      </p:sp>
      <p:sp>
        <p:nvSpPr>
          <p:cNvPr id="8" name="Foliennummernplatzhalter 7">
            <a:extLst>
              <a:ext uri="{FF2B5EF4-FFF2-40B4-BE49-F238E27FC236}">
                <a16:creationId xmlns:a16="http://schemas.microsoft.com/office/drawing/2014/main" id="{EA69C6B4-F6B4-C4B0-8358-BF937B42FA52}"/>
              </a:ext>
            </a:extLst>
          </p:cNvPr>
          <p:cNvSpPr>
            <a:spLocks noGrp="1"/>
          </p:cNvSpPr>
          <p:nvPr>
            <p:ph type="sldNum" sz="quarter" idx="4"/>
          </p:nvPr>
        </p:nvSpPr>
        <p:spPr/>
        <p:txBody>
          <a:bodyPr/>
          <a:lstStyle/>
          <a:p>
            <a:pPr algn="r"/>
            <a:fld id="{E8B4AC24-8EFE-4548-B66C-1337A77FF3B4}" type="slidenum">
              <a:rPr lang="en-US" smtClean="0"/>
              <a:pPr algn="r"/>
              <a:t>30</a:t>
            </a:fld>
            <a:endParaRPr lang="en-US" dirty="0"/>
          </a:p>
        </p:txBody>
      </p:sp>
      <p:sp>
        <p:nvSpPr>
          <p:cNvPr id="4" name="Textfeld 3">
            <a:extLst>
              <a:ext uri="{FF2B5EF4-FFF2-40B4-BE49-F238E27FC236}">
                <a16:creationId xmlns:a16="http://schemas.microsoft.com/office/drawing/2014/main" id="{E7838EAE-09E0-8FF6-A632-EED6D8932D2B}"/>
              </a:ext>
            </a:extLst>
          </p:cNvPr>
          <p:cNvSpPr txBox="1"/>
          <p:nvPr/>
        </p:nvSpPr>
        <p:spPr>
          <a:xfrm>
            <a:off x="7239166" y="6265146"/>
            <a:ext cx="7305472" cy="400110"/>
          </a:xfrm>
          <a:prstGeom prst="rect">
            <a:avLst/>
          </a:prstGeom>
          <a:noFill/>
        </p:spPr>
        <p:txBody>
          <a:bodyPr wrap="square" rtlCol="0">
            <a:spAutoFit/>
          </a:bodyPr>
          <a:lstStyle/>
          <a:p>
            <a:r>
              <a:rPr lang="de-DE" sz="1000" dirty="0">
                <a:latin typeface="Arial" charset="0"/>
                <a:ea typeface="Arial" charset="0"/>
                <a:cs typeface="Arial" charset="0"/>
              </a:rPr>
              <a:t>Case </a:t>
            </a:r>
            <a:r>
              <a:rPr lang="de-DE" sz="1000" dirty="0" err="1">
                <a:latin typeface="Arial" charset="0"/>
                <a:ea typeface="Arial" charset="0"/>
                <a:cs typeface="Arial" charset="0"/>
              </a:rPr>
              <a:t>courtesy</a:t>
            </a:r>
            <a:r>
              <a:rPr lang="de-DE" sz="1000" dirty="0">
                <a:latin typeface="Arial" charset="0"/>
                <a:ea typeface="Arial" charset="0"/>
                <a:cs typeface="Arial" charset="0"/>
              </a:rPr>
              <a:t> </a:t>
            </a:r>
            <a:r>
              <a:rPr lang="de-DE" sz="1000" dirty="0" err="1">
                <a:latin typeface="Arial" charset="0"/>
                <a:ea typeface="Arial" charset="0"/>
                <a:cs typeface="Arial" charset="0"/>
              </a:rPr>
              <a:t>of</a:t>
            </a:r>
            <a:r>
              <a:rPr lang="de-DE" sz="1000" dirty="0">
                <a:latin typeface="Arial" charset="0"/>
                <a:ea typeface="Arial" charset="0"/>
                <a:cs typeface="Arial" charset="0"/>
              </a:rPr>
              <a:t> </a:t>
            </a:r>
            <a:r>
              <a:rPr lang="de-DE" sz="1000" dirty="0" err="1">
                <a:latin typeface="Arial" charset="0"/>
                <a:ea typeface="Arial" charset="0"/>
                <a:cs typeface="Arial" charset="0"/>
              </a:rPr>
              <a:t>Dr</a:t>
            </a:r>
            <a:r>
              <a:rPr lang="de-DE" sz="1000" dirty="0">
                <a:latin typeface="Arial" charset="0"/>
                <a:ea typeface="Arial" charset="0"/>
                <a:cs typeface="Arial" charset="0"/>
              </a:rPr>
              <a:t> Roberto Schubert, </a:t>
            </a:r>
            <a:r>
              <a:rPr lang="de-DE" sz="1000" dirty="0" err="1">
                <a:latin typeface="Arial" charset="0"/>
                <a:ea typeface="Arial" charset="0"/>
                <a:cs typeface="Arial" charset="0"/>
              </a:rPr>
              <a:t>Radiopaedia.org</a:t>
            </a:r>
            <a:r>
              <a:rPr lang="de-DE" sz="1000" dirty="0">
                <a:latin typeface="Arial" charset="0"/>
                <a:ea typeface="Arial" charset="0"/>
                <a:cs typeface="Arial" charset="0"/>
              </a:rPr>
              <a:t>, </a:t>
            </a:r>
            <a:r>
              <a:rPr lang="de-DE" sz="1000" dirty="0" err="1">
                <a:latin typeface="Arial" charset="0"/>
                <a:ea typeface="Arial" charset="0"/>
                <a:cs typeface="Arial" charset="0"/>
              </a:rPr>
              <a:t>rID</a:t>
            </a:r>
            <a:r>
              <a:rPr lang="de-DE" sz="1000" dirty="0">
                <a:latin typeface="Arial" charset="0"/>
                <a:ea typeface="Arial" charset="0"/>
                <a:cs typeface="Arial" charset="0"/>
              </a:rPr>
              <a:t>: 17005</a:t>
            </a:r>
          </a:p>
          <a:p>
            <a:r>
              <a:rPr lang="en-US" sz="1000" dirty="0">
                <a:latin typeface="Arial" charset="0"/>
                <a:ea typeface="Arial" charset="0"/>
                <a:cs typeface="Arial" charset="0"/>
              </a:rPr>
              <a:t>Indian J </a:t>
            </a:r>
            <a:r>
              <a:rPr lang="en-US" sz="1000" dirty="0" err="1">
                <a:latin typeface="Arial" charset="0"/>
                <a:ea typeface="Arial" charset="0"/>
                <a:cs typeface="Arial" charset="0"/>
              </a:rPr>
              <a:t>Radiol</a:t>
            </a:r>
            <a:r>
              <a:rPr lang="en-US" sz="1000" dirty="0">
                <a:latin typeface="Arial" charset="0"/>
                <a:ea typeface="Arial" charset="0"/>
                <a:cs typeface="Arial" charset="0"/>
              </a:rPr>
              <a:t> Imaging. 2019 Apr-Jun;29(2):201–210</a:t>
            </a:r>
            <a:endParaRPr lang="de-DE" sz="1000" dirty="0">
              <a:latin typeface="Arial" charset="0"/>
              <a:ea typeface="Arial" charset="0"/>
              <a:cs typeface="Arial" charset="0"/>
            </a:endParaRPr>
          </a:p>
        </p:txBody>
      </p:sp>
      <p:pic>
        <p:nvPicPr>
          <p:cNvPr id="5" name="Bild 5">
            <a:extLst>
              <a:ext uri="{FF2B5EF4-FFF2-40B4-BE49-F238E27FC236}">
                <a16:creationId xmlns:a16="http://schemas.microsoft.com/office/drawing/2014/main" id="{9FE3E7E3-924B-2F93-EB5D-402C5C787035}"/>
              </a:ext>
            </a:extLst>
          </p:cNvPr>
          <p:cNvPicPr>
            <a:picLocks noChangeAspect="1"/>
          </p:cNvPicPr>
          <p:nvPr/>
        </p:nvPicPr>
        <p:blipFill>
          <a:blip r:embed="rId3"/>
          <a:stretch>
            <a:fillRect/>
          </a:stretch>
        </p:blipFill>
        <p:spPr>
          <a:xfrm>
            <a:off x="682307" y="2549300"/>
            <a:ext cx="4176956" cy="2856097"/>
          </a:xfrm>
          <a:prstGeom prst="rect">
            <a:avLst/>
          </a:prstGeom>
        </p:spPr>
      </p:pic>
      <p:pic>
        <p:nvPicPr>
          <p:cNvPr id="6" name="Picture 2" descr="igure 2">
            <a:extLst>
              <a:ext uri="{FF2B5EF4-FFF2-40B4-BE49-F238E27FC236}">
                <a16:creationId xmlns:a16="http://schemas.microsoft.com/office/drawing/2014/main" id="{F01B1D30-019C-7F46-38F1-B41A8D959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757" y="2549300"/>
            <a:ext cx="3950819" cy="315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526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6C8B-9CA7-F7E9-1841-DDB22ADEA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9C8FF-CC67-AD51-5761-A4943CF7E413}"/>
              </a:ext>
            </a:extLst>
          </p:cNvPr>
          <p:cNvSpPr>
            <a:spLocks noGrp="1"/>
          </p:cNvSpPr>
          <p:nvPr>
            <p:ph type="title"/>
          </p:nvPr>
        </p:nvSpPr>
        <p:spPr/>
        <p:txBody>
          <a:bodyPr/>
          <a:lstStyle/>
          <a:p>
            <a:r>
              <a:rPr lang="de-CH" dirty="0"/>
              <a:t>Computertomographie</a:t>
            </a:r>
          </a:p>
        </p:txBody>
      </p:sp>
      <p:sp>
        <p:nvSpPr>
          <p:cNvPr id="3" name="Text Placeholder 2">
            <a:extLst>
              <a:ext uri="{FF2B5EF4-FFF2-40B4-BE49-F238E27FC236}">
                <a16:creationId xmlns:a16="http://schemas.microsoft.com/office/drawing/2014/main" id="{0407E2A7-7CCF-9202-9509-A032F9C0F8D7}"/>
              </a:ext>
            </a:extLst>
          </p:cNvPr>
          <p:cNvSpPr>
            <a:spLocks noGrp="1"/>
          </p:cNvSpPr>
          <p:nvPr>
            <p:ph type="body" sz="quarter" idx="13"/>
          </p:nvPr>
        </p:nvSpPr>
        <p:spPr/>
        <p:txBody>
          <a:bodyPr/>
          <a:lstStyle/>
          <a:p>
            <a:pPr marL="0" indent="0">
              <a:buNone/>
            </a:pPr>
            <a:r>
              <a:rPr lang="de-CH" b="1" dirty="0"/>
              <a:t>CT: </a:t>
            </a:r>
            <a:r>
              <a:rPr lang="de-CH" dirty="0"/>
              <a:t>erkennt primär Spätstadien</a:t>
            </a:r>
          </a:p>
          <a:p>
            <a:pPr marL="0" indent="0">
              <a:buNone/>
            </a:pPr>
            <a:endParaRPr lang="de-CH" dirty="0"/>
          </a:p>
        </p:txBody>
      </p:sp>
      <p:sp>
        <p:nvSpPr>
          <p:cNvPr id="8" name="Foliennummernplatzhalter 7">
            <a:extLst>
              <a:ext uri="{FF2B5EF4-FFF2-40B4-BE49-F238E27FC236}">
                <a16:creationId xmlns:a16="http://schemas.microsoft.com/office/drawing/2014/main" id="{AC6134DD-7F33-5BC6-9E4B-1637B5236DFD}"/>
              </a:ext>
            </a:extLst>
          </p:cNvPr>
          <p:cNvSpPr>
            <a:spLocks noGrp="1"/>
          </p:cNvSpPr>
          <p:nvPr>
            <p:ph type="sldNum" sz="quarter" idx="4"/>
          </p:nvPr>
        </p:nvSpPr>
        <p:spPr/>
        <p:txBody>
          <a:bodyPr/>
          <a:lstStyle/>
          <a:p>
            <a:pPr algn="r"/>
            <a:fld id="{E8B4AC24-8EFE-4548-B66C-1337A77FF3B4}" type="slidenum">
              <a:rPr lang="en-US" smtClean="0"/>
              <a:pPr algn="r"/>
              <a:t>31</a:t>
            </a:fld>
            <a:endParaRPr lang="en-US" dirty="0"/>
          </a:p>
        </p:txBody>
      </p:sp>
      <p:pic>
        <p:nvPicPr>
          <p:cNvPr id="4" name="Picture 2">
            <a:extLst>
              <a:ext uri="{FF2B5EF4-FFF2-40B4-BE49-F238E27FC236}">
                <a16:creationId xmlns:a16="http://schemas.microsoft.com/office/drawing/2014/main" id="{6BF37E6E-204D-EF24-44AF-D00278BB53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120" y="2800553"/>
            <a:ext cx="5451947" cy="265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a:extLst>
              <a:ext uri="{FF2B5EF4-FFF2-40B4-BE49-F238E27FC236}">
                <a16:creationId xmlns:a16="http://schemas.microsoft.com/office/drawing/2014/main" id="{A511B1A9-59D0-E2CF-8440-4A439FDFCF99}"/>
              </a:ext>
            </a:extLst>
          </p:cNvPr>
          <p:cNvSpPr txBox="1"/>
          <p:nvPr/>
        </p:nvSpPr>
        <p:spPr>
          <a:xfrm>
            <a:off x="7087094" y="5607487"/>
            <a:ext cx="4912468" cy="830997"/>
          </a:xfrm>
          <a:prstGeom prst="rect">
            <a:avLst/>
          </a:prstGeom>
          <a:noFill/>
        </p:spPr>
        <p:txBody>
          <a:bodyPr wrap="square" rtlCol="0">
            <a:spAutoFit/>
          </a:bodyPr>
          <a:lstStyle/>
          <a:p>
            <a:r>
              <a:rPr lang="de-DE" sz="1000" dirty="0" err="1">
                <a:latin typeface="Arial" charset="0"/>
                <a:ea typeface="Arial" charset="0"/>
                <a:cs typeface="Arial" charset="0"/>
              </a:rPr>
              <a:t>Radswiki</a:t>
            </a:r>
            <a:r>
              <a:rPr lang="de-DE" sz="1000" dirty="0">
                <a:latin typeface="Arial" charset="0"/>
                <a:ea typeface="Arial" charset="0"/>
                <a:cs typeface="Arial" charset="0"/>
              </a:rPr>
              <a:t> T, Sattar A, </a:t>
            </a:r>
            <a:r>
              <a:rPr lang="de-DE" sz="1000" dirty="0" err="1">
                <a:latin typeface="Arial" charset="0"/>
                <a:ea typeface="Arial" charset="0"/>
                <a:cs typeface="Arial" charset="0"/>
              </a:rPr>
              <a:t>Walizai</a:t>
            </a:r>
            <a:r>
              <a:rPr lang="de-DE" sz="1000" dirty="0">
                <a:latin typeface="Arial" charset="0"/>
                <a:ea typeface="Arial" charset="0"/>
                <a:cs typeface="Arial" charset="0"/>
              </a:rPr>
              <a:t> T, et al. </a:t>
            </a:r>
            <a:r>
              <a:rPr lang="de-DE" sz="1000" dirty="0" err="1">
                <a:latin typeface="Arial" charset="0"/>
                <a:ea typeface="Arial" charset="0"/>
                <a:cs typeface="Arial" charset="0"/>
              </a:rPr>
              <a:t>Chronic</a:t>
            </a:r>
            <a:r>
              <a:rPr lang="de-DE" sz="1000" dirty="0">
                <a:latin typeface="Arial" charset="0"/>
                <a:ea typeface="Arial" charset="0"/>
                <a:cs typeface="Arial" charset="0"/>
              </a:rPr>
              <a:t> </a:t>
            </a:r>
            <a:r>
              <a:rPr lang="de-DE" sz="1000" dirty="0" err="1">
                <a:latin typeface="Arial" charset="0"/>
                <a:ea typeface="Arial" charset="0"/>
                <a:cs typeface="Arial" charset="0"/>
              </a:rPr>
              <a:t>pancreatitis</a:t>
            </a:r>
            <a:r>
              <a:rPr lang="de-DE" sz="1000" dirty="0">
                <a:latin typeface="Arial" charset="0"/>
                <a:ea typeface="Arial" charset="0"/>
                <a:cs typeface="Arial" charset="0"/>
              </a:rPr>
              <a:t>. Reference </a:t>
            </a:r>
            <a:r>
              <a:rPr lang="de-DE" sz="1000" dirty="0" err="1">
                <a:latin typeface="Arial" charset="0"/>
                <a:ea typeface="Arial" charset="0"/>
                <a:cs typeface="Arial" charset="0"/>
              </a:rPr>
              <a:t>article</a:t>
            </a:r>
            <a:r>
              <a:rPr lang="de-DE" sz="1000" dirty="0">
                <a:latin typeface="Arial" charset="0"/>
                <a:ea typeface="Arial" charset="0"/>
                <a:cs typeface="Arial" charset="0"/>
              </a:rPr>
              <a:t>, Radiopaedia.org </a:t>
            </a:r>
            <a:endParaRPr lang="de-CH" sz="1000" dirty="0">
              <a:solidFill>
                <a:prstClr val="black"/>
              </a:solidFill>
              <a:latin typeface="Arial" charset="0"/>
              <a:ea typeface="Arial" charset="0"/>
              <a:cs typeface="Arial" charset="0"/>
            </a:endParaRPr>
          </a:p>
          <a:p>
            <a:r>
              <a:rPr lang="de-CH" sz="1000" dirty="0">
                <a:solidFill>
                  <a:prstClr val="black"/>
                </a:solidFill>
                <a:latin typeface="Arial" charset="0"/>
                <a:ea typeface="Arial" charset="0"/>
                <a:cs typeface="Arial" charset="0"/>
              </a:rPr>
              <a:t>Conwell et al, </a:t>
            </a:r>
            <a:r>
              <a:rPr lang="de-CH" sz="1000" dirty="0" err="1">
                <a:solidFill>
                  <a:prstClr val="black"/>
                </a:solidFill>
                <a:latin typeface="Arial" charset="0"/>
                <a:ea typeface="Arial" charset="0"/>
                <a:cs typeface="Arial" charset="0"/>
              </a:rPr>
              <a:t>Pancreas</a:t>
            </a:r>
            <a:r>
              <a:rPr lang="de-CH" sz="1000" dirty="0">
                <a:solidFill>
                  <a:prstClr val="black"/>
                </a:solidFill>
                <a:latin typeface="Arial" charset="0"/>
                <a:ea typeface="Arial" charset="0"/>
                <a:cs typeface="Arial" charset="0"/>
              </a:rPr>
              <a:t>, </a:t>
            </a:r>
            <a:r>
              <a:rPr lang="de-CH" sz="1000" dirty="0" err="1">
                <a:solidFill>
                  <a:prstClr val="black"/>
                </a:solidFill>
                <a:latin typeface="Arial" charset="0"/>
                <a:ea typeface="Arial" charset="0"/>
                <a:cs typeface="Arial" charset="0"/>
              </a:rPr>
              <a:t>Vol</a:t>
            </a:r>
            <a:r>
              <a:rPr lang="de-CH" sz="1000" dirty="0">
                <a:solidFill>
                  <a:prstClr val="black"/>
                </a:solidFill>
                <a:latin typeface="Arial" charset="0"/>
                <a:ea typeface="Arial" charset="0"/>
                <a:cs typeface="Arial" charset="0"/>
              </a:rPr>
              <a:t> 43, </a:t>
            </a:r>
            <a:r>
              <a:rPr lang="de-CH" sz="1000" dirty="0" err="1">
                <a:solidFill>
                  <a:prstClr val="black"/>
                </a:solidFill>
                <a:latin typeface="Arial" charset="0"/>
                <a:ea typeface="Arial" charset="0"/>
                <a:cs typeface="Arial" charset="0"/>
              </a:rPr>
              <a:t>No</a:t>
            </a:r>
            <a:r>
              <a:rPr lang="de-CH" sz="1000" dirty="0">
                <a:solidFill>
                  <a:prstClr val="black"/>
                </a:solidFill>
                <a:latin typeface="Arial" charset="0"/>
                <a:ea typeface="Arial" charset="0"/>
                <a:cs typeface="Arial" charset="0"/>
              </a:rPr>
              <a:t> 8, Nov. 2014</a:t>
            </a:r>
            <a:endParaRPr lang="de-DE" sz="1000" dirty="0">
              <a:solidFill>
                <a:prstClr val="black"/>
              </a:solidFill>
              <a:latin typeface="Arial" charset="0"/>
              <a:ea typeface="Arial" charset="0"/>
              <a:cs typeface="Arial" charset="0"/>
            </a:endParaRPr>
          </a:p>
          <a:p>
            <a:endParaRPr lang="de-DE" dirty="0"/>
          </a:p>
        </p:txBody>
      </p:sp>
      <p:pic>
        <p:nvPicPr>
          <p:cNvPr id="6" name="Picture 2" descr="https://prod-images-static.radiopaedia.org/images/56153550/220129.jpg">
            <a:extLst>
              <a:ext uri="{FF2B5EF4-FFF2-40B4-BE49-F238E27FC236}">
                <a16:creationId xmlns:a16="http://schemas.microsoft.com/office/drawing/2014/main" id="{AB90A73C-188A-1268-C7AD-0484E9CAE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42" y="2412660"/>
            <a:ext cx="3046483" cy="304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80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F79E-BAA6-4076-887D-8EE17F6B0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BA1C5-0DA0-2C01-AA35-BCBA11E580AF}"/>
              </a:ext>
            </a:extLst>
          </p:cNvPr>
          <p:cNvSpPr>
            <a:spLocks noGrp="1"/>
          </p:cNvSpPr>
          <p:nvPr>
            <p:ph type="title"/>
          </p:nvPr>
        </p:nvSpPr>
        <p:spPr/>
        <p:txBody>
          <a:bodyPr/>
          <a:lstStyle/>
          <a:p>
            <a:r>
              <a:rPr lang="de-CH" dirty="0"/>
              <a:t>MRCP</a:t>
            </a:r>
          </a:p>
        </p:txBody>
      </p:sp>
      <p:sp>
        <p:nvSpPr>
          <p:cNvPr id="3" name="Text Placeholder 2">
            <a:extLst>
              <a:ext uri="{FF2B5EF4-FFF2-40B4-BE49-F238E27FC236}">
                <a16:creationId xmlns:a16="http://schemas.microsoft.com/office/drawing/2014/main" id="{9A9D852B-877D-3E4B-814B-1B2E781D67E1}"/>
              </a:ext>
            </a:extLst>
          </p:cNvPr>
          <p:cNvSpPr>
            <a:spLocks noGrp="1"/>
          </p:cNvSpPr>
          <p:nvPr>
            <p:ph type="body" sz="quarter" idx="13"/>
          </p:nvPr>
        </p:nvSpPr>
        <p:spPr>
          <a:xfrm>
            <a:off x="576943" y="1101531"/>
            <a:ext cx="10515600" cy="3816319"/>
          </a:xfrm>
        </p:spPr>
        <p:txBody>
          <a:bodyPr/>
          <a:lstStyle/>
          <a:p>
            <a:pPr marL="285750" indent="-285750">
              <a:buFont typeface="Arial" charset="0"/>
              <a:buChar char="•"/>
            </a:pPr>
            <a:r>
              <a:rPr lang="de-CH" sz="1400" dirty="0"/>
              <a:t>Hohe Sensitivität und Spezifität (78 – 88 bzw. 96%), auch in frühen Stadien</a:t>
            </a:r>
          </a:p>
          <a:p>
            <a:pPr marL="285750" indent="-285750">
              <a:buFont typeface="Arial" charset="0"/>
              <a:buChar char="•"/>
            </a:pPr>
            <a:r>
              <a:rPr lang="de-CH" sz="1400" dirty="0"/>
              <a:t>Primär zur Suche nach Ganganomalien: Dilatationen, Strikturen, </a:t>
            </a:r>
            <a:r>
              <a:rPr lang="de-CH" sz="1400" dirty="0" err="1"/>
              <a:t>intraductale</a:t>
            </a:r>
            <a:r>
              <a:rPr lang="de-CH" sz="1400" dirty="0"/>
              <a:t> Steine, Seitenastanomalien</a:t>
            </a:r>
          </a:p>
          <a:p>
            <a:pPr marL="285750" indent="-285750">
              <a:buFont typeface="Arial" charset="0"/>
              <a:buChar char="•"/>
            </a:pPr>
            <a:r>
              <a:rPr lang="de-CH" sz="1400" dirty="0" err="1"/>
              <a:t>Parenchymveränderungen</a:t>
            </a:r>
            <a:r>
              <a:rPr lang="de-CH" sz="1400" dirty="0"/>
              <a:t>:</a:t>
            </a:r>
          </a:p>
          <a:p>
            <a:pPr marL="465138" lvl="1" indent="-285750">
              <a:buFont typeface="Arial" charset="0"/>
              <a:buChar char="•"/>
            </a:pPr>
            <a:r>
              <a:rPr lang="de-CH" sz="1400" dirty="0"/>
              <a:t>(Ggf. </a:t>
            </a:r>
            <a:r>
              <a:rPr lang="de-CH" sz="1400" dirty="0" err="1"/>
              <a:t>secretin-enhanced</a:t>
            </a:r>
            <a:r>
              <a:rPr lang="de-CH" sz="1400" dirty="0"/>
              <a:t> ➞ stimuliert pankreatische </a:t>
            </a:r>
            <a:r>
              <a:rPr lang="de-CH" sz="1400" dirty="0" err="1"/>
              <a:t>Bicarbonatproduktion</a:t>
            </a:r>
            <a:r>
              <a:rPr lang="de-CH" sz="1400" dirty="0"/>
              <a:t> ➞ erlaubt bessere </a:t>
            </a:r>
            <a:r>
              <a:rPr lang="de-CH" sz="1400" dirty="0" err="1"/>
              <a:t>Pankreasgangstenosendarstellung</a:t>
            </a:r>
            <a:r>
              <a:rPr lang="de-CH" sz="1400" dirty="0"/>
              <a:t> sowie exokrinen Funktionstestung)</a:t>
            </a:r>
          </a:p>
          <a:p>
            <a:pPr marL="465138" lvl="1" indent="-285750">
              <a:buFont typeface="Arial" charset="0"/>
              <a:buChar char="•"/>
            </a:pPr>
            <a:r>
              <a:rPr lang="de-CH" sz="1400" dirty="0"/>
              <a:t>Erkennt Verkalkungen schlecht (CT besser)</a:t>
            </a:r>
          </a:p>
          <a:p>
            <a:pPr marL="0" indent="0">
              <a:buNone/>
            </a:pPr>
            <a:endParaRPr lang="de-CH" dirty="0"/>
          </a:p>
        </p:txBody>
      </p:sp>
      <p:sp>
        <p:nvSpPr>
          <p:cNvPr id="8" name="Foliennummernplatzhalter 7">
            <a:extLst>
              <a:ext uri="{FF2B5EF4-FFF2-40B4-BE49-F238E27FC236}">
                <a16:creationId xmlns:a16="http://schemas.microsoft.com/office/drawing/2014/main" id="{7945C621-FBA3-F8DD-805B-3C47973FDD69}"/>
              </a:ext>
            </a:extLst>
          </p:cNvPr>
          <p:cNvSpPr>
            <a:spLocks noGrp="1"/>
          </p:cNvSpPr>
          <p:nvPr>
            <p:ph type="sldNum" sz="quarter" idx="4"/>
          </p:nvPr>
        </p:nvSpPr>
        <p:spPr/>
        <p:txBody>
          <a:bodyPr/>
          <a:lstStyle/>
          <a:p>
            <a:pPr algn="r"/>
            <a:fld id="{E8B4AC24-8EFE-4548-B66C-1337A77FF3B4}" type="slidenum">
              <a:rPr lang="en-US" smtClean="0"/>
              <a:pPr algn="r"/>
              <a:t>32</a:t>
            </a:fld>
            <a:endParaRPr lang="en-US" dirty="0"/>
          </a:p>
        </p:txBody>
      </p:sp>
      <p:pic>
        <p:nvPicPr>
          <p:cNvPr id="4" name="Bild 5">
            <a:extLst>
              <a:ext uri="{FF2B5EF4-FFF2-40B4-BE49-F238E27FC236}">
                <a16:creationId xmlns:a16="http://schemas.microsoft.com/office/drawing/2014/main" id="{869FFC8C-93AC-E6D0-8BFB-DADAE3847557}"/>
              </a:ext>
            </a:extLst>
          </p:cNvPr>
          <p:cNvPicPr>
            <a:picLocks noChangeAspect="1"/>
          </p:cNvPicPr>
          <p:nvPr/>
        </p:nvPicPr>
        <p:blipFill>
          <a:blip r:embed="rId3"/>
          <a:stretch>
            <a:fillRect/>
          </a:stretch>
        </p:blipFill>
        <p:spPr>
          <a:xfrm>
            <a:off x="995434" y="2919407"/>
            <a:ext cx="7311977" cy="3161073"/>
          </a:xfrm>
          <a:prstGeom prst="rect">
            <a:avLst/>
          </a:prstGeom>
        </p:spPr>
      </p:pic>
      <p:sp>
        <p:nvSpPr>
          <p:cNvPr id="5" name="Textfeld 4">
            <a:extLst>
              <a:ext uri="{FF2B5EF4-FFF2-40B4-BE49-F238E27FC236}">
                <a16:creationId xmlns:a16="http://schemas.microsoft.com/office/drawing/2014/main" id="{4265E48B-1976-2FA3-7F0F-F4FF08960D05}"/>
              </a:ext>
            </a:extLst>
          </p:cNvPr>
          <p:cNvSpPr txBox="1"/>
          <p:nvPr/>
        </p:nvSpPr>
        <p:spPr>
          <a:xfrm>
            <a:off x="2966154" y="6080480"/>
            <a:ext cx="10682514" cy="861774"/>
          </a:xfrm>
          <a:prstGeom prst="rect">
            <a:avLst/>
          </a:prstGeom>
          <a:noFill/>
        </p:spPr>
        <p:txBody>
          <a:bodyPr wrap="square" rtlCol="0">
            <a:spAutoFit/>
          </a:bodyPr>
          <a:lstStyle/>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a:p>
            <a:r>
              <a:rPr lang="de-DE" sz="1000" dirty="0">
                <a:latin typeface="Arial" charset="0"/>
                <a:ea typeface="Arial" charset="0"/>
                <a:cs typeface="Arial" charset="0"/>
              </a:rPr>
              <a:t>MRI </a:t>
            </a:r>
            <a:r>
              <a:rPr lang="de-DE" sz="1000" dirty="0" err="1">
                <a:latin typeface="Arial" charset="0"/>
                <a:ea typeface="Arial" charset="0"/>
                <a:cs typeface="Arial" charset="0"/>
              </a:rPr>
              <a:t>of</a:t>
            </a:r>
            <a:r>
              <a:rPr lang="de-DE" sz="1000" dirty="0">
                <a:latin typeface="Arial" charset="0"/>
                <a:ea typeface="Arial" charset="0"/>
                <a:cs typeface="Arial" charset="0"/>
              </a:rPr>
              <a:t> </a:t>
            </a:r>
            <a:r>
              <a:rPr lang="de-DE" sz="1000" dirty="0" err="1">
                <a:latin typeface="Arial" charset="0"/>
                <a:ea typeface="Arial" charset="0"/>
                <a:cs typeface="Arial" charset="0"/>
              </a:rPr>
              <a:t>Pancreatitis</a:t>
            </a:r>
            <a:r>
              <a:rPr lang="de-DE" sz="1000" dirty="0">
                <a:latin typeface="Arial" charset="0"/>
                <a:ea typeface="Arial" charset="0"/>
                <a:cs typeface="Arial" charset="0"/>
              </a:rPr>
              <a:t> </a:t>
            </a:r>
            <a:r>
              <a:rPr lang="de-DE" sz="1000" dirty="0" err="1">
                <a:latin typeface="Arial" charset="0"/>
                <a:ea typeface="Arial" charset="0"/>
                <a:cs typeface="Arial" charset="0"/>
              </a:rPr>
              <a:t>and</a:t>
            </a:r>
            <a:r>
              <a:rPr lang="de-DE" sz="1000" dirty="0">
                <a:latin typeface="Arial" charset="0"/>
                <a:ea typeface="Arial" charset="0"/>
                <a:cs typeface="Arial" charset="0"/>
              </a:rPr>
              <a:t> </a:t>
            </a:r>
            <a:r>
              <a:rPr lang="de-DE" sz="1000" dirty="0" err="1">
                <a:latin typeface="Arial" charset="0"/>
                <a:ea typeface="Arial" charset="0"/>
                <a:cs typeface="Arial" charset="0"/>
              </a:rPr>
              <a:t>Its</a:t>
            </a:r>
            <a:r>
              <a:rPr lang="de-DE" sz="1000" dirty="0">
                <a:latin typeface="Arial" charset="0"/>
                <a:ea typeface="Arial" charset="0"/>
                <a:cs typeface="Arial" charset="0"/>
              </a:rPr>
              <a:t> </a:t>
            </a:r>
            <a:r>
              <a:rPr lang="de-DE" sz="1000" dirty="0" err="1">
                <a:latin typeface="Arial" charset="0"/>
                <a:ea typeface="Arial" charset="0"/>
                <a:cs typeface="Arial" charset="0"/>
              </a:rPr>
              <a:t>Complications</a:t>
            </a:r>
            <a:r>
              <a:rPr lang="de-DE" sz="1000" dirty="0">
                <a:latin typeface="Arial" charset="0"/>
                <a:ea typeface="Arial" charset="0"/>
                <a:cs typeface="Arial" charset="0"/>
              </a:rPr>
              <a:t>: Part 2: </a:t>
            </a:r>
            <a:r>
              <a:rPr lang="de-DE" sz="1000" dirty="0" err="1">
                <a:latin typeface="Arial" charset="0"/>
                <a:ea typeface="Arial" charset="0"/>
                <a:cs typeface="Arial" charset="0"/>
              </a:rPr>
              <a:t>Chronic</a:t>
            </a:r>
            <a:r>
              <a:rPr lang="de-DE" sz="1000" dirty="0">
                <a:latin typeface="Arial" charset="0"/>
                <a:ea typeface="Arial" charset="0"/>
                <a:cs typeface="Arial" charset="0"/>
              </a:rPr>
              <a:t> </a:t>
            </a:r>
            <a:r>
              <a:rPr lang="de-DE" sz="1000" dirty="0" err="1">
                <a:latin typeface="Arial" charset="0"/>
                <a:ea typeface="Arial" charset="0"/>
                <a:cs typeface="Arial" charset="0"/>
              </a:rPr>
              <a:t>Pancreatitis</a:t>
            </a:r>
            <a:r>
              <a:rPr lang="de-DE" sz="1000" dirty="0">
                <a:latin typeface="Arial" charset="0"/>
                <a:ea typeface="Arial" charset="0"/>
                <a:cs typeface="Arial" charset="0"/>
              </a:rPr>
              <a:t>  Frank H. Miller, American Journal </a:t>
            </a:r>
            <a:r>
              <a:rPr lang="de-DE" sz="1000" dirty="0" err="1">
                <a:latin typeface="Arial" charset="0"/>
                <a:ea typeface="Arial" charset="0"/>
                <a:cs typeface="Arial" charset="0"/>
              </a:rPr>
              <a:t>of</a:t>
            </a:r>
            <a:r>
              <a:rPr lang="de-DE" sz="1000" dirty="0">
                <a:latin typeface="Arial" charset="0"/>
                <a:ea typeface="Arial" charset="0"/>
                <a:cs typeface="Arial" charset="0"/>
              </a:rPr>
              <a:t> </a:t>
            </a:r>
            <a:r>
              <a:rPr lang="de-DE" sz="1000" dirty="0" err="1">
                <a:latin typeface="Arial" charset="0"/>
                <a:ea typeface="Arial" charset="0"/>
                <a:cs typeface="Arial" charset="0"/>
              </a:rPr>
              <a:t>Roentgenology</a:t>
            </a:r>
            <a:r>
              <a:rPr lang="de-DE" sz="1000" dirty="0">
                <a:latin typeface="Arial" charset="0"/>
                <a:ea typeface="Arial" charset="0"/>
                <a:cs typeface="Arial" charset="0"/>
              </a:rPr>
              <a:t> 2004 183:6, 1645-1652 </a:t>
            </a:r>
          </a:p>
          <a:p>
            <a:r>
              <a:rPr lang="de-DE" sz="1000" dirty="0" err="1">
                <a:latin typeface="Arial" pitchFamily="34" charset="0"/>
                <a:cs typeface="Arial" pitchFamily="34" charset="0"/>
              </a:rPr>
              <a:t>Tirkes</a:t>
            </a:r>
            <a:r>
              <a:rPr lang="de-DE" sz="1000" dirty="0">
                <a:latin typeface="Arial" pitchFamily="34" charset="0"/>
                <a:cs typeface="Arial" pitchFamily="34" charset="0"/>
              </a:rPr>
              <a:t> T et al, J </a:t>
            </a:r>
            <a:r>
              <a:rPr lang="de-DE" sz="1000" dirty="0" err="1">
                <a:latin typeface="Arial" pitchFamily="34" charset="0"/>
                <a:cs typeface="Arial" pitchFamily="34" charset="0"/>
              </a:rPr>
              <a:t>Magn</a:t>
            </a:r>
            <a:r>
              <a:rPr lang="de-DE" sz="1000" dirty="0">
                <a:latin typeface="Arial" pitchFamily="34" charset="0"/>
                <a:cs typeface="Arial" pitchFamily="34" charset="0"/>
              </a:rPr>
              <a:t> </a:t>
            </a:r>
            <a:r>
              <a:rPr lang="de-DE" sz="1000" dirty="0" err="1">
                <a:latin typeface="Arial" pitchFamily="34" charset="0"/>
                <a:cs typeface="Arial" pitchFamily="34" charset="0"/>
              </a:rPr>
              <a:t>Reson</a:t>
            </a:r>
            <a:r>
              <a:rPr lang="de-DE" sz="1000" dirty="0">
                <a:latin typeface="Arial" pitchFamily="34" charset="0"/>
                <a:cs typeface="Arial" pitchFamily="34" charset="0"/>
              </a:rPr>
              <a:t> Imaging. 2017 April; 45 (4): 1171-1176</a:t>
            </a:r>
          </a:p>
          <a:p>
            <a:r>
              <a:rPr lang="de-DE" sz="1000" dirty="0">
                <a:latin typeface="Arial" pitchFamily="34" charset="0"/>
                <a:cs typeface="Arial" pitchFamily="34" charset="0"/>
              </a:rPr>
              <a:t>https://</a:t>
            </a:r>
            <a:r>
              <a:rPr lang="de-DE" sz="1000" dirty="0" err="1">
                <a:latin typeface="Arial" pitchFamily="34" charset="0"/>
                <a:cs typeface="Arial" pitchFamily="34" charset="0"/>
              </a:rPr>
              <a:t>mediatum.ub.tum.de</a:t>
            </a:r>
            <a:r>
              <a:rPr lang="de-DE" sz="1000" dirty="0">
                <a:latin typeface="Arial" pitchFamily="34" charset="0"/>
                <a:cs typeface="Arial" pitchFamily="34" charset="0"/>
              </a:rPr>
              <a:t>/</a:t>
            </a:r>
            <a:r>
              <a:rPr lang="de-DE" sz="1000" dirty="0" err="1">
                <a:latin typeface="Arial" pitchFamily="34" charset="0"/>
                <a:cs typeface="Arial" pitchFamily="34" charset="0"/>
              </a:rPr>
              <a:t>doc</a:t>
            </a:r>
            <a:r>
              <a:rPr lang="de-DE" sz="1000" dirty="0">
                <a:latin typeface="Arial" pitchFamily="34" charset="0"/>
                <a:cs typeface="Arial" pitchFamily="34" charset="0"/>
              </a:rPr>
              <a:t>/602226/602226.pdf</a:t>
            </a:r>
          </a:p>
          <a:p>
            <a:endParaRPr lang="de-DE" sz="1000" dirty="0">
              <a:latin typeface="Arial" charset="0"/>
              <a:ea typeface="Arial" charset="0"/>
              <a:cs typeface="Arial" charset="0"/>
            </a:endParaRPr>
          </a:p>
        </p:txBody>
      </p:sp>
    </p:spTree>
    <p:extLst>
      <p:ext uri="{BB962C8B-B14F-4D97-AF65-F5344CB8AC3E}">
        <p14:creationId xmlns:p14="http://schemas.microsoft.com/office/powerpoint/2010/main" val="1564376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4174-1B0C-6325-EC8B-74AD563A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BBBC6-BEF6-85C4-49B7-21E56E1EBEFD}"/>
              </a:ext>
            </a:extLst>
          </p:cNvPr>
          <p:cNvSpPr>
            <a:spLocks noGrp="1"/>
          </p:cNvSpPr>
          <p:nvPr>
            <p:ph type="title"/>
          </p:nvPr>
        </p:nvSpPr>
        <p:spPr/>
        <p:txBody>
          <a:bodyPr/>
          <a:lstStyle/>
          <a:p>
            <a:r>
              <a:rPr lang="de-CH" dirty="0"/>
              <a:t>Endosonographie</a:t>
            </a:r>
          </a:p>
        </p:txBody>
      </p:sp>
      <p:sp>
        <p:nvSpPr>
          <p:cNvPr id="8" name="Foliennummernplatzhalter 7">
            <a:extLst>
              <a:ext uri="{FF2B5EF4-FFF2-40B4-BE49-F238E27FC236}">
                <a16:creationId xmlns:a16="http://schemas.microsoft.com/office/drawing/2014/main" id="{3379F0A4-1FAA-0D7B-746F-ADD069942B6A}"/>
              </a:ext>
            </a:extLst>
          </p:cNvPr>
          <p:cNvSpPr>
            <a:spLocks noGrp="1"/>
          </p:cNvSpPr>
          <p:nvPr>
            <p:ph type="sldNum" sz="quarter" idx="4"/>
          </p:nvPr>
        </p:nvSpPr>
        <p:spPr/>
        <p:txBody>
          <a:bodyPr/>
          <a:lstStyle/>
          <a:p>
            <a:pPr algn="r"/>
            <a:fld id="{E8B4AC24-8EFE-4548-B66C-1337A77FF3B4}" type="slidenum">
              <a:rPr lang="en-US" smtClean="0"/>
              <a:pPr algn="r"/>
              <a:t>33</a:t>
            </a:fld>
            <a:endParaRPr lang="en-US" dirty="0"/>
          </a:p>
        </p:txBody>
      </p:sp>
      <p:sp>
        <p:nvSpPr>
          <p:cNvPr id="4" name="Textplatzhalter 3">
            <a:extLst>
              <a:ext uri="{FF2B5EF4-FFF2-40B4-BE49-F238E27FC236}">
                <a16:creationId xmlns:a16="http://schemas.microsoft.com/office/drawing/2014/main" id="{F2575E02-E060-4E71-9F85-7F2DDA5F72AB}"/>
              </a:ext>
            </a:extLst>
          </p:cNvPr>
          <p:cNvSpPr>
            <a:spLocks noGrp="1"/>
          </p:cNvSpPr>
          <p:nvPr>
            <p:ph type="body" sz="quarter" idx="13"/>
          </p:nvPr>
        </p:nvSpPr>
        <p:spPr>
          <a:xfrm>
            <a:off x="576943" y="1127539"/>
            <a:ext cx="10515600" cy="3816350"/>
          </a:xfrm>
        </p:spPr>
        <p:txBody>
          <a:bodyPr/>
          <a:lstStyle/>
          <a:p>
            <a:pPr marL="285750" indent="-285750">
              <a:buFont typeface="Arial" charset="0"/>
              <a:buChar char="•"/>
            </a:pPr>
            <a:r>
              <a:rPr lang="de-CH" sz="1400" dirty="0"/>
              <a:t>Befundung nach </a:t>
            </a:r>
            <a:r>
              <a:rPr lang="de-CH" sz="1400" dirty="0" err="1"/>
              <a:t>Rosemont</a:t>
            </a:r>
            <a:r>
              <a:rPr lang="de-CH" sz="1400" dirty="0"/>
              <a:t> Klassifikation</a:t>
            </a:r>
          </a:p>
          <a:p>
            <a:pPr marL="285750" indent="-285750">
              <a:buFont typeface="Arial" charset="0"/>
              <a:buChar char="•"/>
            </a:pPr>
            <a:r>
              <a:rPr lang="de-CH" sz="1400" dirty="0"/>
              <a:t>Prinzipiell bestes diagnostisches Verfahren, aber hohe </a:t>
            </a:r>
            <a:r>
              <a:rPr lang="de-CH" sz="1400" dirty="0" err="1"/>
              <a:t>interobserver-Varibilität</a:t>
            </a:r>
            <a:endParaRPr lang="de-CH" sz="1400" dirty="0"/>
          </a:p>
          <a:p>
            <a:pPr marL="0" indent="0">
              <a:buNone/>
            </a:pPr>
            <a:endParaRPr lang="de-CH" sz="1400" dirty="0"/>
          </a:p>
          <a:p>
            <a:pPr>
              <a:lnSpc>
                <a:spcPct val="120000"/>
              </a:lnSpc>
              <a:spcBef>
                <a:spcPts val="1800"/>
              </a:spcBef>
              <a:spcAft>
                <a:spcPts val="600"/>
              </a:spcAft>
            </a:pPr>
            <a:r>
              <a:rPr lang="de-CH" sz="1400" u="sng" dirty="0" err="1">
                <a:solidFill>
                  <a:schemeClr val="bg1">
                    <a:lumMod val="50000"/>
                  </a:schemeClr>
                </a:solidFill>
              </a:rPr>
              <a:t>Parenchymal</a:t>
            </a:r>
            <a:r>
              <a:rPr lang="de-CH" sz="1400" u="sng" dirty="0">
                <a:solidFill>
                  <a:schemeClr val="bg1">
                    <a:lumMod val="50000"/>
                  </a:schemeClr>
                </a:solidFill>
              </a:rPr>
              <a:t>:</a:t>
            </a:r>
          </a:p>
          <a:p>
            <a:pPr>
              <a:lnSpc>
                <a:spcPct val="120000"/>
              </a:lnSpc>
              <a:spcAft>
                <a:spcPts val="0"/>
              </a:spcAft>
            </a:pPr>
            <a:r>
              <a:rPr lang="de-CH" sz="1400" dirty="0">
                <a:solidFill>
                  <a:schemeClr val="bg1">
                    <a:lumMod val="50000"/>
                  </a:schemeClr>
                </a:solidFill>
              </a:rPr>
              <a:t>Major:</a:t>
            </a:r>
          </a:p>
          <a:p>
            <a:pPr marL="285750" indent="-285750">
              <a:lnSpc>
                <a:spcPct val="120000"/>
              </a:lnSpc>
              <a:spcAft>
                <a:spcPts val="0"/>
              </a:spcAft>
              <a:buFont typeface="Arial" charset="0"/>
              <a:buChar char="•"/>
            </a:pPr>
            <a:r>
              <a:rPr lang="de-CH" sz="1400" dirty="0">
                <a:solidFill>
                  <a:schemeClr val="bg1">
                    <a:lumMod val="50000"/>
                  </a:schemeClr>
                </a:solidFill>
              </a:rPr>
              <a:t>A: </a:t>
            </a:r>
            <a:r>
              <a:rPr lang="de-CH" sz="1400" dirty="0" err="1">
                <a:solidFill>
                  <a:schemeClr val="bg1">
                    <a:lumMod val="50000"/>
                  </a:schemeClr>
                </a:solidFill>
              </a:rPr>
              <a:t>Hyperechogene</a:t>
            </a:r>
            <a:r>
              <a:rPr lang="de-CH" sz="1400" dirty="0">
                <a:solidFill>
                  <a:schemeClr val="bg1">
                    <a:lumMod val="50000"/>
                  </a:schemeClr>
                </a:solidFill>
              </a:rPr>
              <a:t> </a:t>
            </a:r>
            <a:r>
              <a:rPr lang="de-CH" sz="1400" dirty="0" err="1">
                <a:solidFill>
                  <a:schemeClr val="bg1">
                    <a:lumMod val="50000"/>
                  </a:schemeClr>
                </a:solidFill>
              </a:rPr>
              <a:t>Foci</a:t>
            </a:r>
            <a:r>
              <a:rPr lang="de-CH" sz="1400" dirty="0">
                <a:solidFill>
                  <a:schemeClr val="bg1">
                    <a:lumMod val="50000"/>
                  </a:schemeClr>
                </a:solidFill>
              </a:rPr>
              <a:t> mit Schattenbildung </a:t>
            </a:r>
          </a:p>
          <a:p>
            <a:pPr marL="285750" indent="-285750">
              <a:lnSpc>
                <a:spcPct val="120000"/>
              </a:lnSpc>
              <a:spcAft>
                <a:spcPts val="0"/>
              </a:spcAft>
              <a:buFont typeface="Arial" charset="0"/>
              <a:buChar char="•"/>
            </a:pPr>
            <a:r>
              <a:rPr lang="de-CH" sz="1400" dirty="0">
                <a:solidFill>
                  <a:schemeClr val="bg1">
                    <a:lumMod val="50000"/>
                  </a:schemeClr>
                </a:solidFill>
              </a:rPr>
              <a:t>B: </a:t>
            </a:r>
            <a:r>
              <a:rPr lang="de-CH" sz="1400" dirty="0" err="1">
                <a:solidFill>
                  <a:schemeClr val="bg1">
                    <a:lumMod val="50000"/>
                  </a:schemeClr>
                </a:solidFill>
              </a:rPr>
              <a:t>Lobulierter</a:t>
            </a:r>
            <a:r>
              <a:rPr lang="de-CH" sz="1400" dirty="0">
                <a:solidFill>
                  <a:schemeClr val="bg1">
                    <a:lumMod val="50000"/>
                  </a:schemeClr>
                </a:solidFill>
              </a:rPr>
              <a:t> Aspekt „</a:t>
            </a:r>
            <a:r>
              <a:rPr lang="de-CH" sz="1400" dirty="0" err="1">
                <a:solidFill>
                  <a:schemeClr val="bg1">
                    <a:lumMod val="50000"/>
                  </a:schemeClr>
                </a:solidFill>
              </a:rPr>
              <a:t>Honeycombing</a:t>
            </a:r>
            <a:r>
              <a:rPr lang="de-CH" sz="1400" dirty="0">
                <a:solidFill>
                  <a:schemeClr val="bg1">
                    <a:lumMod val="50000"/>
                  </a:schemeClr>
                </a:solidFill>
              </a:rPr>
              <a:t>“-typ</a:t>
            </a:r>
          </a:p>
          <a:p>
            <a:pPr>
              <a:lnSpc>
                <a:spcPct val="120000"/>
              </a:lnSpc>
              <a:spcAft>
                <a:spcPts val="0"/>
              </a:spcAft>
            </a:pPr>
            <a:r>
              <a:rPr lang="de-CH" sz="1400" dirty="0">
                <a:solidFill>
                  <a:schemeClr val="bg1">
                    <a:lumMod val="50000"/>
                  </a:schemeClr>
                </a:solidFill>
              </a:rPr>
              <a:t>Minor:</a:t>
            </a:r>
          </a:p>
          <a:p>
            <a:pPr marL="285750" indent="-285750">
              <a:lnSpc>
                <a:spcPct val="120000"/>
              </a:lnSpc>
              <a:spcAft>
                <a:spcPts val="0"/>
              </a:spcAft>
              <a:buFont typeface="Arial" charset="0"/>
              <a:buChar char="•"/>
            </a:pPr>
            <a:r>
              <a:rPr lang="de-CH" sz="1400" dirty="0" err="1">
                <a:solidFill>
                  <a:schemeClr val="bg1">
                    <a:lumMod val="50000"/>
                  </a:schemeClr>
                </a:solidFill>
              </a:rPr>
              <a:t>hyperechogene</a:t>
            </a:r>
            <a:r>
              <a:rPr lang="de-CH" sz="1400" dirty="0">
                <a:solidFill>
                  <a:schemeClr val="bg1">
                    <a:lumMod val="50000"/>
                  </a:schemeClr>
                </a:solidFill>
              </a:rPr>
              <a:t>  </a:t>
            </a:r>
            <a:r>
              <a:rPr lang="de-CH" sz="1400" dirty="0" err="1">
                <a:solidFill>
                  <a:schemeClr val="bg1">
                    <a:lumMod val="50000"/>
                  </a:schemeClr>
                </a:solidFill>
              </a:rPr>
              <a:t>Foci</a:t>
            </a:r>
            <a:r>
              <a:rPr lang="de-CH" sz="1400" dirty="0">
                <a:solidFill>
                  <a:schemeClr val="bg1">
                    <a:lumMod val="50000"/>
                  </a:schemeClr>
                </a:solidFill>
              </a:rPr>
              <a:t> ohne Schattenbildung </a:t>
            </a:r>
          </a:p>
          <a:p>
            <a:pPr marL="285750" indent="-285750">
              <a:lnSpc>
                <a:spcPct val="120000"/>
              </a:lnSpc>
              <a:spcAft>
                <a:spcPts val="0"/>
              </a:spcAft>
              <a:buFont typeface="Arial" charset="0"/>
              <a:buChar char="•"/>
            </a:pPr>
            <a:r>
              <a:rPr lang="de-CH" sz="1400" dirty="0" err="1">
                <a:solidFill>
                  <a:schemeClr val="bg1">
                    <a:lumMod val="50000"/>
                  </a:schemeClr>
                </a:solidFill>
              </a:rPr>
              <a:t>Lobulierter</a:t>
            </a:r>
            <a:r>
              <a:rPr lang="de-CH" sz="1400" dirty="0">
                <a:solidFill>
                  <a:schemeClr val="bg1">
                    <a:lumMod val="50000"/>
                  </a:schemeClr>
                </a:solidFill>
              </a:rPr>
              <a:t> Aspekt „non-</a:t>
            </a:r>
            <a:r>
              <a:rPr lang="de-CH" sz="1400" dirty="0" err="1">
                <a:solidFill>
                  <a:schemeClr val="bg1">
                    <a:lumMod val="50000"/>
                  </a:schemeClr>
                </a:solidFill>
              </a:rPr>
              <a:t>honeycombing</a:t>
            </a:r>
            <a:r>
              <a:rPr lang="de-CH" sz="1400" dirty="0">
                <a:solidFill>
                  <a:schemeClr val="bg1">
                    <a:lumMod val="50000"/>
                  </a:schemeClr>
                </a:solidFill>
              </a:rPr>
              <a:t>“</a:t>
            </a:r>
          </a:p>
          <a:p>
            <a:pPr marL="285750" indent="-285750">
              <a:lnSpc>
                <a:spcPct val="120000"/>
              </a:lnSpc>
              <a:spcAft>
                <a:spcPts val="0"/>
              </a:spcAft>
              <a:buFont typeface="Arial" charset="0"/>
              <a:buChar char="•"/>
            </a:pPr>
            <a:r>
              <a:rPr lang="de-CH" sz="1400" dirty="0">
                <a:solidFill>
                  <a:schemeClr val="bg1">
                    <a:lumMod val="50000"/>
                  </a:schemeClr>
                </a:solidFill>
              </a:rPr>
              <a:t>Zysten</a:t>
            </a:r>
          </a:p>
          <a:p>
            <a:pPr marL="285750" indent="-285750">
              <a:lnSpc>
                <a:spcPct val="120000"/>
              </a:lnSpc>
              <a:spcAft>
                <a:spcPts val="0"/>
              </a:spcAft>
              <a:buFont typeface="Arial" charset="0"/>
              <a:buChar char="•"/>
            </a:pPr>
            <a:r>
              <a:rPr lang="de-CH" sz="1400" dirty="0">
                <a:solidFill>
                  <a:schemeClr val="bg1">
                    <a:lumMod val="50000"/>
                  </a:schemeClr>
                </a:solidFill>
              </a:rPr>
              <a:t>«</a:t>
            </a:r>
            <a:r>
              <a:rPr lang="de-CH" sz="1400" dirty="0" err="1">
                <a:solidFill>
                  <a:schemeClr val="bg1">
                    <a:lumMod val="50000"/>
                  </a:schemeClr>
                </a:solidFill>
              </a:rPr>
              <a:t>Stranding</a:t>
            </a:r>
            <a:r>
              <a:rPr lang="de-CH" sz="1400" dirty="0">
                <a:solidFill>
                  <a:schemeClr val="bg1">
                    <a:lumMod val="50000"/>
                  </a:schemeClr>
                </a:solidFill>
              </a:rPr>
              <a:t>» (</a:t>
            </a:r>
            <a:r>
              <a:rPr lang="de-CH" sz="1400" dirty="0" err="1">
                <a:solidFill>
                  <a:schemeClr val="bg1">
                    <a:lumMod val="50000"/>
                  </a:schemeClr>
                </a:solidFill>
              </a:rPr>
              <a:t>hyperechogene</a:t>
            </a:r>
            <a:r>
              <a:rPr lang="de-CH" sz="1400" dirty="0">
                <a:solidFill>
                  <a:schemeClr val="bg1">
                    <a:lumMod val="50000"/>
                  </a:schemeClr>
                </a:solidFill>
              </a:rPr>
              <a:t> Linien)</a:t>
            </a:r>
          </a:p>
          <a:p>
            <a:pPr marL="285750" indent="-285750">
              <a:buFont typeface="Arial" charset="0"/>
              <a:buChar char="•"/>
            </a:pPr>
            <a:endParaRPr lang="de-CH" sz="1400" dirty="0"/>
          </a:p>
          <a:p>
            <a:endParaRPr lang="de-CH" sz="1400" dirty="0"/>
          </a:p>
          <a:p>
            <a:endParaRPr lang="de-CH" sz="1400" dirty="0"/>
          </a:p>
          <a:p>
            <a:endParaRPr lang="de-CH" sz="1400" dirty="0"/>
          </a:p>
          <a:p>
            <a:endParaRPr lang="de-CH" sz="1400" dirty="0"/>
          </a:p>
          <a:p>
            <a:endParaRPr lang="de-CH" sz="1400" dirty="0"/>
          </a:p>
          <a:p>
            <a:endParaRPr lang="de-CH" sz="1400" dirty="0"/>
          </a:p>
          <a:p>
            <a:endParaRPr lang="de-CH" sz="1400" dirty="0"/>
          </a:p>
          <a:p>
            <a:pPr marL="522288" lvl="1" indent="-342900">
              <a:buFont typeface="Arial" charset="0"/>
              <a:buChar char="•"/>
            </a:pPr>
            <a:endParaRPr lang="de-CH" sz="1400" dirty="0"/>
          </a:p>
          <a:p>
            <a:pPr lvl="1" indent="0">
              <a:buNone/>
            </a:pPr>
            <a:endParaRPr lang="de-CH" sz="1400" dirty="0"/>
          </a:p>
        </p:txBody>
      </p:sp>
      <p:sp>
        <p:nvSpPr>
          <p:cNvPr id="5" name="Textfeld 4">
            <a:extLst>
              <a:ext uri="{FF2B5EF4-FFF2-40B4-BE49-F238E27FC236}">
                <a16:creationId xmlns:a16="http://schemas.microsoft.com/office/drawing/2014/main" id="{A69E4DDF-0E94-FC07-279E-3953E788FCCF}"/>
              </a:ext>
            </a:extLst>
          </p:cNvPr>
          <p:cNvSpPr txBox="1"/>
          <p:nvPr/>
        </p:nvSpPr>
        <p:spPr>
          <a:xfrm>
            <a:off x="6723646" y="2768804"/>
            <a:ext cx="3472774" cy="3496342"/>
          </a:xfrm>
          <a:prstGeom prst="rect">
            <a:avLst/>
          </a:prstGeom>
          <a:noFill/>
        </p:spPr>
        <p:txBody>
          <a:bodyPr wrap="square" rtlCol="0">
            <a:spAutoFit/>
          </a:bodyPr>
          <a:lstStyle/>
          <a:p>
            <a:pPr>
              <a:lnSpc>
                <a:spcPct val="120000"/>
              </a:lnSpc>
              <a:spcBef>
                <a:spcPts val="1800"/>
              </a:spcBef>
              <a:spcAft>
                <a:spcPts val="600"/>
              </a:spcAft>
            </a:pPr>
            <a:r>
              <a:rPr lang="de-CH" sz="1400" u="sng" dirty="0" err="1">
                <a:solidFill>
                  <a:schemeClr val="bg1">
                    <a:lumMod val="50000"/>
                  </a:schemeClr>
                </a:solidFill>
                <a:latin typeface="Arial" charset="0"/>
                <a:ea typeface="Arial" charset="0"/>
                <a:cs typeface="Arial" charset="0"/>
              </a:rPr>
              <a:t>Duktal</a:t>
            </a:r>
            <a:r>
              <a:rPr lang="de-CH" sz="1400" u="sng" dirty="0">
                <a:solidFill>
                  <a:schemeClr val="bg1">
                    <a:lumMod val="50000"/>
                  </a:schemeClr>
                </a:solidFill>
                <a:latin typeface="Arial" charset="0"/>
                <a:ea typeface="Arial" charset="0"/>
                <a:cs typeface="Arial" charset="0"/>
              </a:rPr>
              <a:t>:</a:t>
            </a:r>
          </a:p>
          <a:p>
            <a:pPr>
              <a:lnSpc>
                <a:spcPct val="120000"/>
              </a:lnSpc>
              <a:spcAft>
                <a:spcPts val="0"/>
              </a:spcAft>
            </a:pPr>
            <a:r>
              <a:rPr lang="de-CH" sz="1400" dirty="0">
                <a:solidFill>
                  <a:schemeClr val="bg1">
                    <a:lumMod val="50000"/>
                  </a:schemeClr>
                </a:solidFill>
                <a:latin typeface="Arial" charset="0"/>
                <a:ea typeface="Arial" charset="0"/>
                <a:cs typeface="Arial" charset="0"/>
              </a:rPr>
              <a:t>Major:</a:t>
            </a:r>
          </a:p>
          <a:p>
            <a:pPr marL="285750" indent="-285750">
              <a:lnSpc>
                <a:spcPct val="120000"/>
              </a:lnSpc>
              <a:spcAft>
                <a:spcPts val="0"/>
              </a:spcAft>
              <a:buFont typeface="Arial" charset="0"/>
              <a:buChar char="•"/>
            </a:pPr>
            <a:r>
              <a:rPr lang="de-CH" sz="1400" dirty="0">
                <a:solidFill>
                  <a:schemeClr val="bg1">
                    <a:lumMod val="50000"/>
                  </a:schemeClr>
                </a:solidFill>
                <a:latin typeface="Arial" charset="0"/>
                <a:ea typeface="Arial" charset="0"/>
                <a:cs typeface="Arial" charset="0"/>
              </a:rPr>
              <a:t>A: Steine im Hauptgang</a:t>
            </a:r>
          </a:p>
          <a:p>
            <a:pPr>
              <a:lnSpc>
                <a:spcPct val="100000"/>
              </a:lnSpc>
              <a:spcAft>
                <a:spcPts val="1200"/>
              </a:spcAft>
            </a:pPr>
            <a:endParaRPr lang="de-CH" sz="1400" dirty="0">
              <a:solidFill>
                <a:schemeClr val="bg1">
                  <a:lumMod val="50000"/>
                </a:schemeClr>
              </a:solidFill>
              <a:latin typeface="Arial" charset="0"/>
              <a:ea typeface="Arial" charset="0"/>
              <a:cs typeface="Arial" charset="0"/>
            </a:endParaRPr>
          </a:p>
          <a:p>
            <a:pPr>
              <a:lnSpc>
                <a:spcPct val="120000"/>
              </a:lnSpc>
              <a:spcAft>
                <a:spcPts val="0"/>
              </a:spcAft>
            </a:pPr>
            <a:r>
              <a:rPr lang="de-CH" sz="1400" dirty="0">
                <a:solidFill>
                  <a:schemeClr val="bg1">
                    <a:lumMod val="50000"/>
                  </a:schemeClr>
                </a:solidFill>
                <a:latin typeface="Arial" charset="0"/>
                <a:ea typeface="Arial" charset="0"/>
                <a:cs typeface="Arial" charset="0"/>
              </a:rPr>
              <a:t>Minor:</a:t>
            </a:r>
          </a:p>
          <a:p>
            <a:pPr marL="285750" indent="-285750">
              <a:lnSpc>
                <a:spcPct val="120000"/>
              </a:lnSpc>
              <a:spcAft>
                <a:spcPts val="0"/>
              </a:spcAft>
              <a:buFont typeface="Arial" charset="0"/>
              <a:buChar char="•"/>
            </a:pPr>
            <a:r>
              <a:rPr lang="de-CH" sz="1400" dirty="0">
                <a:solidFill>
                  <a:schemeClr val="bg1">
                    <a:lumMod val="50000"/>
                  </a:schemeClr>
                </a:solidFill>
                <a:latin typeface="Arial" charset="0"/>
                <a:ea typeface="Arial" charset="0"/>
                <a:cs typeface="Arial" charset="0"/>
              </a:rPr>
              <a:t>dilatierter Hauptgang </a:t>
            </a:r>
          </a:p>
          <a:p>
            <a:pPr marL="285750" indent="-285750">
              <a:lnSpc>
                <a:spcPct val="120000"/>
              </a:lnSpc>
              <a:spcAft>
                <a:spcPts val="0"/>
              </a:spcAft>
              <a:buFont typeface="Arial" charset="0"/>
              <a:buChar char="•"/>
            </a:pPr>
            <a:r>
              <a:rPr lang="de-CH" sz="1400" dirty="0">
                <a:solidFill>
                  <a:schemeClr val="bg1">
                    <a:lumMod val="50000"/>
                  </a:schemeClr>
                </a:solidFill>
                <a:latin typeface="Arial" charset="0"/>
                <a:ea typeface="Arial" charset="0"/>
                <a:cs typeface="Arial" charset="0"/>
              </a:rPr>
              <a:t>irregulär verlaufender Hauptgang </a:t>
            </a:r>
          </a:p>
          <a:p>
            <a:pPr marL="285750" indent="-285750">
              <a:lnSpc>
                <a:spcPct val="120000"/>
              </a:lnSpc>
              <a:spcAft>
                <a:spcPts val="0"/>
              </a:spcAft>
              <a:buFont typeface="Arial" charset="0"/>
              <a:buChar char="•"/>
            </a:pPr>
            <a:r>
              <a:rPr lang="de-CH" sz="1400" dirty="0">
                <a:solidFill>
                  <a:schemeClr val="bg1">
                    <a:lumMod val="50000"/>
                  </a:schemeClr>
                </a:solidFill>
                <a:latin typeface="Arial" charset="0"/>
                <a:ea typeface="Arial" charset="0"/>
                <a:cs typeface="Arial" charset="0"/>
              </a:rPr>
              <a:t>dilatierte Seitenäste </a:t>
            </a:r>
          </a:p>
          <a:p>
            <a:pPr marL="285750" indent="-285750">
              <a:lnSpc>
                <a:spcPct val="120000"/>
              </a:lnSpc>
              <a:spcAft>
                <a:spcPts val="0"/>
              </a:spcAft>
              <a:buFont typeface="Arial" charset="0"/>
              <a:buChar char="•"/>
            </a:pPr>
            <a:r>
              <a:rPr lang="de-CH" sz="1400" dirty="0" err="1">
                <a:solidFill>
                  <a:schemeClr val="bg1">
                    <a:lumMod val="50000"/>
                  </a:schemeClr>
                </a:solidFill>
                <a:latin typeface="Arial" charset="0"/>
                <a:ea typeface="Arial" charset="0"/>
                <a:cs typeface="Arial" charset="0"/>
              </a:rPr>
              <a:t>hyperechogener</a:t>
            </a:r>
            <a:r>
              <a:rPr lang="de-CH" sz="1400" dirty="0">
                <a:solidFill>
                  <a:schemeClr val="bg1">
                    <a:lumMod val="50000"/>
                  </a:schemeClr>
                </a:solidFill>
                <a:latin typeface="Arial" charset="0"/>
                <a:ea typeface="Arial" charset="0"/>
                <a:cs typeface="Arial" charset="0"/>
              </a:rPr>
              <a:t> Rand des Hauptganges</a:t>
            </a:r>
          </a:p>
          <a:p>
            <a:pPr>
              <a:spcAft>
                <a:spcPts val="600"/>
              </a:spcAft>
            </a:pPr>
            <a:endParaRPr lang="de-CH" dirty="0"/>
          </a:p>
          <a:p>
            <a:endParaRPr lang="de-DE" dirty="0"/>
          </a:p>
        </p:txBody>
      </p:sp>
      <p:sp>
        <p:nvSpPr>
          <p:cNvPr id="6" name="Rechteck 5">
            <a:extLst>
              <a:ext uri="{FF2B5EF4-FFF2-40B4-BE49-F238E27FC236}">
                <a16:creationId xmlns:a16="http://schemas.microsoft.com/office/drawing/2014/main" id="{6AFF9C2B-E1E2-88C5-82EB-83DD340ADF2F}"/>
              </a:ext>
            </a:extLst>
          </p:cNvPr>
          <p:cNvSpPr/>
          <p:nvPr/>
        </p:nvSpPr>
        <p:spPr>
          <a:xfrm>
            <a:off x="5910363" y="5910016"/>
            <a:ext cx="4953000" cy="246221"/>
          </a:xfrm>
          <a:prstGeom prst="rect">
            <a:avLst/>
          </a:prstGeom>
        </p:spPr>
        <p:txBody>
          <a:bodyPr>
            <a:spAutoFit/>
          </a:bodyPr>
          <a:lstStyle/>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p:txBody>
      </p:sp>
      <p:sp>
        <p:nvSpPr>
          <p:cNvPr id="7" name="Textfeld 6">
            <a:extLst>
              <a:ext uri="{FF2B5EF4-FFF2-40B4-BE49-F238E27FC236}">
                <a16:creationId xmlns:a16="http://schemas.microsoft.com/office/drawing/2014/main" id="{E24D72C8-0827-FAFB-6994-153F2DED8697}"/>
              </a:ext>
            </a:extLst>
          </p:cNvPr>
          <p:cNvSpPr txBox="1"/>
          <p:nvPr/>
        </p:nvSpPr>
        <p:spPr>
          <a:xfrm>
            <a:off x="5910363" y="6049702"/>
            <a:ext cx="4562272" cy="677108"/>
          </a:xfrm>
          <a:prstGeom prst="rect">
            <a:avLst/>
          </a:prstGeom>
          <a:noFill/>
        </p:spPr>
        <p:txBody>
          <a:bodyPr wrap="square" rtlCol="0">
            <a:spAutoFit/>
          </a:bodyPr>
          <a:lstStyle/>
          <a:p>
            <a:r>
              <a:rPr lang="fr-FR" sz="1000" dirty="0">
                <a:solidFill>
                  <a:prstClr val="black"/>
                </a:solidFill>
                <a:latin typeface="Arial" charset="0"/>
                <a:ea typeface="Arial" charset="0"/>
                <a:cs typeface="Arial" charset="0"/>
              </a:rPr>
              <a:t>ASGE, </a:t>
            </a:r>
            <a:r>
              <a:rPr lang="fr-FR" sz="1000" dirty="0" err="1">
                <a:solidFill>
                  <a:prstClr val="black"/>
                </a:solidFill>
                <a:latin typeface="Arial" charset="0"/>
                <a:ea typeface="Arial" charset="0"/>
                <a:cs typeface="Arial" charset="0"/>
              </a:rPr>
              <a:t>Gastrointest</a:t>
            </a:r>
            <a:r>
              <a:rPr lang="fr-FR" sz="1000" dirty="0">
                <a:solidFill>
                  <a:prstClr val="black"/>
                </a:solidFill>
                <a:latin typeface="Arial" charset="0"/>
                <a:ea typeface="Arial" charset="0"/>
                <a:cs typeface="Arial" charset="0"/>
              </a:rPr>
              <a:t> </a:t>
            </a:r>
            <a:r>
              <a:rPr lang="fr-FR" sz="1000" dirty="0" err="1">
                <a:solidFill>
                  <a:prstClr val="black"/>
                </a:solidFill>
                <a:latin typeface="Arial" charset="0"/>
                <a:ea typeface="Arial" charset="0"/>
                <a:cs typeface="Arial" charset="0"/>
              </a:rPr>
              <a:t>Endosc</a:t>
            </a:r>
            <a:r>
              <a:rPr lang="fr-FR" sz="1000" dirty="0">
                <a:solidFill>
                  <a:prstClr val="black"/>
                </a:solidFill>
                <a:latin typeface="Arial" charset="0"/>
                <a:ea typeface="Arial" charset="0"/>
                <a:cs typeface="Arial" charset="0"/>
              </a:rPr>
              <a:t>. 2015 Aug;82(2):203-14</a:t>
            </a:r>
          </a:p>
          <a:p>
            <a:r>
              <a:rPr lang="de-DE" sz="1000" dirty="0">
                <a:latin typeface="Arial" charset="0"/>
                <a:ea typeface="Arial" charset="0"/>
                <a:cs typeface="Arial" charset="0"/>
              </a:rPr>
              <a:t>Schweiz </a:t>
            </a:r>
            <a:r>
              <a:rPr lang="de-DE" sz="1000" dirty="0" err="1">
                <a:latin typeface="Arial" charset="0"/>
                <a:ea typeface="Arial" charset="0"/>
                <a:cs typeface="Arial" charset="0"/>
              </a:rPr>
              <a:t>Med</a:t>
            </a:r>
            <a:r>
              <a:rPr lang="de-DE" sz="1000" dirty="0">
                <a:latin typeface="Arial" charset="0"/>
                <a:ea typeface="Arial" charset="0"/>
                <a:cs typeface="Arial" charset="0"/>
              </a:rPr>
              <a:t> Forum 2014;14(3132):570-577.</a:t>
            </a:r>
            <a:endParaRPr lang="fr-FR" sz="1000" dirty="0">
              <a:solidFill>
                <a:prstClr val="black"/>
              </a:solidFill>
              <a:latin typeface="Arial" charset="0"/>
              <a:ea typeface="Arial" charset="0"/>
              <a:cs typeface="Arial" charset="0"/>
            </a:endParaRPr>
          </a:p>
          <a:p>
            <a:endParaRPr lang="de-DE" dirty="0"/>
          </a:p>
        </p:txBody>
      </p:sp>
      <p:pic>
        <p:nvPicPr>
          <p:cNvPr id="9" name="Bild 5">
            <a:extLst>
              <a:ext uri="{FF2B5EF4-FFF2-40B4-BE49-F238E27FC236}">
                <a16:creationId xmlns:a16="http://schemas.microsoft.com/office/drawing/2014/main" id="{9752785C-68B3-3D78-D998-B5AFE500DC87}"/>
              </a:ext>
            </a:extLst>
          </p:cNvPr>
          <p:cNvPicPr>
            <a:picLocks noChangeAspect="1"/>
          </p:cNvPicPr>
          <p:nvPr/>
        </p:nvPicPr>
        <p:blipFill>
          <a:blip r:embed="rId3"/>
          <a:stretch>
            <a:fillRect/>
          </a:stretch>
        </p:blipFill>
        <p:spPr>
          <a:xfrm>
            <a:off x="2409576" y="1713109"/>
            <a:ext cx="5413544" cy="4266750"/>
          </a:xfrm>
          <a:prstGeom prst="rect">
            <a:avLst/>
          </a:prstGeom>
        </p:spPr>
      </p:pic>
    </p:spTree>
    <p:extLst>
      <p:ext uri="{BB962C8B-B14F-4D97-AF65-F5344CB8AC3E}">
        <p14:creationId xmlns:p14="http://schemas.microsoft.com/office/powerpoint/2010/main" val="313782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16BF1-50A0-0FAE-4520-BDD04ECA8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3EEDC-6EB4-3D87-7AC9-4DF5473A0DAA}"/>
              </a:ext>
            </a:extLst>
          </p:cNvPr>
          <p:cNvSpPr>
            <a:spLocks noGrp="1"/>
          </p:cNvSpPr>
          <p:nvPr>
            <p:ph type="title"/>
          </p:nvPr>
        </p:nvSpPr>
        <p:spPr/>
        <p:txBody>
          <a:bodyPr/>
          <a:lstStyle/>
          <a:p>
            <a:r>
              <a:rPr lang="de-CH" dirty="0"/>
              <a:t>Endosonographie</a:t>
            </a:r>
          </a:p>
        </p:txBody>
      </p:sp>
      <p:sp>
        <p:nvSpPr>
          <p:cNvPr id="8" name="Foliennummernplatzhalter 7">
            <a:extLst>
              <a:ext uri="{FF2B5EF4-FFF2-40B4-BE49-F238E27FC236}">
                <a16:creationId xmlns:a16="http://schemas.microsoft.com/office/drawing/2014/main" id="{4A693291-85BF-6A58-0F07-350591B57AF7}"/>
              </a:ext>
            </a:extLst>
          </p:cNvPr>
          <p:cNvSpPr>
            <a:spLocks noGrp="1"/>
          </p:cNvSpPr>
          <p:nvPr>
            <p:ph type="sldNum" sz="quarter" idx="4"/>
          </p:nvPr>
        </p:nvSpPr>
        <p:spPr/>
        <p:txBody>
          <a:bodyPr/>
          <a:lstStyle/>
          <a:p>
            <a:pPr algn="r"/>
            <a:fld id="{E8B4AC24-8EFE-4548-B66C-1337A77FF3B4}" type="slidenum">
              <a:rPr lang="en-US" smtClean="0"/>
              <a:pPr algn="r"/>
              <a:t>34</a:t>
            </a:fld>
            <a:endParaRPr lang="en-US" dirty="0"/>
          </a:p>
        </p:txBody>
      </p:sp>
      <p:grpSp>
        <p:nvGrpSpPr>
          <p:cNvPr id="4" name="Gruppieren 18">
            <a:extLst>
              <a:ext uri="{FF2B5EF4-FFF2-40B4-BE49-F238E27FC236}">
                <a16:creationId xmlns:a16="http://schemas.microsoft.com/office/drawing/2014/main" id="{54EAFED3-812F-0FCD-4619-3D5750652EAC}"/>
              </a:ext>
            </a:extLst>
          </p:cNvPr>
          <p:cNvGrpSpPr/>
          <p:nvPr/>
        </p:nvGrpSpPr>
        <p:grpSpPr>
          <a:xfrm>
            <a:off x="1118556" y="1285461"/>
            <a:ext cx="9197483" cy="4558359"/>
            <a:chOff x="105132" y="1510402"/>
            <a:chExt cx="9151861" cy="5022071"/>
          </a:xfrm>
        </p:grpSpPr>
        <p:pic>
          <p:nvPicPr>
            <p:cNvPr id="5" name="Picture 4">
              <a:extLst>
                <a:ext uri="{FF2B5EF4-FFF2-40B4-BE49-F238E27FC236}">
                  <a16:creationId xmlns:a16="http://schemas.microsoft.com/office/drawing/2014/main" id="{266509B1-1DAE-9B91-C783-E6E8B4770B1C}"/>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6246" b="6685"/>
            <a:stretch/>
          </p:blipFill>
          <p:spPr bwMode="auto">
            <a:xfrm>
              <a:off x="105133" y="1523041"/>
              <a:ext cx="2924174" cy="20588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639289CB-9AE2-AA24-865D-FFB7D9F21A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47" b="6607"/>
            <a:stretch/>
          </p:blipFill>
          <p:spPr bwMode="auto">
            <a:xfrm>
              <a:off x="3120602" y="1523041"/>
              <a:ext cx="2924173" cy="20588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a:extLst>
                <a:ext uri="{FF2B5EF4-FFF2-40B4-BE49-F238E27FC236}">
                  <a16:creationId xmlns:a16="http://schemas.microsoft.com/office/drawing/2014/main" id="{6B4BBA20-9A0E-7AB4-B00C-2A7F0DD39F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23" b="6528"/>
            <a:stretch/>
          </p:blipFill>
          <p:spPr bwMode="auto">
            <a:xfrm>
              <a:off x="105132" y="4016967"/>
              <a:ext cx="2924174" cy="20588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a:extLst>
                <a:ext uri="{FF2B5EF4-FFF2-40B4-BE49-F238E27FC236}">
                  <a16:creationId xmlns:a16="http://schemas.microsoft.com/office/drawing/2014/main" id="{0016508A-FC16-FA37-2AAC-33A1338043B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84" r="4758" b="6645"/>
            <a:stretch/>
          </p:blipFill>
          <p:spPr bwMode="auto">
            <a:xfrm>
              <a:off x="6136070" y="1510402"/>
              <a:ext cx="2911508" cy="2058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a:extLst>
                <a:ext uri="{FF2B5EF4-FFF2-40B4-BE49-F238E27FC236}">
                  <a16:creationId xmlns:a16="http://schemas.microsoft.com/office/drawing/2014/main" id="{2EF88548-D3F1-D027-E935-40A37DC26E2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46" b="6685"/>
            <a:stretch/>
          </p:blipFill>
          <p:spPr bwMode="auto">
            <a:xfrm>
              <a:off x="3120601" y="4016967"/>
              <a:ext cx="2924174" cy="20588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a:extLst>
                <a:ext uri="{FF2B5EF4-FFF2-40B4-BE49-F238E27FC236}">
                  <a16:creationId xmlns:a16="http://schemas.microsoft.com/office/drawing/2014/main" id="{D2E051F7-11BD-DFBD-BBB4-971EECF4D2A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93" b="8930"/>
            <a:stretch/>
          </p:blipFill>
          <p:spPr bwMode="auto">
            <a:xfrm>
              <a:off x="6136070" y="4022131"/>
              <a:ext cx="2911508" cy="2053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a:extLst>
                <a:ext uri="{FF2B5EF4-FFF2-40B4-BE49-F238E27FC236}">
                  <a16:creationId xmlns:a16="http://schemas.microsoft.com/office/drawing/2014/main" id="{5A00DEF0-9462-10DC-F263-B34F09063F72}"/>
                </a:ext>
              </a:extLst>
            </p:cNvPr>
            <p:cNvSpPr txBox="1">
              <a:spLocks noChangeArrowheads="1"/>
            </p:cNvSpPr>
            <p:nvPr/>
          </p:nvSpPr>
          <p:spPr bwMode="auto">
            <a:xfrm>
              <a:off x="695293" y="3547601"/>
              <a:ext cx="1743850" cy="41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sz="1200" b="1" dirty="0">
                  <a:solidFill>
                    <a:prstClr val="black"/>
                  </a:solidFill>
                  <a:latin typeface="Arial" charset="0"/>
                  <a:ea typeface="Arial" charset="0"/>
                  <a:cs typeface="Arial" charset="0"/>
                </a:rPr>
                <a:t>„</a:t>
              </a:r>
              <a:r>
                <a:rPr lang="de-CH" sz="1200" b="1" dirty="0" err="1">
                  <a:solidFill>
                    <a:prstClr val="black"/>
                  </a:solidFill>
                  <a:latin typeface="Arial" charset="0"/>
                  <a:ea typeface="Arial" charset="0"/>
                  <a:cs typeface="Arial" charset="0"/>
                </a:rPr>
                <a:t>Honeycombing</a:t>
              </a:r>
              <a:r>
                <a:rPr lang="de-CH" sz="1200" b="1" dirty="0">
                  <a:solidFill>
                    <a:prstClr val="black"/>
                  </a:solidFill>
                  <a:latin typeface="Arial" charset="0"/>
                  <a:ea typeface="Arial" charset="0"/>
                  <a:cs typeface="Arial" charset="0"/>
                </a:rPr>
                <a:t>“</a:t>
              </a:r>
            </a:p>
          </p:txBody>
        </p:sp>
        <p:sp>
          <p:nvSpPr>
            <p:cNvPr id="13" name="Text Box 7">
              <a:extLst>
                <a:ext uri="{FF2B5EF4-FFF2-40B4-BE49-F238E27FC236}">
                  <a16:creationId xmlns:a16="http://schemas.microsoft.com/office/drawing/2014/main" id="{A0D9E5DA-0EF8-17F6-9E32-57B51628843F}"/>
                </a:ext>
              </a:extLst>
            </p:cNvPr>
            <p:cNvSpPr txBox="1">
              <a:spLocks noChangeArrowheads="1"/>
            </p:cNvSpPr>
            <p:nvPr/>
          </p:nvSpPr>
          <p:spPr bwMode="auto">
            <a:xfrm>
              <a:off x="3043147" y="3516130"/>
              <a:ext cx="3057710" cy="41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sz="1200" b="1" dirty="0" err="1">
                  <a:solidFill>
                    <a:prstClr val="black"/>
                  </a:solidFill>
                  <a:latin typeface="Arial" charset="0"/>
                  <a:ea typeface="Arial" charset="0"/>
                  <a:cs typeface="Arial" charset="0"/>
                </a:rPr>
                <a:t>Hyperechogene</a:t>
              </a:r>
              <a:r>
                <a:rPr lang="de-CH" sz="1200" b="1" dirty="0">
                  <a:solidFill>
                    <a:prstClr val="black"/>
                  </a:solidFill>
                  <a:latin typeface="Arial" charset="0"/>
                  <a:ea typeface="Arial" charset="0"/>
                  <a:cs typeface="Arial" charset="0"/>
                </a:rPr>
                <a:t> </a:t>
              </a:r>
              <a:r>
                <a:rPr lang="de-CH" sz="1200" b="1" dirty="0" err="1">
                  <a:solidFill>
                    <a:prstClr val="black"/>
                  </a:solidFill>
                  <a:latin typeface="Arial" charset="0"/>
                  <a:ea typeface="Arial" charset="0"/>
                  <a:cs typeface="Arial" charset="0"/>
                </a:rPr>
                <a:t>Foci</a:t>
              </a:r>
              <a:r>
                <a:rPr lang="de-CH" sz="1200" b="1" dirty="0">
                  <a:solidFill>
                    <a:prstClr val="black"/>
                  </a:solidFill>
                  <a:latin typeface="Arial" charset="0"/>
                  <a:ea typeface="Arial" charset="0"/>
                  <a:cs typeface="Arial" charset="0"/>
                </a:rPr>
                <a:t> &amp; Schatten</a:t>
              </a:r>
            </a:p>
          </p:txBody>
        </p:sp>
        <p:sp>
          <p:nvSpPr>
            <p:cNvPr id="14" name="Text Box 7">
              <a:extLst>
                <a:ext uri="{FF2B5EF4-FFF2-40B4-BE49-F238E27FC236}">
                  <a16:creationId xmlns:a16="http://schemas.microsoft.com/office/drawing/2014/main" id="{40205F36-4BA7-E8EB-C3B6-3BCF06F72329}"/>
                </a:ext>
              </a:extLst>
            </p:cNvPr>
            <p:cNvSpPr txBox="1">
              <a:spLocks noChangeArrowheads="1"/>
            </p:cNvSpPr>
            <p:nvPr/>
          </p:nvSpPr>
          <p:spPr bwMode="auto">
            <a:xfrm>
              <a:off x="6653436" y="3532001"/>
              <a:ext cx="1876778" cy="41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sz="1200" b="1" dirty="0" err="1">
                  <a:solidFill>
                    <a:prstClr val="black"/>
                  </a:solidFill>
                  <a:latin typeface="Arial" charset="0"/>
                  <a:ea typeface="Arial" charset="0"/>
                  <a:cs typeface="Arial" charset="0"/>
                </a:rPr>
                <a:t>Intraduktale</a:t>
              </a:r>
              <a:r>
                <a:rPr lang="de-CH" sz="1200" b="1" dirty="0">
                  <a:solidFill>
                    <a:prstClr val="black"/>
                  </a:solidFill>
                  <a:latin typeface="Arial" charset="0"/>
                  <a:ea typeface="Arial" charset="0"/>
                  <a:cs typeface="Arial" charset="0"/>
                </a:rPr>
                <a:t> Steine</a:t>
              </a:r>
            </a:p>
          </p:txBody>
        </p:sp>
        <p:sp>
          <p:nvSpPr>
            <p:cNvPr id="15" name="Text Box 7">
              <a:extLst>
                <a:ext uri="{FF2B5EF4-FFF2-40B4-BE49-F238E27FC236}">
                  <a16:creationId xmlns:a16="http://schemas.microsoft.com/office/drawing/2014/main" id="{8D586B33-760B-6887-3199-8082A6B3E0B0}"/>
                </a:ext>
              </a:extLst>
            </p:cNvPr>
            <p:cNvSpPr txBox="1">
              <a:spLocks noChangeArrowheads="1"/>
            </p:cNvSpPr>
            <p:nvPr/>
          </p:nvSpPr>
          <p:spPr bwMode="auto">
            <a:xfrm>
              <a:off x="956829" y="6115168"/>
              <a:ext cx="1220781" cy="33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sz="1200" b="1" dirty="0">
                  <a:solidFill>
                    <a:prstClr val="black"/>
                  </a:solidFill>
                  <a:latin typeface="Arial" charset="0"/>
                  <a:ea typeface="Arial" charset="0"/>
                  <a:cs typeface="Arial" charset="0"/>
                </a:rPr>
                <a:t>Pseudozyste</a:t>
              </a:r>
            </a:p>
          </p:txBody>
        </p:sp>
        <p:sp>
          <p:nvSpPr>
            <p:cNvPr id="16" name="Text Box 7">
              <a:extLst>
                <a:ext uri="{FF2B5EF4-FFF2-40B4-BE49-F238E27FC236}">
                  <a16:creationId xmlns:a16="http://schemas.microsoft.com/office/drawing/2014/main" id="{49D54209-BBE6-75DA-50D8-EF272478FAAA}"/>
                </a:ext>
              </a:extLst>
            </p:cNvPr>
            <p:cNvSpPr txBox="1">
              <a:spLocks noChangeArrowheads="1"/>
            </p:cNvSpPr>
            <p:nvPr/>
          </p:nvSpPr>
          <p:spPr bwMode="auto">
            <a:xfrm>
              <a:off x="3936073" y="6115168"/>
              <a:ext cx="1271863" cy="41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sz="1200" b="1" dirty="0">
                  <a:solidFill>
                    <a:prstClr val="black"/>
                  </a:solidFill>
                  <a:latin typeface="Arial" charset="0"/>
                  <a:ea typeface="Arial" charset="0"/>
                  <a:cs typeface="Arial" charset="0"/>
                </a:rPr>
                <a:t>„</a:t>
              </a:r>
              <a:r>
                <a:rPr lang="de-CH" sz="1200" b="1" dirty="0" err="1">
                  <a:solidFill>
                    <a:prstClr val="black"/>
                  </a:solidFill>
                  <a:latin typeface="Arial" charset="0"/>
                  <a:ea typeface="Arial" charset="0"/>
                  <a:cs typeface="Arial" charset="0"/>
                </a:rPr>
                <a:t>Stranding</a:t>
              </a:r>
              <a:r>
                <a:rPr lang="de-CH" sz="1200" b="1" dirty="0">
                  <a:solidFill>
                    <a:prstClr val="black"/>
                  </a:solidFill>
                  <a:latin typeface="Arial" charset="0"/>
                  <a:ea typeface="Arial" charset="0"/>
                  <a:cs typeface="Arial" charset="0"/>
                </a:rPr>
                <a:t>“</a:t>
              </a:r>
            </a:p>
          </p:txBody>
        </p:sp>
        <p:sp>
          <p:nvSpPr>
            <p:cNvPr id="17" name="Text Box 7">
              <a:extLst>
                <a:ext uri="{FF2B5EF4-FFF2-40B4-BE49-F238E27FC236}">
                  <a16:creationId xmlns:a16="http://schemas.microsoft.com/office/drawing/2014/main" id="{FF0CB097-3DF6-E5F5-DE4F-70A2F52D5683}"/>
                </a:ext>
              </a:extLst>
            </p:cNvPr>
            <p:cNvSpPr txBox="1">
              <a:spLocks noChangeArrowheads="1"/>
            </p:cNvSpPr>
            <p:nvPr/>
          </p:nvSpPr>
          <p:spPr bwMode="auto">
            <a:xfrm>
              <a:off x="6076527" y="6115168"/>
              <a:ext cx="3180466" cy="41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sz="1200" b="1" dirty="0">
                  <a:solidFill>
                    <a:prstClr val="black"/>
                  </a:solidFill>
                  <a:latin typeface="Arial" charset="0"/>
                  <a:ea typeface="Arial" charset="0"/>
                  <a:cs typeface="Arial" charset="0"/>
                </a:rPr>
                <a:t>Dilatierter, unregelmässiger Gang</a:t>
              </a:r>
            </a:p>
          </p:txBody>
        </p:sp>
      </p:grpSp>
      <p:sp>
        <p:nvSpPr>
          <p:cNvPr id="18" name="Textfeld 17">
            <a:extLst>
              <a:ext uri="{FF2B5EF4-FFF2-40B4-BE49-F238E27FC236}">
                <a16:creationId xmlns:a16="http://schemas.microsoft.com/office/drawing/2014/main" id="{92736728-D16C-C763-ECBF-2CD54C9AB7F1}"/>
              </a:ext>
            </a:extLst>
          </p:cNvPr>
          <p:cNvSpPr txBox="1"/>
          <p:nvPr/>
        </p:nvSpPr>
        <p:spPr>
          <a:xfrm>
            <a:off x="7384954" y="6265146"/>
            <a:ext cx="3999898" cy="246221"/>
          </a:xfrm>
          <a:prstGeom prst="rect">
            <a:avLst/>
          </a:prstGeom>
          <a:noFill/>
        </p:spPr>
        <p:txBody>
          <a:bodyPr wrap="square" rtlCol="0">
            <a:spAutoFit/>
          </a:bodyPr>
          <a:lstStyle/>
          <a:p>
            <a:pPr algn="r" eaLnBrk="0" fontAlgn="base" hangingPunct="0">
              <a:spcBef>
                <a:spcPct val="0"/>
              </a:spcBef>
              <a:spcAft>
                <a:spcPct val="0"/>
              </a:spcAft>
            </a:pPr>
            <a:r>
              <a:rPr lang="de-CH" sz="1000" dirty="0" err="1">
                <a:solidFill>
                  <a:prstClr val="black"/>
                </a:solidFill>
                <a:latin typeface="Arial" charset="0"/>
                <a:ea typeface="Arial" charset="0"/>
                <a:cs typeface="Arial" charset="0"/>
              </a:rPr>
              <a:t>Catalano</a:t>
            </a:r>
            <a:r>
              <a:rPr lang="de-CH" sz="1000" dirty="0">
                <a:solidFill>
                  <a:prstClr val="black"/>
                </a:solidFill>
                <a:latin typeface="Arial" charset="0"/>
                <a:ea typeface="Arial" charset="0"/>
                <a:cs typeface="Arial" charset="0"/>
              </a:rPr>
              <a:t> et al. </a:t>
            </a:r>
            <a:r>
              <a:rPr lang="de-CH" sz="1000" dirty="0" err="1">
                <a:solidFill>
                  <a:prstClr val="black"/>
                </a:solidFill>
                <a:latin typeface="Arial" charset="0"/>
                <a:ea typeface="Arial" charset="0"/>
                <a:cs typeface="Arial" charset="0"/>
              </a:rPr>
              <a:t>Gastrointest</a:t>
            </a:r>
            <a:r>
              <a:rPr lang="de-CH" sz="1000" dirty="0">
                <a:solidFill>
                  <a:prstClr val="black"/>
                </a:solidFill>
                <a:latin typeface="Arial" charset="0"/>
                <a:ea typeface="Arial" charset="0"/>
                <a:cs typeface="Arial" charset="0"/>
              </a:rPr>
              <a:t> </a:t>
            </a:r>
            <a:r>
              <a:rPr lang="de-CH" sz="1000" dirty="0" err="1">
                <a:solidFill>
                  <a:prstClr val="black"/>
                </a:solidFill>
                <a:latin typeface="Arial" charset="0"/>
                <a:ea typeface="Arial" charset="0"/>
                <a:cs typeface="Arial" charset="0"/>
              </a:rPr>
              <a:t>Endosc</a:t>
            </a:r>
            <a:r>
              <a:rPr lang="de-CH" sz="1000" dirty="0">
                <a:solidFill>
                  <a:prstClr val="black"/>
                </a:solidFill>
                <a:latin typeface="Arial" charset="0"/>
                <a:ea typeface="Arial" charset="0"/>
                <a:cs typeface="Arial" charset="0"/>
              </a:rPr>
              <a:t>. 2009;69:1251–1261</a:t>
            </a:r>
          </a:p>
        </p:txBody>
      </p:sp>
    </p:spTree>
    <p:extLst>
      <p:ext uri="{BB962C8B-B14F-4D97-AF65-F5344CB8AC3E}">
        <p14:creationId xmlns:p14="http://schemas.microsoft.com/office/powerpoint/2010/main" val="847386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D0D3-36FB-D569-1F95-91E712A7F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D9081-7436-50F3-D6A7-09C747B5CC9A}"/>
              </a:ext>
            </a:extLst>
          </p:cNvPr>
          <p:cNvSpPr>
            <a:spLocks noGrp="1"/>
          </p:cNvSpPr>
          <p:nvPr>
            <p:ph type="title"/>
          </p:nvPr>
        </p:nvSpPr>
        <p:spPr/>
        <p:txBody>
          <a:bodyPr/>
          <a:lstStyle/>
          <a:p>
            <a:r>
              <a:rPr lang="de-CH" dirty="0"/>
              <a:t>Endosonographie</a:t>
            </a:r>
          </a:p>
        </p:txBody>
      </p:sp>
      <p:sp>
        <p:nvSpPr>
          <p:cNvPr id="3" name="Text Placeholder 2">
            <a:extLst>
              <a:ext uri="{FF2B5EF4-FFF2-40B4-BE49-F238E27FC236}">
                <a16:creationId xmlns:a16="http://schemas.microsoft.com/office/drawing/2014/main" id="{EABE83AD-731D-871D-A5E2-70E4F31ECD55}"/>
              </a:ext>
            </a:extLst>
          </p:cNvPr>
          <p:cNvSpPr>
            <a:spLocks noGrp="1"/>
          </p:cNvSpPr>
          <p:nvPr>
            <p:ph type="body" sz="quarter" idx="13"/>
          </p:nvPr>
        </p:nvSpPr>
        <p:spPr>
          <a:xfrm>
            <a:off x="576943" y="1287061"/>
            <a:ext cx="10515600" cy="3816319"/>
          </a:xfrm>
        </p:spPr>
        <p:txBody>
          <a:bodyPr/>
          <a:lstStyle/>
          <a:p>
            <a:pPr marL="0" indent="0">
              <a:buNone/>
            </a:pPr>
            <a:r>
              <a:rPr lang="de-CH" dirty="0" err="1"/>
              <a:t>Endosonographische</a:t>
            </a:r>
            <a:r>
              <a:rPr lang="de-CH" dirty="0"/>
              <a:t> Shear-Wave Messung ➞ „</a:t>
            </a:r>
            <a:r>
              <a:rPr lang="de-CH" dirty="0" err="1"/>
              <a:t>Fibroscan</a:t>
            </a:r>
            <a:r>
              <a:rPr lang="de-CH" dirty="0"/>
              <a:t> des Pankreas?“</a:t>
            </a:r>
          </a:p>
          <a:p>
            <a:pPr marL="0" indent="0">
              <a:buNone/>
            </a:pPr>
            <a:endParaRPr lang="de-CH" dirty="0"/>
          </a:p>
        </p:txBody>
      </p:sp>
      <p:sp>
        <p:nvSpPr>
          <p:cNvPr id="8" name="Foliennummernplatzhalter 7">
            <a:extLst>
              <a:ext uri="{FF2B5EF4-FFF2-40B4-BE49-F238E27FC236}">
                <a16:creationId xmlns:a16="http://schemas.microsoft.com/office/drawing/2014/main" id="{3C31B0D5-DC7C-A453-5DC2-A51293B53E51}"/>
              </a:ext>
            </a:extLst>
          </p:cNvPr>
          <p:cNvSpPr>
            <a:spLocks noGrp="1"/>
          </p:cNvSpPr>
          <p:nvPr>
            <p:ph type="sldNum" sz="quarter" idx="4"/>
          </p:nvPr>
        </p:nvSpPr>
        <p:spPr/>
        <p:txBody>
          <a:bodyPr/>
          <a:lstStyle/>
          <a:p>
            <a:pPr algn="r"/>
            <a:fld id="{E8B4AC24-8EFE-4548-B66C-1337A77FF3B4}" type="slidenum">
              <a:rPr lang="en-US" smtClean="0"/>
              <a:pPr algn="r"/>
              <a:t>35</a:t>
            </a:fld>
            <a:endParaRPr lang="en-US" dirty="0"/>
          </a:p>
        </p:txBody>
      </p:sp>
      <p:pic>
        <p:nvPicPr>
          <p:cNvPr id="6" name="Picture 3">
            <a:extLst>
              <a:ext uri="{FF2B5EF4-FFF2-40B4-BE49-F238E27FC236}">
                <a16:creationId xmlns:a16="http://schemas.microsoft.com/office/drawing/2014/main" id="{942BCB10-39B8-F74D-FA4E-D9B7F7BAF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43" y="1680490"/>
            <a:ext cx="9771743" cy="370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a:extLst>
              <a:ext uri="{FF2B5EF4-FFF2-40B4-BE49-F238E27FC236}">
                <a16:creationId xmlns:a16="http://schemas.microsoft.com/office/drawing/2014/main" id="{EEEB0197-67CE-D9DA-E41E-6FD1C0FF60BB}"/>
              </a:ext>
            </a:extLst>
          </p:cNvPr>
          <p:cNvSpPr/>
          <p:nvPr/>
        </p:nvSpPr>
        <p:spPr>
          <a:xfrm>
            <a:off x="576943" y="5400131"/>
            <a:ext cx="8338848" cy="307777"/>
          </a:xfrm>
          <a:prstGeom prst="rect">
            <a:avLst/>
          </a:prstGeom>
        </p:spPr>
        <p:txBody>
          <a:bodyPr wrap="square">
            <a:spAutoFit/>
          </a:bodyPr>
          <a:lstStyle/>
          <a:p>
            <a:pPr defTabSz="457200">
              <a:defRPr/>
            </a:pPr>
            <a:r>
              <a:rPr lang="de-CH" sz="1400" dirty="0">
                <a:latin typeface="Arial" charset="0"/>
                <a:ea typeface="Arial" charset="0"/>
                <a:cs typeface="Arial" charset="0"/>
              </a:rPr>
              <a:t>Cut-off 2.19 kPa mit guter Korrelation mit </a:t>
            </a:r>
            <a:r>
              <a:rPr lang="de-CH" sz="1400" dirty="0" err="1">
                <a:latin typeface="Arial" charset="0"/>
                <a:ea typeface="Arial" charset="0"/>
                <a:cs typeface="Arial" charset="0"/>
              </a:rPr>
              <a:t>Rosemont</a:t>
            </a:r>
            <a:r>
              <a:rPr lang="de-CH" sz="1400" dirty="0">
                <a:latin typeface="Arial" charset="0"/>
                <a:ea typeface="Arial" charset="0"/>
                <a:cs typeface="Arial" charset="0"/>
              </a:rPr>
              <a:t> Kriterien (100% Sensitivität und 94% Spezifität)</a:t>
            </a:r>
          </a:p>
        </p:txBody>
      </p:sp>
      <p:sp>
        <p:nvSpPr>
          <p:cNvPr id="9" name="Textfeld 8">
            <a:extLst>
              <a:ext uri="{FF2B5EF4-FFF2-40B4-BE49-F238E27FC236}">
                <a16:creationId xmlns:a16="http://schemas.microsoft.com/office/drawing/2014/main" id="{FAF00433-F64C-9586-8EA5-40388EF2F171}"/>
              </a:ext>
            </a:extLst>
          </p:cNvPr>
          <p:cNvSpPr txBox="1"/>
          <p:nvPr/>
        </p:nvSpPr>
        <p:spPr>
          <a:xfrm>
            <a:off x="6096000" y="6154647"/>
            <a:ext cx="5304436" cy="400110"/>
          </a:xfrm>
          <a:prstGeom prst="rect">
            <a:avLst/>
          </a:prstGeom>
          <a:noFill/>
        </p:spPr>
        <p:txBody>
          <a:bodyPr wrap="square" rtlCol="0">
            <a:spAutoFit/>
          </a:bodyPr>
          <a:lstStyle/>
          <a:p>
            <a:r>
              <a:rPr lang="de-DE" sz="1000" dirty="0"/>
              <a:t>Yamashita Y, Utility </a:t>
            </a:r>
            <a:r>
              <a:rPr lang="de-DE" sz="1000" dirty="0" err="1"/>
              <a:t>of</a:t>
            </a:r>
            <a:r>
              <a:rPr lang="de-DE" sz="1000" dirty="0"/>
              <a:t> </a:t>
            </a:r>
            <a:r>
              <a:rPr lang="de-DE" sz="1000" dirty="0" err="1"/>
              <a:t>Elastography</a:t>
            </a:r>
            <a:r>
              <a:rPr lang="de-DE" sz="1000" dirty="0"/>
              <a:t> </a:t>
            </a:r>
            <a:r>
              <a:rPr lang="de-DE" sz="1000" dirty="0" err="1"/>
              <a:t>with</a:t>
            </a:r>
            <a:r>
              <a:rPr lang="de-DE" sz="1000" dirty="0"/>
              <a:t> </a:t>
            </a:r>
            <a:r>
              <a:rPr lang="de-DE" sz="1000" dirty="0" err="1"/>
              <a:t>Endoscopic</a:t>
            </a:r>
            <a:r>
              <a:rPr lang="de-DE" sz="1000" dirty="0"/>
              <a:t> </a:t>
            </a:r>
            <a:r>
              <a:rPr lang="de-DE" sz="1000" dirty="0" err="1"/>
              <a:t>Ultrasonography</a:t>
            </a:r>
            <a:r>
              <a:rPr lang="de-DE" sz="1000" dirty="0"/>
              <a:t> </a:t>
            </a:r>
            <a:r>
              <a:rPr lang="de-DE" sz="1000" dirty="0" err="1"/>
              <a:t>Shear</a:t>
            </a:r>
            <a:r>
              <a:rPr lang="de-DE" sz="1000" dirty="0"/>
              <a:t>-Wave Measurement </a:t>
            </a:r>
            <a:r>
              <a:rPr lang="de-DE" sz="1000" dirty="0" err="1"/>
              <a:t>for</a:t>
            </a:r>
            <a:r>
              <a:rPr lang="de-DE" sz="1000" dirty="0"/>
              <a:t> </a:t>
            </a:r>
            <a:r>
              <a:rPr lang="de-DE" sz="1000" dirty="0" err="1"/>
              <a:t>Diagnosing</a:t>
            </a:r>
            <a:r>
              <a:rPr lang="de-DE" sz="1000" dirty="0"/>
              <a:t> </a:t>
            </a:r>
            <a:r>
              <a:rPr lang="de-DE" sz="1000" dirty="0" err="1"/>
              <a:t>Chronic</a:t>
            </a:r>
            <a:r>
              <a:rPr lang="de-DE" sz="1000" dirty="0"/>
              <a:t> </a:t>
            </a:r>
            <a:r>
              <a:rPr lang="de-DE" sz="1000" dirty="0" err="1"/>
              <a:t>Pancreatitis</a:t>
            </a:r>
            <a:r>
              <a:rPr lang="de-DE" sz="1000" dirty="0"/>
              <a:t>. Gut </a:t>
            </a:r>
            <a:r>
              <a:rPr lang="de-DE" sz="1000" dirty="0" err="1"/>
              <a:t>Liver</a:t>
            </a:r>
            <a:r>
              <a:rPr lang="de-DE" sz="1000" dirty="0"/>
              <a:t>. 2020 Sep</a:t>
            </a:r>
            <a:endParaRPr lang="de-DE" dirty="0"/>
          </a:p>
        </p:txBody>
      </p:sp>
    </p:spTree>
    <p:extLst>
      <p:ext uri="{BB962C8B-B14F-4D97-AF65-F5344CB8AC3E}">
        <p14:creationId xmlns:p14="http://schemas.microsoft.com/office/powerpoint/2010/main" val="817938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5BA1-58D4-1F4D-446A-AD20EA58A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6F5A7-4040-7B35-F575-1279F6BAC4C8}"/>
              </a:ext>
            </a:extLst>
          </p:cNvPr>
          <p:cNvSpPr>
            <a:spLocks noGrp="1"/>
          </p:cNvSpPr>
          <p:nvPr>
            <p:ph type="title"/>
          </p:nvPr>
        </p:nvSpPr>
        <p:spPr/>
        <p:txBody>
          <a:bodyPr/>
          <a:lstStyle/>
          <a:p>
            <a:r>
              <a:rPr lang="de-CH" dirty="0"/>
              <a:t>Therapie </a:t>
            </a:r>
          </a:p>
        </p:txBody>
      </p:sp>
      <p:sp>
        <p:nvSpPr>
          <p:cNvPr id="3" name="Text Placeholder 2">
            <a:extLst>
              <a:ext uri="{FF2B5EF4-FFF2-40B4-BE49-F238E27FC236}">
                <a16:creationId xmlns:a16="http://schemas.microsoft.com/office/drawing/2014/main" id="{EA468B53-D946-8785-9CF6-21DAD040D306}"/>
              </a:ext>
            </a:extLst>
          </p:cNvPr>
          <p:cNvSpPr>
            <a:spLocks noGrp="1"/>
          </p:cNvSpPr>
          <p:nvPr>
            <p:ph type="body" sz="quarter" idx="13"/>
          </p:nvPr>
        </p:nvSpPr>
        <p:spPr/>
        <p:txBody>
          <a:bodyPr/>
          <a:lstStyle/>
          <a:p>
            <a:r>
              <a:rPr lang="de-CH" dirty="0"/>
              <a:t>Noxen </a:t>
            </a:r>
            <a:r>
              <a:rPr lang="de-CH" dirty="0" err="1"/>
              <a:t>Stop</a:t>
            </a:r>
            <a:r>
              <a:rPr lang="de-CH" dirty="0"/>
              <a:t>!</a:t>
            </a:r>
          </a:p>
          <a:p>
            <a:r>
              <a:rPr lang="de-CH" dirty="0"/>
              <a:t>Schmerztherapie</a:t>
            </a:r>
          </a:p>
          <a:p>
            <a:r>
              <a:rPr lang="de-CH" dirty="0"/>
              <a:t>Therapie der Insuffizienz</a:t>
            </a:r>
          </a:p>
          <a:p>
            <a:pPr lvl="2"/>
            <a:r>
              <a:rPr lang="de-CH" dirty="0"/>
              <a:t>Exokrine Insuffizienz</a:t>
            </a:r>
          </a:p>
          <a:p>
            <a:pPr lvl="2"/>
            <a:r>
              <a:rPr lang="de-CH" dirty="0"/>
              <a:t>Endokrine Insuffizienz</a:t>
            </a:r>
          </a:p>
        </p:txBody>
      </p:sp>
      <p:sp>
        <p:nvSpPr>
          <p:cNvPr id="8" name="Foliennummernplatzhalter 7">
            <a:extLst>
              <a:ext uri="{FF2B5EF4-FFF2-40B4-BE49-F238E27FC236}">
                <a16:creationId xmlns:a16="http://schemas.microsoft.com/office/drawing/2014/main" id="{04584137-80F8-ADC2-3114-9BC6CE09BA42}"/>
              </a:ext>
            </a:extLst>
          </p:cNvPr>
          <p:cNvSpPr>
            <a:spLocks noGrp="1"/>
          </p:cNvSpPr>
          <p:nvPr>
            <p:ph type="sldNum" sz="quarter" idx="4"/>
          </p:nvPr>
        </p:nvSpPr>
        <p:spPr/>
        <p:txBody>
          <a:bodyPr/>
          <a:lstStyle/>
          <a:p>
            <a:pPr algn="r"/>
            <a:fld id="{E8B4AC24-8EFE-4548-B66C-1337A77FF3B4}" type="slidenum">
              <a:rPr lang="en-US" smtClean="0"/>
              <a:pPr algn="r"/>
              <a:t>36</a:t>
            </a:fld>
            <a:endParaRPr lang="en-US" dirty="0"/>
          </a:p>
        </p:txBody>
      </p:sp>
    </p:spTree>
    <p:extLst>
      <p:ext uri="{BB962C8B-B14F-4D97-AF65-F5344CB8AC3E}">
        <p14:creationId xmlns:p14="http://schemas.microsoft.com/office/powerpoint/2010/main" val="3598978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C8813-D114-2FCA-A563-F8EAF7B70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880F8-90D5-021C-5062-E0277B837425}"/>
              </a:ext>
            </a:extLst>
          </p:cNvPr>
          <p:cNvSpPr>
            <a:spLocks noGrp="1"/>
          </p:cNvSpPr>
          <p:nvPr>
            <p:ph type="title"/>
          </p:nvPr>
        </p:nvSpPr>
        <p:spPr>
          <a:xfrm>
            <a:off x="576943" y="521015"/>
            <a:ext cx="10515600" cy="812530"/>
          </a:xfrm>
        </p:spPr>
        <p:txBody>
          <a:bodyPr/>
          <a:lstStyle/>
          <a:p>
            <a:r>
              <a:rPr lang="de-CH" dirty="0"/>
              <a:t>Schmerz-</a:t>
            </a:r>
            <a:br>
              <a:rPr lang="de-CH" dirty="0"/>
            </a:br>
            <a:r>
              <a:rPr lang="de-CH" dirty="0" err="1"/>
              <a:t>therapie</a:t>
            </a:r>
            <a:endParaRPr lang="de-CH" dirty="0"/>
          </a:p>
        </p:txBody>
      </p:sp>
      <p:sp>
        <p:nvSpPr>
          <p:cNvPr id="8" name="Foliennummernplatzhalter 7">
            <a:extLst>
              <a:ext uri="{FF2B5EF4-FFF2-40B4-BE49-F238E27FC236}">
                <a16:creationId xmlns:a16="http://schemas.microsoft.com/office/drawing/2014/main" id="{0FDC7D6E-3A0F-F2C9-AD3B-C5E44D804D08}"/>
              </a:ext>
            </a:extLst>
          </p:cNvPr>
          <p:cNvSpPr>
            <a:spLocks noGrp="1"/>
          </p:cNvSpPr>
          <p:nvPr>
            <p:ph type="sldNum" sz="quarter" idx="4"/>
          </p:nvPr>
        </p:nvSpPr>
        <p:spPr/>
        <p:txBody>
          <a:bodyPr/>
          <a:lstStyle/>
          <a:p>
            <a:pPr algn="r"/>
            <a:fld id="{E8B4AC24-8EFE-4548-B66C-1337A77FF3B4}" type="slidenum">
              <a:rPr lang="en-US" smtClean="0"/>
              <a:pPr algn="r"/>
              <a:t>37</a:t>
            </a:fld>
            <a:endParaRPr lang="en-US" dirty="0"/>
          </a:p>
        </p:txBody>
      </p:sp>
      <p:pic>
        <p:nvPicPr>
          <p:cNvPr id="5" name="Grafik 4">
            <a:extLst>
              <a:ext uri="{FF2B5EF4-FFF2-40B4-BE49-F238E27FC236}">
                <a16:creationId xmlns:a16="http://schemas.microsoft.com/office/drawing/2014/main" id="{5C7A31E8-076A-B508-92DA-62DE402AF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463" y="248092"/>
            <a:ext cx="9125389" cy="6017054"/>
          </a:xfrm>
          <a:prstGeom prst="rect">
            <a:avLst/>
          </a:prstGeom>
        </p:spPr>
      </p:pic>
      <p:sp>
        <p:nvSpPr>
          <p:cNvPr id="6" name="Textfeld 5">
            <a:extLst>
              <a:ext uri="{FF2B5EF4-FFF2-40B4-BE49-F238E27FC236}">
                <a16:creationId xmlns:a16="http://schemas.microsoft.com/office/drawing/2014/main" id="{3D2B2BE5-E4AF-FBEB-F7BD-8AB396CE87AC}"/>
              </a:ext>
            </a:extLst>
          </p:cNvPr>
          <p:cNvSpPr txBox="1"/>
          <p:nvPr/>
        </p:nvSpPr>
        <p:spPr>
          <a:xfrm>
            <a:off x="7557524" y="6422652"/>
            <a:ext cx="6098720" cy="230832"/>
          </a:xfrm>
          <a:prstGeom prst="rect">
            <a:avLst/>
          </a:prstGeom>
          <a:noFill/>
        </p:spPr>
        <p:txBody>
          <a:bodyPr wrap="square">
            <a:spAutoFit/>
          </a:bodyPr>
          <a:lstStyle/>
          <a:p>
            <a:r>
              <a:rPr lang="en-US" sz="900" dirty="0"/>
              <a:t>Vege SS, Chari ST. Chronic pancreatitis. </a:t>
            </a:r>
            <a:r>
              <a:rPr lang="en-US" sz="900" i="1" dirty="0"/>
              <a:t>N Engl J Med.</a:t>
            </a:r>
            <a:r>
              <a:rPr lang="en-US" sz="900" dirty="0"/>
              <a:t> 2022</a:t>
            </a:r>
            <a:endParaRPr lang="de-CH" sz="900" dirty="0"/>
          </a:p>
        </p:txBody>
      </p:sp>
    </p:spTree>
    <p:extLst>
      <p:ext uri="{BB962C8B-B14F-4D97-AF65-F5344CB8AC3E}">
        <p14:creationId xmlns:p14="http://schemas.microsoft.com/office/powerpoint/2010/main" val="1367103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0A702-69E9-C7CF-B52C-3A761D244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73D68-8B2A-A75C-931A-F5EBDBACCE4B}"/>
              </a:ext>
            </a:extLst>
          </p:cNvPr>
          <p:cNvSpPr>
            <a:spLocks noGrp="1"/>
          </p:cNvSpPr>
          <p:nvPr>
            <p:ph type="title"/>
          </p:nvPr>
        </p:nvSpPr>
        <p:spPr/>
        <p:txBody>
          <a:bodyPr/>
          <a:lstStyle/>
          <a:p>
            <a:r>
              <a:rPr lang="de-CH" dirty="0"/>
              <a:t>Therapie exokriner Pankreasinsuffizienz </a:t>
            </a:r>
          </a:p>
        </p:txBody>
      </p:sp>
      <p:sp>
        <p:nvSpPr>
          <p:cNvPr id="3" name="Text Placeholder 2">
            <a:extLst>
              <a:ext uri="{FF2B5EF4-FFF2-40B4-BE49-F238E27FC236}">
                <a16:creationId xmlns:a16="http://schemas.microsoft.com/office/drawing/2014/main" id="{10C67E70-2FB2-4644-5AFE-2D8A05D505CB}"/>
              </a:ext>
            </a:extLst>
          </p:cNvPr>
          <p:cNvSpPr>
            <a:spLocks noGrp="1"/>
          </p:cNvSpPr>
          <p:nvPr>
            <p:ph type="body" sz="quarter" idx="13"/>
          </p:nvPr>
        </p:nvSpPr>
        <p:spPr>
          <a:xfrm>
            <a:off x="384412" y="1230710"/>
            <a:ext cx="10515600" cy="4777172"/>
          </a:xfrm>
        </p:spPr>
        <p:txBody>
          <a:bodyPr/>
          <a:lstStyle/>
          <a:p>
            <a:pPr marL="0" indent="0">
              <a:buNone/>
            </a:pPr>
            <a:r>
              <a:rPr lang="de-CH" sz="1600" dirty="0"/>
              <a:t>Indikation:</a:t>
            </a:r>
          </a:p>
          <a:p>
            <a:pPr marL="285750" indent="-285750">
              <a:buFont typeface="Arial" charset="0"/>
              <a:buChar char="•"/>
            </a:pPr>
            <a:r>
              <a:rPr lang="de-CH" sz="1600" dirty="0"/>
              <a:t>Pathologischer Pankreasfunktionstest (</a:t>
            </a:r>
            <a:r>
              <a:rPr lang="de-CH" sz="1600" dirty="0" err="1"/>
              <a:t>Stuhlelastase</a:t>
            </a:r>
            <a:r>
              <a:rPr lang="de-CH" sz="1600" dirty="0"/>
              <a:t> &lt; 100 </a:t>
            </a:r>
            <a:r>
              <a:rPr lang="de-CH" sz="1600" dirty="0" err="1"/>
              <a:t>ug</a:t>
            </a:r>
            <a:r>
              <a:rPr lang="de-CH" sz="1600" dirty="0"/>
              <a:t>/g) und Zeichen der Malassimilation (z. B. Gewichtsverlust) oder </a:t>
            </a:r>
            <a:r>
              <a:rPr lang="de-CH" sz="1600" dirty="0" err="1"/>
              <a:t>Steatorrhoe</a:t>
            </a:r>
            <a:r>
              <a:rPr lang="de-CH" sz="1600" dirty="0"/>
              <a:t> (&gt;15g/d Stuhlfettausscheidung)</a:t>
            </a:r>
          </a:p>
          <a:p>
            <a:pPr marL="465138" lvl="1" indent="-285750">
              <a:buFont typeface="Arial" charset="0"/>
              <a:buChar char="•"/>
            </a:pPr>
            <a:r>
              <a:rPr lang="de-CH" dirty="0">
                <a:solidFill>
                  <a:srgbClr val="FF0000"/>
                </a:solidFill>
              </a:rPr>
              <a:t>Cave</a:t>
            </a:r>
            <a:r>
              <a:rPr lang="de-CH" dirty="0"/>
              <a:t>: Generell sollte niederschwellig substituiert werden, da das Ausmass der Mangelernährung mit der Komplikationsrate korreliert und mit erhöhter Morbidität assoziiert ist</a:t>
            </a:r>
          </a:p>
          <a:p>
            <a:pPr marL="0" indent="0">
              <a:buNone/>
            </a:pPr>
            <a:r>
              <a:rPr lang="de-DE" sz="1600" dirty="0">
                <a:latin typeface="Arial" charset="0"/>
                <a:ea typeface="Arial" charset="0"/>
                <a:cs typeface="Arial" charset="0"/>
              </a:rPr>
              <a:t>Präparat:</a:t>
            </a:r>
          </a:p>
          <a:p>
            <a:pPr marL="285750" indent="-285750">
              <a:buFont typeface="Arial" charset="0"/>
              <a:buChar char="•"/>
            </a:pPr>
            <a:r>
              <a:rPr lang="de-DE" sz="1600" dirty="0">
                <a:latin typeface="Arial" charset="0"/>
                <a:ea typeface="Arial" charset="0"/>
                <a:cs typeface="Arial" charset="0"/>
              </a:rPr>
              <a:t>Pankreatin-Mikrosphärenpräparat </a:t>
            </a:r>
            <a:r>
              <a:rPr lang="de-CH" sz="1600" dirty="0"/>
              <a:t>➞</a:t>
            </a:r>
            <a:r>
              <a:rPr lang="de-DE" sz="1600" dirty="0">
                <a:latin typeface="Arial" charset="0"/>
                <a:ea typeface="Arial" charset="0"/>
                <a:cs typeface="Arial" charset="0"/>
              </a:rPr>
              <a:t> </a:t>
            </a:r>
            <a:r>
              <a:rPr lang="de-DE" sz="1600" dirty="0" err="1">
                <a:solidFill>
                  <a:schemeClr val="accent1"/>
                </a:solidFill>
                <a:latin typeface="Arial" charset="0"/>
                <a:ea typeface="Arial" charset="0"/>
                <a:cs typeface="Arial" charset="0"/>
              </a:rPr>
              <a:t>Creon</a:t>
            </a:r>
            <a:r>
              <a:rPr lang="sk-SK" sz="1600" dirty="0">
                <a:solidFill>
                  <a:schemeClr val="accent1"/>
                </a:solidFill>
                <a:latin typeface="Arial" charset="0"/>
                <a:ea typeface="Arial" charset="0"/>
                <a:cs typeface="Arial" charset="0"/>
              </a:rPr>
              <a:t>®</a:t>
            </a:r>
            <a:r>
              <a:rPr lang="sk-SK" sz="1600" dirty="0">
                <a:latin typeface="Arial" charset="0"/>
                <a:ea typeface="Arial" charset="0"/>
                <a:cs typeface="Arial" charset="0"/>
              </a:rPr>
              <a:t> oder </a:t>
            </a:r>
            <a:r>
              <a:rPr lang="sk-SK" sz="1600" dirty="0">
                <a:solidFill>
                  <a:schemeClr val="accent1"/>
                </a:solidFill>
                <a:latin typeface="Arial" charset="0"/>
                <a:ea typeface="Arial" charset="0"/>
                <a:cs typeface="Arial" charset="0"/>
              </a:rPr>
              <a:t>Panzytrat®</a:t>
            </a:r>
            <a:endParaRPr lang="de-DE" sz="1600" dirty="0">
              <a:solidFill>
                <a:schemeClr val="accent1"/>
              </a:solidFill>
              <a:latin typeface="Arial" charset="0"/>
              <a:ea typeface="Arial" charset="0"/>
              <a:cs typeface="Arial" charset="0"/>
            </a:endParaRPr>
          </a:p>
          <a:p>
            <a:pPr marL="285750" indent="-285750">
              <a:buFont typeface="Arial" charset="0"/>
              <a:buChar char="•"/>
            </a:pPr>
            <a:r>
              <a:rPr lang="de-DE" sz="1600" dirty="0">
                <a:latin typeface="Arial" charset="0"/>
                <a:ea typeface="Arial" charset="0"/>
                <a:cs typeface="Arial" charset="0"/>
              </a:rPr>
              <a:t>Dosierung: </a:t>
            </a:r>
          </a:p>
          <a:p>
            <a:pPr marL="742950" lvl="1" indent="-285750">
              <a:buFont typeface="Arial" charset="0"/>
              <a:buChar char="•"/>
            </a:pPr>
            <a:r>
              <a:rPr lang="de-DE" dirty="0">
                <a:latin typeface="Arial" charset="0"/>
                <a:ea typeface="Arial" charset="0"/>
                <a:cs typeface="Arial" charset="0"/>
              </a:rPr>
              <a:t>Pro Hauptmahlzeit 40‘000 bis 50‘000 Einheiten (MIT Nahrung einnehmen)</a:t>
            </a:r>
          </a:p>
          <a:p>
            <a:pPr marL="742950" lvl="1" indent="-285750">
              <a:buFont typeface="Arial" charset="0"/>
              <a:buChar char="•"/>
            </a:pPr>
            <a:r>
              <a:rPr lang="de-DE" dirty="0">
                <a:latin typeface="Arial" charset="0"/>
                <a:ea typeface="Arial" charset="0"/>
                <a:cs typeface="Arial" charset="0"/>
              </a:rPr>
              <a:t>Bei unzureichender Wirkung Dosis x 2 bis x 3! + </a:t>
            </a:r>
            <a:r>
              <a:rPr lang="de-DE" dirty="0">
                <a:solidFill>
                  <a:schemeClr val="accent1"/>
                </a:solidFill>
                <a:latin typeface="Arial" charset="0"/>
                <a:ea typeface="Arial" charset="0"/>
                <a:cs typeface="Arial" charset="0"/>
              </a:rPr>
              <a:t>PPI</a:t>
            </a:r>
          </a:p>
          <a:p>
            <a:pPr marL="742950" lvl="1" indent="-285750">
              <a:buFont typeface="Arial" charset="0"/>
              <a:buChar char="•"/>
            </a:pPr>
            <a:r>
              <a:rPr lang="de-DE" dirty="0">
                <a:latin typeface="Arial" charset="0"/>
                <a:ea typeface="Arial" charset="0"/>
                <a:cs typeface="Arial" charset="0"/>
              </a:rPr>
              <a:t>Im Falle persistierender Beschwerden Ausschluss SIBO</a:t>
            </a:r>
          </a:p>
          <a:p>
            <a:pPr marL="0" indent="0">
              <a:buNone/>
            </a:pPr>
            <a:r>
              <a:rPr lang="de-DE" sz="1600" dirty="0">
                <a:latin typeface="Arial" charset="0"/>
                <a:ea typeface="Arial" charset="0"/>
                <a:cs typeface="Arial" charset="0"/>
              </a:rPr>
              <a:t>Therapieerfolg: </a:t>
            </a:r>
          </a:p>
          <a:p>
            <a:pPr marL="285750" indent="-285750">
              <a:buFont typeface="Arial" charset="0"/>
              <a:buChar char="•"/>
            </a:pPr>
            <a:r>
              <a:rPr lang="de-DE" sz="1600" dirty="0">
                <a:latin typeface="Arial" charset="0"/>
                <a:ea typeface="Arial" charset="0"/>
                <a:cs typeface="Arial" charset="0"/>
              </a:rPr>
              <a:t>Gewichtszunahme, Normalisierung des Vitaminstatus, Rückgang abdomineller, durch Malabsorption bedingter Symptome (Meteorismus, Diarrhoe)</a:t>
            </a:r>
          </a:p>
          <a:p>
            <a:pPr marL="285750" indent="-285750">
              <a:buFont typeface="Arial" charset="0"/>
              <a:buChar char="•"/>
            </a:pPr>
            <a:endParaRPr lang="de-CH" dirty="0"/>
          </a:p>
        </p:txBody>
      </p:sp>
      <p:sp>
        <p:nvSpPr>
          <p:cNvPr id="8" name="Foliennummernplatzhalter 7">
            <a:extLst>
              <a:ext uri="{FF2B5EF4-FFF2-40B4-BE49-F238E27FC236}">
                <a16:creationId xmlns:a16="http://schemas.microsoft.com/office/drawing/2014/main" id="{82482133-3A8F-EEDD-0D27-300BB82A2002}"/>
              </a:ext>
            </a:extLst>
          </p:cNvPr>
          <p:cNvSpPr>
            <a:spLocks noGrp="1"/>
          </p:cNvSpPr>
          <p:nvPr>
            <p:ph type="sldNum" sz="quarter" idx="4"/>
          </p:nvPr>
        </p:nvSpPr>
        <p:spPr/>
        <p:txBody>
          <a:bodyPr/>
          <a:lstStyle/>
          <a:p>
            <a:pPr algn="r"/>
            <a:fld id="{E8B4AC24-8EFE-4548-B66C-1337A77FF3B4}" type="slidenum">
              <a:rPr lang="en-US" smtClean="0"/>
              <a:pPr algn="r"/>
              <a:t>38</a:t>
            </a:fld>
            <a:endParaRPr lang="en-US" dirty="0"/>
          </a:p>
        </p:txBody>
      </p:sp>
      <p:sp>
        <p:nvSpPr>
          <p:cNvPr id="4" name="Textfeld 3">
            <a:extLst>
              <a:ext uri="{FF2B5EF4-FFF2-40B4-BE49-F238E27FC236}">
                <a16:creationId xmlns:a16="http://schemas.microsoft.com/office/drawing/2014/main" id="{8E13C020-96D0-BFDE-E72D-EB7A0016E9F3}"/>
              </a:ext>
            </a:extLst>
          </p:cNvPr>
          <p:cNvSpPr txBox="1"/>
          <p:nvPr/>
        </p:nvSpPr>
        <p:spPr>
          <a:xfrm>
            <a:off x="7162316" y="6265146"/>
            <a:ext cx="4605615" cy="523220"/>
          </a:xfrm>
          <a:prstGeom prst="rect">
            <a:avLst/>
          </a:prstGeom>
          <a:noFill/>
        </p:spPr>
        <p:txBody>
          <a:bodyPr wrap="square" rtlCol="0">
            <a:spAutoFit/>
          </a:bodyPr>
          <a:lstStyle/>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a:p>
            <a:endParaRPr lang="de-DE" dirty="0"/>
          </a:p>
        </p:txBody>
      </p:sp>
      <p:pic>
        <p:nvPicPr>
          <p:cNvPr id="5" name="Picture 2" descr="https://documedis.hcisolutions.ch/2019-01/api/products/image/PICFRONT3D/pharmacode/6723395/F">
            <a:extLst>
              <a:ext uri="{FF2B5EF4-FFF2-40B4-BE49-F238E27FC236}">
                <a16:creationId xmlns:a16="http://schemas.microsoft.com/office/drawing/2014/main" id="{AB37E615-B93C-0224-7B76-09E021C524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8192" y="2333298"/>
            <a:ext cx="1579665" cy="246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21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AF82E-3B09-949C-990D-92AFDD43C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660E0-CEF1-B806-80DD-32DE20069491}"/>
              </a:ext>
            </a:extLst>
          </p:cNvPr>
          <p:cNvSpPr>
            <a:spLocks noGrp="1"/>
          </p:cNvSpPr>
          <p:nvPr>
            <p:ph type="title"/>
          </p:nvPr>
        </p:nvSpPr>
        <p:spPr>
          <a:xfrm>
            <a:off x="576943" y="521015"/>
            <a:ext cx="10515600" cy="812530"/>
          </a:xfrm>
        </p:spPr>
        <p:txBody>
          <a:bodyPr/>
          <a:lstStyle/>
          <a:p>
            <a:r>
              <a:rPr lang="de-CH" dirty="0"/>
              <a:t>Therapie exokriner </a:t>
            </a:r>
            <a:br>
              <a:rPr lang="de-CH" dirty="0"/>
            </a:br>
            <a:r>
              <a:rPr lang="de-CH" dirty="0"/>
              <a:t>Pankreasinsuffizienz </a:t>
            </a:r>
          </a:p>
        </p:txBody>
      </p:sp>
      <p:sp>
        <p:nvSpPr>
          <p:cNvPr id="8" name="Foliennummernplatzhalter 7">
            <a:extLst>
              <a:ext uri="{FF2B5EF4-FFF2-40B4-BE49-F238E27FC236}">
                <a16:creationId xmlns:a16="http://schemas.microsoft.com/office/drawing/2014/main" id="{E7AB6637-0E99-5FB5-6E05-DE4E39428CD9}"/>
              </a:ext>
            </a:extLst>
          </p:cNvPr>
          <p:cNvSpPr>
            <a:spLocks noGrp="1"/>
          </p:cNvSpPr>
          <p:nvPr>
            <p:ph type="sldNum" sz="quarter" idx="4"/>
          </p:nvPr>
        </p:nvSpPr>
        <p:spPr/>
        <p:txBody>
          <a:bodyPr/>
          <a:lstStyle/>
          <a:p>
            <a:pPr algn="r"/>
            <a:fld id="{E8B4AC24-8EFE-4548-B66C-1337A77FF3B4}" type="slidenum">
              <a:rPr lang="en-US" smtClean="0"/>
              <a:pPr algn="r"/>
              <a:t>39</a:t>
            </a:fld>
            <a:endParaRPr lang="en-US" dirty="0"/>
          </a:p>
        </p:txBody>
      </p:sp>
      <p:pic>
        <p:nvPicPr>
          <p:cNvPr id="10" name="Grafik 9">
            <a:extLst>
              <a:ext uri="{FF2B5EF4-FFF2-40B4-BE49-F238E27FC236}">
                <a16:creationId xmlns:a16="http://schemas.microsoft.com/office/drawing/2014/main" id="{A20C7012-FB62-23F0-2833-AB320B4E5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925" y="0"/>
            <a:ext cx="4015775" cy="6684591"/>
          </a:xfrm>
          <a:prstGeom prst="rect">
            <a:avLst/>
          </a:prstGeom>
        </p:spPr>
      </p:pic>
      <p:sp>
        <p:nvSpPr>
          <p:cNvPr id="11" name="Textfeld 10">
            <a:extLst>
              <a:ext uri="{FF2B5EF4-FFF2-40B4-BE49-F238E27FC236}">
                <a16:creationId xmlns:a16="http://schemas.microsoft.com/office/drawing/2014/main" id="{497F5889-BF0C-E16D-C3C5-2C7DE6AF4DEA}"/>
              </a:ext>
            </a:extLst>
          </p:cNvPr>
          <p:cNvSpPr txBox="1"/>
          <p:nvPr/>
        </p:nvSpPr>
        <p:spPr>
          <a:xfrm>
            <a:off x="9383523" y="6265146"/>
            <a:ext cx="2037851" cy="230832"/>
          </a:xfrm>
          <a:prstGeom prst="rect">
            <a:avLst/>
          </a:prstGeom>
          <a:noFill/>
        </p:spPr>
        <p:txBody>
          <a:bodyPr wrap="square" rtlCol="0">
            <a:spAutoFit/>
          </a:bodyPr>
          <a:lstStyle/>
          <a:p>
            <a:r>
              <a:rPr lang="de-CH" sz="900" dirty="0" err="1"/>
              <a:t>Chronic</a:t>
            </a:r>
            <a:r>
              <a:rPr lang="de-CH" sz="900" dirty="0"/>
              <a:t> </a:t>
            </a:r>
            <a:r>
              <a:rPr lang="de-CH" sz="900" dirty="0" err="1"/>
              <a:t>Pancreatitis</a:t>
            </a:r>
            <a:r>
              <a:rPr lang="de-CH" sz="900" dirty="0"/>
              <a:t>. Lancet. 2025.</a:t>
            </a:r>
          </a:p>
        </p:txBody>
      </p:sp>
      <p:sp>
        <p:nvSpPr>
          <p:cNvPr id="13" name="Textfeld 12">
            <a:extLst>
              <a:ext uri="{FF2B5EF4-FFF2-40B4-BE49-F238E27FC236}">
                <a16:creationId xmlns:a16="http://schemas.microsoft.com/office/drawing/2014/main" id="{D8940F33-9FE9-1D92-92CA-D22E86811835}"/>
              </a:ext>
            </a:extLst>
          </p:cNvPr>
          <p:cNvSpPr txBox="1"/>
          <p:nvPr/>
        </p:nvSpPr>
        <p:spPr>
          <a:xfrm>
            <a:off x="735312" y="1988234"/>
            <a:ext cx="3214388" cy="923330"/>
          </a:xfrm>
          <a:prstGeom prst="rect">
            <a:avLst/>
          </a:prstGeom>
          <a:noFill/>
        </p:spPr>
        <p:txBody>
          <a:bodyPr wrap="square">
            <a:spAutoFit/>
          </a:bodyPr>
          <a:lstStyle/>
          <a:p>
            <a:pPr marL="285750" indent="-285750">
              <a:buFont typeface="Arial" charset="0"/>
              <a:buChar char="•"/>
            </a:pPr>
            <a:r>
              <a:rPr lang="de-DE" dirty="0">
                <a:solidFill>
                  <a:schemeClr val="accent1"/>
                </a:solidFill>
                <a:latin typeface="Arial" charset="0"/>
                <a:ea typeface="Arial" charset="0"/>
                <a:cs typeface="Arial" charset="0"/>
              </a:rPr>
              <a:t>Vitaminpräparate</a:t>
            </a:r>
            <a:r>
              <a:rPr lang="de-DE" dirty="0">
                <a:latin typeface="Arial" charset="0"/>
                <a:ea typeface="Arial" charset="0"/>
                <a:cs typeface="Arial" charset="0"/>
              </a:rPr>
              <a:t> (A, D, E, K) </a:t>
            </a:r>
            <a:r>
              <a:rPr lang="de-DE" dirty="0" err="1">
                <a:latin typeface="Arial" charset="0"/>
                <a:ea typeface="Arial" charset="0"/>
                <a:cs typeface="Arial" charset="0"/>
              </a:rPr>
              <a:t>gemäss</a:t>
            </a:r>
            <a:r>
              <a:rPr lang="de-DE" dirty="0">
                <a:latin typeface="Arial" charset="0"/>
                <a:ea typeface="Arial" charset="0"/>
                <a:cs typeface="Arial" charset="0"/>
              </a:rPr>
              <a:t> Labor/Klinik, </a:t>
            </a:r>
            <a:r>
              <a:rPr lang="de-DE" dirty="0">
                <a:solidFill>
                  <a:schemeClr val="accent1"/>
                </a:solidFill>
                <a:latin typeface="Arial" charset="0"/>
                <a:ea typeface="Arial" charset="0"/>
                <a:cs typeface="Arial" charset="0"/>
              </a:rPr>
              <a:t>ERB</a:t>
            </a:r>
            <a:r>
              <a:rPr lang="de-DE" dirty="0">
                <a:latin typeface="Arial" charset="0"/>
                <a:ea typeface="Arial" charset="0"/>
                <a:cs typeface="Arial" charset="0"/>
              </a:rPr>
              <a:t> empfohlen</a:t>
            </a:r>
          </a:p>
        </p:txBody>
      </p:sp>
    </p:spTree>
    <p:extLst>
      <p:ext uri="{BB962C8B-B14F-4D97-AF65-F5344CB8AC3E}">
        <p14:creationId xmlns:p14="http://schemas.microsoft.com/office/powerpoint/2010/main" val="247536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4DA3F-F84F-4B67-7840-8FA6C4690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CA1DE-0290-1130-F39A-A4CCC0357018}"/>
              </a:ext>
            </a:extLst>
          </p:cNvPr>
          <p:cNvSpPr>
            <a:spLocks noGrp="1"/>
          </p:cNvSpPr>
          <p:nvPr>
            <p:ph type="title"/>
          </p:nvPr>
        </p:nvSpPr>
        <p:spPr/>
        <p:txBody>
          <a:bodyPr/>
          <a:lstStyle/>
          <a:p>
            <a:r>
              <a:rPr lang="de-CH" dirty="0"/>
              <a:t>Morphologische Veränderungen</a:t>
            </a:r>
          </a:p>
        </p:txBody>
      </p:sp>
      <p:sp>
        <p:nvSpPr>
          <p:cNvPr id="8" name="Foliennummernplatzhalter 7">
            <a:extLst>
              <a:ext uri="{FF2B5EF4-FFF2-40B4-BE49-F238E27FC236}">
                <a16:creationId xmlns:a16="http://schemas.microsoft.com/office/drawing/2014/main" id="{77FF3AF3-5770-6631-AEDE-F4FE93BE4F39}"/>
              </a:ext>
            </a:extLst>
          </p:cNvPr>
          <p:cNvSpPr>
            <a:spLocks noGrp="1"/>
          </p:cNvSpPr>
          <p:nvPr>
            <p:ph type="sldNum" sz="quarter" idx="4"/>
          </p:nvPr>
        </p:nvSpPr>
        <p:spPr/>
        <p:txBody>
          <a:bodyPr/>
          <a:lstStyle/>
          <a:p>
            <a:pPr algn="r"/>
            <a:fld id="{E8B4AC24-8EFE-4548-B66C-1337A77FF3B4}" type="slidenum">
              <a:rPr lang="en-US" smtClean="0"/>
              <a:pPr algn="r"/>
              <a:t>4</a:t>
            </a:fld>
            <a:endParaRPr lang="en-US" dirty="0"/>
          </a:p>
        </p:txBody>
      </p:sp>
      <p:pic>
        <p:nvPicPr>
          <p:cNvPr id="5" name="Grafik 4">
            <a:extLst>
              <a:ext uri="{FF2B5EF4-FFF2-40B4-BE49-F238E27FC236}">
                <a16:creationId xmlns:a16="http://schemas.microsoft.com/office/drawing/2014/main" id="{75A97A4F-AF40-7A16-89D7-F29FDBF9B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418" y="1095829"/>
            <a:ext cx="6813213" cy="4666341"/>
          </a:xfrm>
          <a:prstGeom prst="rect">
            <a:avLst/>
          </a:prstGeom>
        </p:spPr>
      </p:pic>
      <p:sp>
        <p:nvSpPr>
          <p:cNvPr id="6" name="Textfeld 5">
            <a:extLst>
              <a:ext uri="{FF2B5EF4-FFF2-40B4-BE49-F238E27FC236}">
                <a16:creationId xmlns:a16="http://schemas.microsoft.com/office/drawing/2014/main" id="{DC6642F9-F3C5-C5ED-431D-D450241B4431}"/>
              </a:ext>
            </a:extLst>
          </p:cNvPr>
          <p:cNvSpPr txBox="1"/>
          <p:nvPr/>
        </p:nvSpPr>
        <p:spPr>
          <a:xfrm>
            <a:off x="9383523" y="6265146"/>
            <a:ext cx="2037851" cy="230832"/>
          </a:xfrm>
          <a:prstGeom prst="rect">
            <a:avLst/>
          </a:prstGeom>
          <a:noFill/>
        </p:spPr>
        <p:txBody>
          <a:bodyPr wrap="square" rtlCol="0">
            <a:spAutoFit/>
          </a:bodyPr>
          <a:lstStyle/>
          <a:p>
            <a:r>
              <a:rPr lang="de-CH" sz="900" dirty="0" err="1"/>
              <a:t>Chronic</a:t>
            </a:r>
            <a:r>
              <a:rPr lang="de-CH" sz="900" dirty="0"/>
              <a:t> </a:t>
            </a:r>
            <a:r>
              <a:rPr lang="de-CH" sz="900" dirty="0" err="1"/>
              <a:t>Pancreatitis</a:t>
            </a:r>
            <a:r>
              <a:rPr lang="de-CH" sz="900" dirty="0"/>
              <a:t>. Lancet. 2025.</a:t>
            </a:r>
          </a:p>
        </p:txBody>
      </p:sp>
    </p:spTree>
    <p:extLst>
      <p:ext uri="{BB962C8B-B14F-4D97-AF65-F5344CB8AC3E}">
        <p14:creationId xmlns:p14="http://schemas.microsoft.com/office/powerpoint/2010/main" val="2351974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103D-9A53-2611-9CF2-219F20A29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517FE-7B03-CF1E-75B9-98B2C7B4EDC4}"/>
              </a:ext>
            </a:extLst>
          </p:cNvPr>
          <p:cNvSpPr>
            <a:spLocks noGrp="1"/>
          </p:cNvSpPr>
          <p:nvPr>
            <p:ph type="title"/>
          </p:nvPr>
        </p:nvSpPr>
        <p:spPr>
          <a:xfrm>
            <a:off x="156880" y="305115"/>
            <a:ext cx="2802220" cy="1172629"/>
          </a:xfrm>
        </p:spPr>
        <p:txBody>
          <a:bodyPr/>
          <a:lstStyle/>
          <a:p>
            <a:r>
              <a:rPr lang="de-CH" dirty="0"/>
              <a:t>Komplikationen exokrine Insuffizienz</a:t>
            </a:r>
          </a:p>
        </p:txBody>
      </p:sp>
      <p:sp>
        <p:nvSpPr>
          <p:cNvPr id="8" name="Foliennummernplatzhalter 7">
            <a:extLst>
              <a:ext uri="{FF2B5EF4-FFF2-40B4-BE49-F238E27FC236}">
                <a16:creationId xmlns:a16="http://schemas.microsoft.com/office/drawing/2014/main" id="{7C01180F-5DE3-208C-A733-24A354271C3B}"/>
              </a:ext>
            </a:extLst>
          </p:cNvPr>
          <p:cNvSpPr>
            <a:spLocks noGrp="1"/>
          </p:cNvSpPr>
          <p:nvPr>
            <p:ph type="sldNum" sz="quarter" idx="4"/>
          </p:nvPr>
        </p:nvSpPr>
        <p:spPr/>
        <p:txBody>
          <a:bodyPr/>
          <a:lstStyle/>
          <a:p>
            <a:pPr algn="r"/>
            <a:fld id="{E8B4AC24-8EFE-4548-B66C-1337A77FF3B4}" type="slidenum">
              <a:rPr lang="en-US" smtClean="0"/>
              <a:pPr algn="r"/>
              <a:t>40</a:t>
            </a:fld>
            <a:endParaRPr lang="en-US" dirty="0"/>
          </a:p>
        </p:txBody>
      </p:sp>
      <p:sp>
        <p:nvSpPr>
          <p:cNvPr id="11" name="Textfeld 10">
            <a:extLst>
              <a:ext uri="{FF2B5EF4-FFF2-40B4-BE49-F238E27FC236}">
                <a16:creationId xmlns:a16="http://schemas.microsoft.com/office/drawing/2014/main" id="{61BCF502-B889-09FE-DC04-8055708051E2}"/>
              </a:ext>
            </a:extLst>
          </p:cNvPr>
          <p:cNvSpPr txBox="1"/>
          <p:nvPr/>
        </p:nvSpPr>
        <p:spPr>
          <a:xfrm>
            <a:off x="9379646" y="6380562"/>
            <a:ext cx="2037851" cy="230832"/>
          </a:xfrm>
          <a:prstGeom prst="rect">
            <a:avLst/>
          </a:prstGeom>
          <a:noFill/>
        </p:spPr>
        <p:txBody>
          <a:bodyPr wrap="square" rtlCol="0">
            <a:spAutoFit/>
          </a:bodyPr>
          <a:lstStyle/>
          <a:p>
            <a:r>
              <a:rPr lang="de-CH" sz="900" dirty="0" err="1"/>
              <a:t>Chronic</a:t>
            </a:r>
            <a:r>
              <a:rPr lang="de-CH" sz="900" dirty="0"/>
              <a:t> </a:t>
            </a:r>
            <a:r>
              <a:rPr lang="de-CH" sz="900" dirty="0" err="1"/>
              <a:t>Pancreatitis</a:t>
            </a:r>
            <a:r>
              <a:rPr lang="de-CH" sz="900" dirty="0"/>
              <a:t>. Lancet. 2025.</a:t>
            </a:r>
          </a:p>
        </p:txBody>
      </p:sp>
      <p:pic>
        <p:nvPicPr>
          <p:cNvPr id="4" name="Grafik 3">
            <a:extLst>
              <a:ext uri="{FF2B5EF4-FFF2-40B4-BE49-F238E27FC236}">
                <a16:creationId xmlns:a16="http://schemas.microsoft.com/office/drawing/2014/main" id="{F6871BAB-BDD7-8DB4-10FB-D81E90563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107" y="178922"/>
            <a:ext cx="8869013" cy="6201640"/>
          </a:xfrm>
          <a:prstGeom prst="rect">
            <a:avLst/>
          </a:prstGeom>
        </p:spPr>
      </p:pic>
      <p:sp>
        <p:nvSpPr>
          <p:cNvPr id="5" name="Rechteck 4">
            <a:extLst>
              <a:ext uri="{FF2B5EF4-FFF2-40B4-BE49-F238E27FC236}">
                <a16:creationId xmlns:a16="http://schemas.microsoft.com/office/drawing/2014/main" id="{8AA5B93C-DCED-5B59-5270-550CCF08D0CA}"/>
              </a:ext>
            </a:extLst>
          </p:cNvPr>
          <p:cNvSpPr/>
          <p:nvPr/>
        </p:nvSpPr>
        <p:spPr>
          <a:xfrm>
            <a:off x="3166107" y="2590800"/>
            <a:ext cx="1736093" cy="35687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77045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18243-EC5E-4740-E7CC-2A6BA3A12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BE470-FE48-7420-FCDF-E1C1966161B7}"/>
              </a:ext>
            </a:extLst>
          </p:cNvPr>
          <p:cNvSpPr>
            <a:spLocks noGrp="1"/>
          </p:cNvSpPr>
          <p:nvPr>
            <p:ph type="title"/>
          </p:nvPr>
        </p:nvSpPr>
        <p:spPr/>
        <p:txBody>
          <a:bodyPr/>
          <a:lstStyle/>
          <a:p>
            <a:r>
              <a:rPr lang="de-CH" dirty="0"/>
              <a:t>Therapie endokriner Pankreasinsuffizienz</a:t>
            </a:r>
          </a:p>
        </p:txBody>
      </p:sp>
      <p:sp>
        <p:nvSpPr>
          <p:cNvPr id="3" name="Text Placeholder 2">
            <a:extLst>
              <a:ext uri="{FF2B5EF4-FFF2-40B4-BE49-F238E27FC236}">
                <a16:creationId xmlns:a16="http://schemas.microsoft.com/office/drawing/2014/main" id="{4E0F23CA-28AB-2E5A-3F63-244C18ADA766}"/>
              </a:ext>
            </a:extLst>
          </p:cNvPr>
          <p:cNvSpPr>
            <a:spLocks noGrp="1"/>
          </p:cNvSpPr>
          <p:nvPr>
            <p:ph type="body" sz="quarter" idx="13"/>
          </p:nvPr>
        </p:nvSpPr>
        <p:spPr>
          <a:xfrm>
            <a:off x="576943" y="1234053"/>
            <a:ext cx="10515600" cy="3816319"/>
          </a:xfrm>
        </p:spPr>
        <p:txBody>
          <a:bodyPr/>
          <a:lstStyle/>
          <a:p>
            <a:pPr marL="285750" indent="-285750">
              <a:buFont typeface="Arial" charset="0"/>
              <a:buChar char="•"/>
            </a:pPr>
            <a:r>
              <a:rPr lang="de-DE" dirty="0">
                <a:latin typeface="Arial" charset="0"/>
                <a:ea typeface="Arial" charset="0"/>
                <a:cs typeface="Arial" charset="0"/>
              </a:rPr>
              <a:t>Generell reguläres Diabetesmanagement</a:t>
            </a:r>
          </a:p>
          <a:p>
            <a:endParaRPr lang="de-DE" dirty="0">
              <a:latin typeface="Arial" charset="0"/>
              <a:ea typeface="Arial" charset="0"/>
              <a:cs typeface="Arial" charset="0"/>
            </a:endParaRPr>
          </a:p>
          <a:p>
            <a:pPr marL="0" indent="0">
              <a:buNone/>
            </a:pPr>
            <a:r>
              <a:rPr lang="de-DE" dirty="0">
                <a:latin typeface="Arial" charset="0"/>
                <a:ea typeface="Arial" charset="0"/>
                <a:cs typeface="Arial" charset="0"/>
              </a:rPr>
              <a:t>Besonderheiten:</a:t>
            </a:r>
          </a:p>
          <a:p>
            <a:pPr marL="285750" indent="-285750">
              <a:buFont typeface="Arial" charset="0"/>
              <a:buChar char="•"/>
            </a:pPr>
            <a:r>
              <a:rPr lang="de-DE" dirty="0">
                <a:latin typeface="Arial" charset="0"/>
                <a:ea typeface="Arial" charset="0"/>
                <a:cs typeface="Arial" charset="0"/>
              </a:rPr>
              <a:t>Beginn resp. Anpassung der Pankreasenzymsubstitution wirkt sich auf Blutzucker aus (z.B. Hyperglykämien bei verbesserter Kohlenhydratresorption) </a:t>
            </a:r>
            <a:r>
              <a:rPr lang="de-CH" dirty="0"/>
              <a:t>➞ </a:t>
            </a:r>
            <a:r>
              <a:rPr lang="de-DE" dirty="0">
                <a:latin typeface="Arial" charset="0"/>
                <a:ea typeface="Arial" charset="0"/>
                <a:cs typeface="Arial" charset="0"/>
              </a:rPr>
              <a:t> engmaschigere Kontrollen nach Therapiebeginn</a:t>
            </a:r>
          </a:p>
          <a:p>
            <a:pPr marL="285750" indent="-285750">
              <a:buFont typeface="Arial" charset="0"/>
              <a:buChar char="•"/>
            </a:pPr>
            <a:r>
              <a:rPr lang="de-DE" dirty="0">
                <a:solidFill>
                  <a:srgbClr val="FF0000"/>
                </a:solidFill>
                <a:latin typeface="Arial" charset="0"/>
                <a:ea typeface="Arial" charset="0"/>
                <a:cs typeface="Arial" charset="0"/>
              </a:rPr>
              <a:t>Cave</a:t>
            </a:r>
            <a:r>
              <a:rPr lang="de-DE" dirty="0">
                <a:latin typeface="Arial" charset="0"/>
                <a:ea typeface="Arial" charset="0"/>
                <a:cs typeface="Arial" charset="0"/>
              </a:rPr>
              <a:t>: ebenso Glucagon-Mangel </a:t>
            </a:r>
            <a:r>
              <a:rPr lang="de-CH" dirty="0"/>
              <a:t>➞ </a:t>
            </a:r>
            <a:r>
              <a:rPr lang="de-DE" dirty="0">
                <a:latin typeface="Arial" charset="0"/>
                <a:ea typeface="Arial" charset="0"/>
                <a:cs typeface="Arial" charset="0"/>
              </a:rPr>
              <a:t>erhöhtes </a:t>
            </a:r>
            <a:r>
              <a:rPr lang="de-DE" dirty="0" err="1">
                <a:latin typeface="Arial" charset="0"/>
                <a:ea typeface="Arial" charset="0"/>
                <a:cs typeface="Arial" charset="0"/>
              </a:rPr>
              <a:t>Hypoglykämierisiko</a:t>
            </a:r>
            <a:r>
              <a:rPr lang="de-DE" dirty="0">
                <a:latin typeface="Arial" charset="0"/>
                <a:ea typeface="Arial" charset="0"/>
                <a:cs typeface="Arial" charset="0"/>
              </a:rPr>
              <a:t>! </a:t>
            </a:r>
            <a:r>
              <a:rPr lang="de-CH" dirty="0"/>
              <a:t>➞</a:t>
            </a:r>
            <a:r>
              <a:rPr lang="de-DE" dirty="0">
                <a:latin typeface="Arial" charset="0"/>
                <a:ea typeface="Arial" charset="0"/>
                <a:cs typeface="Arial" charset="0"/>
              </a:rPr>
              <a:t> zu „scharfe“ Blutzuckereinstellung vermeiden</a:t>
            </a:r>
          </a:p>
          <a:p>
            <a:pPr marL="0" indent="0">
              <a:buNone/>
            </a:pPr>
            <a:endParaRPr lang="de-CH" dirty="0"/>
          </a:p>
        </p:txBody>
      </p:sp>
      <p:sp>
        <p:nvSpPr>
          <p:cNvPr id="8" name="Foliennummernplatzhalter 7">
            <a:extLst>
              <a:ext uri="{FF2B5EF4-FFF2-40B4-BE49-F238E27FC236}">
                <a16:creationId xmlns:a16="http://schemas.microsoft.com/office/drawing/2014/main" id="{F208894E-7A9B-A53A-384E-0E810129C3AA}"/>
              </a:ext>
            </a:extLst>
          </p:cNvPr>
          <p:cNvSpPr>
            <a:spLocks noGrp="1"/>
          </p:cNvSpPr>
          <p:nvPr>
            <p:ph type="sldNum" sz="quarter" idx="4"/>
          </p:nvPr>
        </p:nvSpPr>
        <p:spPr/>
        <p:txBody>
          <a:bodyPr/>
          <a:lstStyle/>
          <a:p>
            <a:pPr algn="r"/>
            <a:fld id="{E8B4AC24-8EFE-4548-B66C-1337A77FF3B4}" type="slidenum">
              <a:rPr lang="en-US" smtClean="0"/>
              <a:pPr algn="r"/>
              <a:t>41</a:t>
            </a:fld>
            <a:endParaRPr lang="en-US" dirty="0"/>
          </a:p>
        </p:txBody>
      </p:sp>
    </p:spTree>
    <p:extLst>
      <p:ext uri="{BB962C8B-B14F-4D97-AF65-F5344CB8AC3E}">
        <p14:creationId xmlns:p14="http://schemas.microsoft.com/office/powerpoint/2010/main" val="730509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CEB94-1B70-8176-D58B-8EAE6CBF9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DA97A-28CD-89B7-580C-1FA853C58C3B}"/>
              </a:ext>
            </a:extLst>
          </p:cNvPr>
          <p:cNvSpPr>
            <a:spLocks noGrp="1"/>
          </p:cNvSpPr>
          <p:nvPr>
            <p:ph type="title"/>
          </p:nvPr>
        </p:nvSpPr>
        <p:spPr/>
        <p:txBody>
          <a:bodyPr/>
          <a:lstStyle/>
          <a:p>
            <a:r>
              <a:rPr lang="de-CH" dirty="0"/>
              <a:t>Interventionelle und chirurgische Therapie?</a:t>
            </a:r>
          </a:p>
        </p:txBody>
      </p:sp>
      <p:sp>
        <p:nvSpPr>
          <p:cNvPr id="3" name="Text Placeholder 2">
            <a:extLst>
              <a:ext uri="{FF2B5EF4-FFF2-40B4-BE49-F238E27FC236}">
                <a16:creationId xmlns:a16="http://schemas.microsoft.com/office/drawing/2014/main" id="{E4FAF859-DD0C-3A11-1865-3DA4B98E074A}"/>
              </a:ext>
            </a:extLst>
          </p:cNvPr>
          <p:cNvSpPr>
            <a:spLocks noGrp="1"/>
          </p:cNvSpPr>
          <p:nvPr>
            <p:ph type="body" sz="quarter" idx="13"/>
          </p:nvPr>
        </p:nvSpPr>
        <p:spPr>
          <a:xfrm>
            <a:off x="576943" y="1300313"/>
            <a:ext cx="10515600" cy="3816319"/>
          </a:xfrm>
        </p:spPr>
        <p:txBody>
          <a:bodyPr/>
          <a:lstStyle/>
          <a:p>
            <a:pPr lvl="1" indent="0">
              <a:buNone/>
            </a:pPr>
            <a:r>
              <a:rPr lang="de-CH" sz="2000" dirty="0">
                <a:solidFill>
                  <a:schemeClr val="tx2"/>
                </a:solidFill>
              </a:rPr>
              <a:t>Bei behandlungsbedürftigen Komplikationen:</a:t>
            </a:r>
          </a:p>
          <a:p>
            <a:pPr lvl="1" indent="0">
              <a:buNone/>
            </a:pPr>
            <a:endParaRPr lang="de-CH" dirty="0">
              <a:solidFill>
                <a:schemeClr val="tx2"/>
              </a:solidFill>
            </a:endParaRPr>
          </a:p>
          <a:p>
            <a:pPr marL="465138" lvl="1" indent="-285750"/>
            <a:r>
              <a:rPr lang="de-CH" dirty="0" err="1"/>
              <a:t>Analgetikapflichtige</a:t>
            </a:r>
            <a:r>
              <a:rPr lang="de-CH" dirty="0"/>
              <a:t>, nicht kontrollierbare Schmerzen</a:t>
            </a:r>
          </a:p>
          <a:p>
            <a:pPr marL="465138" lvl="1" indent="-285750"/>
            <a:r>
              <a:rPr lang="de-CH" dirty="0"/>
              <a:t>Symptomatische Pseudozysten</a:t>
            </a:r>
          </a:p>
          <a:p>
            <a:pPr marL="465138" lvl="1" indent="-285750"/>
            <a:r>
              <a:rPr lang="de-CH" dirty="0"/>
              <a:t>Vaskuläre Komplikationen</a:t>
            </a:r>
          </a:p>
          <a:p>
            <a:pPr marL="465138" lvl="1" indent="-285750"/>
            <a:r>
              <a:rPr lang="de-CH" dirty="0"/>
              <a:t>Pankreas- und </a:t>
            </a:r>
            <a:r>
              <a:rPr lang="de-CH" dirty="0" err="1"/>
              <a:t>Gallengangsveränderungen</a:t>
            </a:r>
            <a:endParaRPr lang="de-CH" dirty="0"/>
          </a:p>
          <a:p>
            <a:pPr marL="465138" lvl="1" indent="-285750"/>
            <a:r>
              <a:rPr lang="de-CH" dirty="0"/>
              <a:t>(</a:t>
            </a:r>
            <a:r>
              <a:rPr lang="de-CH" dirty="0" err="1"/>
              <a:t>Vd</a:t>
            </a:r>
            <a:r>
              <a:rPr lang="de-CH" dirty="0"/>
              <a:t>. a.) Pankreaskarzinom</a:t>
            </a:r>
          </a:p>
          <a:p>
            <a:pPr marL="0" indent="0">
              <a:buNone/>
            </a:pPr>
            <a:endParaRPr lang="de-CH" dirty="0"/>
          </a:p>
        </p:txBody>
      </p:sp>
      <p:sp>
        <p:nvSpPr>
          <p:cNvPr id="8" name="Foliennummernplatzhalter 7">
            <a:extLst>
              <a:ext uri="{FF2B5EF4-FFF2-40B4-BE49-F238E27FC236}">
                <a16:creationId xmlns:a16="http://schemas.microsoft.com/office/drawing/2014/main" id="{429BC845-EAFE-1775-F3C8-8926304F9637}"/>
              </a:ext>
            </a:extLst>
          </p:cNvPr>
          <p:cNvSpPr>
            <a:spLocks noGrp="1"/>
          </p:cNvSpPr>
          <p:nvPr>
            <p:ph type="sldNum" sz="quarter" idx="4"/>
          </p:nvPr>
        </p:nvSpPr>
        <p:spPr/>
        <p:txBody>
          <a:bodyPr/>
          <a:lstStyle/>
          <a:p>
            <a:pPr algn="r"/>
            <a:fld id="{E8B4AC24-8EFE-4548-B66C-1337A77FF3B4}" type="slidenum">
              <a:rPr lang="en-US" smtClean="0"/>
              <a:pPr algn="r"/>
              <a:t>42</a:t>
            </a:fld>
            <a:endParaRPr lang="en-US" dirty="0"/>
          </a:p>
        </p:txBody>
      </p:sp>
      <p:pic>
        <p:nvPicPr>
          <p:cNvPr id="5" name="Grafik 4">
            <a:extLst>
              <a:ext uri="{FF2B5EF4-FFF2-40B4-BE49-F238E27FC236}">
                <a16:creationId xmlns:a16="http://schemas.microsoft.com/office/drawing/2014/main" id="{CB6628F6-1BE7-1598-7FC5-D08ADEA6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1318" y="1325713"/>
            <a:ext cx="5896203" cy="4038285"/>
          </a:xfrm>
          <a:prstGeom prst="rect">
            <a:avLst/>
          </a:prstGeom>
        </p:spPr>
      </p:pic>
      <p:sp>
        <p:nvSpPr>
          <p:cNvPr id="4" name="Textfeld 3">
            <a:extLst>
              <a:ext uri="{FF2B5EF4-FFF2-40B4-BE49-F238E27FC236}">
                <a16:creationId xmlns:a16="http://schemas.microsoft.com/office/drawing/2014/main" id="{32899CCC-9630-3E24-B24E-3075009F1213}"/>
              </a:ext>
            </a:extLst>
          </p:cNvPr>
          <p:cNvSpPr txBox="1"/>
          <p:nvPr/>
        </p:nvSpPr>
        <p:spPr>
          <a:xfrm>
            <a:off x="9383523" y="6265146"/>
            <a:ext cx="2037851" cy="230832"/>
          </a:xfrm>
          <a:prstGeom prst="rect">
            <a:avLst/>
          </a:prstGeom>
          <a:noFill/>
        </p:spPr>
        <p:txBody>
          <a:bodyPr wrap="square" rtlCol="0">
            <a:spAutoFit/>
          </a:bodyPr>
          <a:lstStyle/>
          <a:p>
            <a:r>
              <a:rPr lang="de-CH" sz="900" dirty="0" err="1"/>
              <a:t>Chronic</a:t>
            </a:r>
            <a:r>
              <a:rPr lang="de-CH" sz="900" dirty="0"/>
              <a:t> </a:t>
            </a:r>
            <a:r>
              <a:rPr lang="de-CH" sz="900" dirty="0" err="1"/>
              <a:t>Pancreatitis</a:t>
            </a:r>
            <a:r>
              <a:rPr lang="de-CH" sz="900" dirty="0"/>
              <a:t>. Lancet. 2025.</a:t>
            </a:r>
          </a:p>
        </p:txBody>
      </p:sp>
    </p:spTree>
    <p:extLst>
      <p:ext uri="{BB962C8B-B14F-4D97-AF65-F5344CB8AC3E}">
        <p14:creationId xmlns:p14="http://schemas.microsoft.com/office/powerpoint/2010/main" val="2890994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8F878-9175-6C69-395C-BB1760544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17A62-C98C-95BD-DAD7-F0FA0F93B50A}"/>
              </a:ext>
            </a:extLst>
          </p:cNvPr>
          <p:cNvSpPr>
            <a:spLocks noGrp="1"/>
          </p:cNvSpPr>
          <p:nvPr>
            <p:ph type="title"/>
          </p:nvPr>
        </p:nvSpPr>
        <p:spPr>
          <a:xfrm>
            <a:off x="526143" y="202900"/>
            <a:ext cx="10515600" cy="452432"/>
          </a:xfrm>
        </p:spPr>
        <p:txBody>
          <a:bodyPr/>
          <a:lstStyle/>
          <a:p>
            <a:r>
              <a:rPr lang="de-CH" dirty="0"/>
              <a:t>Interventionelle und chirurgische Therapie</a:t>
            </a:r>
          </a:p>
        </p:txBody>
      </p:sp>
      <p:sp>
        <p:nvSpPr>
          <p:cNvPr id="3" name="Text Placeholder 2">
            <a:extLst>
              <a:ext uri="{FF2B5EF4-FFF2-40B4-BE49-F238E27FC236}">
                <a16:creationId xmlns:a16="http://schemas.microsoft.com/office/drawing/2014/main" id="{C42801ED-517E-DE81-DE83-89C06337842C}"/>
              </a:ext>
            </a:extLst>
          </p:cNvPr>
          <p:cNvSpPr>
            <a:spLocks noGrp="1"/>
          </p:cNvSpPr>
          <p:nvPr>
            <p:ph type="body" sz="quarter" idx="13"/>
          </p:nvPr>
        </p:nvSpPr>
        <p:spPr>
          <a:xfrm>
            <a:off x="433477" y="715964"/>
            <a:ext cx="10515600" cy="3816319"/>
          </a:xfrm>
        </p:spPr>
        <p:txBody>
          <a:bodyPr/>
          <a:lstStyle/>
          <a:p>
            <a:pPr lvl="1" indent="0">
              <a:buNone/>
            </a:pPr>
            <a:r>
              <a:rPr lang="de-CH" sz="2000" b="1" dirty="0"/>
              <a:t>Pseudozysten</a:t>
            </a:r>
          </a:p>
          <a:p>
            <a:pPr marL="465138" lvl="1" indent="-285750"/>
            <a:r>
              <a:rPr lang="de-CH" dirty="0"/>
              <a:t>Schmerzen, Magen-/</a:t>
            </a:r>
            <a:r>
              <a:rPr lang="de-CH" dirty="0" err="1"/>
              <a:t>Duodenalstenosen</a:t>
            </a:r>
            <a:r>
              <a:rPr lang="de-CH" dirty="0"/>
              <a:t>, </a:t>
            </a:r>
            <a:r>
              <a:rPr lang="de-CH" dirty="0" err="1"/>
              <a:t>Gallengangsstenosen</a:t>
            </a:r>
            <a:r>
              <a:rPr lang="de-CH" dirty="0"/>
              <a:t>, Infektionen, Blutungen</a:t>
            </a:r>
          </a:p>
          <a:p>
            <a:pPr marL="465138" lvl="1" indent="-285750"/>
            <a:r>
              <a:rPr lang="de-CH" dirty="0"/>
              <a:t>Interventionell, chirurgisch oder perkutane Drainage möglich</a:t>
            </a:r>
          </a:p>
          <a:p>
            <a:pPr marL="642938" lvl="2"/>
            <a:r>
              <a:rPr lang="de-CH" dirty="0"/>
              <a:t>Initial endoskopische Drainage empfohlen (komplikationsärmer) ➞ </a:t>
            </a:r>
            <a:r>
              <a:rPr lang="de-DE" dirty="0">
                <a:latin typeface="Arial" charset="0"/>
                <a:ea typeface="Arial" charset="0"/>
                <a:cs typeface="Arial" charset="0"/>
              </a:rPr>
              <a:t>Transgastrale oder transduodenale (</a:t>
            </a:r>
            <a:r>
              <a:rPr lang="de-DE" dirty="0" err="1">
                <a:latin typeface="Arial" charset="0"/>
                <a:ea typeface="Arial" charset="0"/>
                <a:cs typeface="Arial" charset="0"/>
              </a:rPr>
              <a:t>tlws</a:t>
            </a:r>
            <a:r>
              <a:rPr lang="de-DE" dirty="0">
                <a:latin typeface="Arial" charset="0"/>
                <a:ea typeface="Arial" charset="0"/>
                <a:cs typeface="Arial" charset="0"/>
              </a:rPr>
              <a:t>. </a:t>
            </a:r>
            <a:r>
              <a:rPr lang="de-DE" dirty="0" err="1">
                <a:latin typeface="Arial" charset="0"/>
                <a:ea typeface="Arial" charset="0"/>
                <a:cs typeface="Arial" charset="0"/>
              </a:rPr>
              <a:t>transpapilär</a:t>
            </a:r>
            <a:r>
              <a:rPr lang="de-DE" dirty="0">
                <a:latin typeface="Arial" charset="0"/>
                <a:ea typeface="Arial" charset="0"/>
                <a:cs typeface="Arial" charset="0"/>
              </a:rPr>
              <a:t>)</a:t>
            </a:r>
          </a:p>
          <a:p>
            <a:pPr marL="642938" lvl="2"/>
            <a:r>
              <a:rPr lang="de-DE" dirty="0">
                <a:latin typeface="Arial" charset="0"/>
                <a:ea typeface="Arial" charset="0"/>
                <a:cs typeface="Arial" charset="0"/>
              </a:rPr>
              <a:t>Perkutane Drainage nicht primär empfohlen aufgrund des Risikos einer externen Fistelbildung</a:t>
            </a:r>
          </a:p>
          <a:p>
            <a:pPr marL="642938" lvl="2"/>
            <a:endParaRPr lang="de-CH" dirty="0"/>
          </a:p>
          <a:p>
            <a:pPr lvl="1" indent="0">
              <a:buNone/>
            </a:pPr>
            <a:r>
              <a:rPr lang="de-CH" sz="2000" b="1" dirty="0"/>
              <a:t>Pankreasgangveränderungen und -steine</a:t>
            </a:r>
          </a:p>
          <a:p>
            <a:pPr marL="465138" lvl="1" indent="-285750"/>
            <a:r>
              <a:rPr lang="de-CH" dirty="0"/>
              <a:t>Pankreasgang</a:t>
            </a:r>
            <a:r>
              <a:rPr lang="de-CH" b="1" dirty="0"/>
              <a:t>steine</a:t>
            </a:r>
          </a:p>
          <a:p>
            <a:pPr marL="642938" lvl="2"/>
            <a:r>
              <a:rPr lang="de-CH" dirty="0"/>
              <a:t>Teilweise obstruierend ➞ können Pseudozysten oder Fisteln unterhalten</a:t>
            </a:r>
          </a:p>
          <a:p>
            <a:pPr marL="642938" lvl="2"/>
            <a:r>
              <a:rPr lang="de-DE" dirty="0">
                <a:latin typeface="Arial" charset="0"/>
                <a:ea typeface="Arial" charset="0"/>
                <a:cs typeface="Arial" charset="0"/>
              </a:rPr>
              <a:t>ERCP mit </a:t>
            </a:r>
            <a:r>
              <a:rPr lang="de-DE" dirty="0" err="1">
                <a:latin typeface="Arial" charset="0"/>
                <a:ea typeface="Arial" charset="0"/>
                <a:cs typeface="Arial" charset="0"/>
              </a:rPr>
              <a:t>Papillotomie</a:t>
            </a:r>
            <a:r>
              <a:rPr lang="de-DE" dirty="0">
                <a:latin typeface="Arial" charset="0"/>
                <a:ea typeface="Arial" charset="0"/>
                <a:cs typeface="Arial" charset="0"/>
              </a:rPr>
              <a:t> und Stents (Ggf. zuerst ESWL) </a:t>
            </a:r>
          </a:p>
          <a:p>
            <a:pPr marL="642938" lvl="2"/>
            <a:r>
              <a:rPr lang="de-CH" dirty="0"/>
              <a:t>Bei distalen Steinen ggf. chirurgisches Verfahren</a:t>
            </a:r>
          </a:p>
          <a:p>
            <a:pPr marL="642938" lvl="2"/>
            <a:endParaRPr lang="de-CH" dirty="0"/>
          </a:p>
          <a:p>
            <a:pPr marL="465138" lvl="1" indent="-285750"/>
            <a:r>
              <a:rPr lang="de-CH" dirty="0"/>
              <a:t>Pankreasgang</a:t>
            </a:r>
            <a:r>
              <a:rPr lang="de-CH" b="1" dirty="0"/>
              <a:t>stenosen</a:t>
            </a:r>
          </a:p>
          <a:p>
            <a:pPr marL="642938" lvl="2"/>
            <a:r>
              <a:rPr lang="de-CH" dirty="0"/>
              <a:t>Endoskopische Dilatation und </a:t>
            </a:r>
            <a:r>
              <a:rPr lang="de-CH" dirty="0" err="1"/>
              <a:t>Stenteinlage</a:t>
            </a:r>
            <a:endParaRPr lang="de-CH" dirty="0"/>
          </a:p>
          <a:p>
            <a:pPr lvl="1" indent="0">
              <a:buNone/>
            </a:pPr>
            <a:endParaRPr lang="de-CH" dirty="0"/>
          </a:p>
          <a:p>
            <a:pPr lvl="1" indent="0">
              <a:buNone/>
            </a:pPr>
            <a:r>
              <a:rPr lang="de-CH" sz="2000" b="1" dirty="0" err="1"/>
              <a:t>Gallengangsstenosen</a:t>
            </a:r>
            <a:endParaRPr lang="de-CH" sz="2000" b="1" dirty="0"/>
          </a:p>
          <a:p>
            <a:pPr marL="522288" lvl="1" indent="-342900"/>
            <a:r>
              <a:rPr lang="de-DE" dirty="0">
                <a:latin typeface="Arial" charset="0"/>
                <a:ea typeface="Arial" charset="0"/>
                <a:cs typeface="Arial" charset="0"/>
              </a:rPr>
              <a:t>oft schmerzloser Ikterus</a:t>
            </a:r>
            <a:r>
              <a:rPr lang="de-CH" dirty="0"/>
              <a:t> ➞ </a:t>
            </a:r>
            <a:r>
              <a:rPr lang="de-DE" dirty="0">
                <a:latin typeface="Arial" charset="0"/>
                <a:ea typeface="Arial" charset="0"/>
                <a:cs typeface="Arial" charset="0"/>
              </a:rPr>
              <a:t>ERCP mit Stents</a:t>
            </a:r>
            <a:endParaRPr lang="de-CH" dirty="0"/>
          </a:p>
          <a:p>
            <a:pPr marL="0" indent="0">
              <a:buNone/>
            </a:pPr>
            <a:endParaRPr lang="de-CH" dirty="0"/>
          </a:p>
        </p:txBody>
      </p:sp>
      <p:sp>
        <p:nvSpPr>
          <p:cNvPr id="8" name="Foliennummernplatzhalter 7">
            <a:extLst>
              <a:ext uri="{FF2B5EF4-FFF2-40B4-BE49-F238E27FC236}">
                <a16:creationId xmlns:a16="http://schemas.microsoft.com/office/drawing/2014/main" id="{13F6D6C6-D296-2F42-37A3-9D8A406BB50E}"/>
              </a:ext>
            </a:extLst>
          </p:cNvPr>
          <p:cNvSpPr>
            <a:spLocks noGrp="1"/>
          </p:cNvSpPr>
          <p:nvPr>
            <p:ph type="sldNum" sz="quarter" idx="4"/>
          </p:nvPr>
        </p:nvSpPr>
        <p:spPr/>
        <p:txBody>
          <a:bodyPr/>
          <a:lstStyle/>
          <a:p>
            <a:pPr algn="r"/>
            <a:fld id="{E8B4AC24-8EFE-4548-B66C-1337A77FF3B4}" type="slidenum">
              <a:rPr lang="en-US" smtClean="0"/>
              <a:pPr algn="r"/>
              <a:t>43</a:t>
            </a:fld>
            <a:endParaRPr lang="en-US" dirty="0"/>
          </a:p>
        </p:txBody>
      </p:sp>
      <p:pic>
        <p:nvPicPr>
          <p:cNvPr id="4" name="Bild 6">
            <a:extLst>
              <a:ext uri="{FF2B5EF4-FFF2-40B4-BE49-F238E27FC236}">
                <a16:creationId xmlns:a16="http://schemas.microsoft.com/office/drawing/2014/main" id="{6CC8AC80-DE57-4ECB-B758-751652B24692}"/>
              </a:ext>
            </a:extLst>
          </p:cNvPr>
          <p:cNvPicPr>
            <a:picLocks noChangeAspect="1"/>
          </p:cNvPicPr>
          <p:nvPr/>
        </p:nvPicPr>
        <p:blipFill>
          <a:blip r:embed="rId3"/>
          <a:stretch>
            <a:fillRect/>
          </a:stretch>
        </p:blipFill>
        <p:spPr>
          <a:xfrm>
            <a:off x="8025736" y="3671134"/>
            <a:ext cx="3113841" cy="2470902"/>
          </a:xfrm>
          <a:prstGeom prst="rect">
            <a:avLst/>
          </a:prstGeom>
        </p:spPr>
      </p:pic>
      <p:sp>
        <p:nvSpPr>
          <p:cNvPr id="6" name="Textfeld 5">
            <a:extLst>
              <a:ext uri="{FF2B5EF4-FFF2-40B4-BE49-F238E27FC236}">
                <a16:creationId xmlns:a16="http://schemas.microsoft.com/office/drawing/2014/main" id="{05CEE1EA-CE8C-5460-A48F-AA481C13CE96}"/>
              </a:ext>
            </a:extLst>
          </p:cNvPr>
          <p:cNvSpPr txBox="1"/>
          <p:nvPr/>
        </p:nvSpPr>
        <p:spPr>
          <a:xfrm>
            <a:off x="4208199" y="6290702"/>
            <a:ext cx="7176653" cy="523220"/>
          </a:xfrm>
          <a:prstGeom prst="rect">
            <a:avLst/>
          </a:prstGeom>
          <a:noFill/>
        </p:spPr>
        <p:txBody>
          <a:bodyPr wrap="square">
            <a:spAutoFit/>
          </a:bodyPr>
          <a:lstStyle/>
          <a:p>
            <a:r>
              <a:rPr lang="en-US" sz="900" dirty="0"/>
              <a:t>Cohen SM, Kent TS. Etiology, diagnosis, and modern management of chronic pancreatitis: a systematic review. </a:t>
            </a:r>
            <a:r>
              <a:rPr lang="en-US" sz="900" i="1" dirty="0"/>
              <a:t>JAMA Surg.</a:t>
            </a:r>
            <a:r>
              <a:rPr lang="en-US" sz="900" dirty="0"/>
              <a:t> 2023;</a:t>
            </a:r>
          </a:p>
          <a:p>
            <a:r>
              <a:rPr lang="de-DE" sz="900" dirty="0"/>
              <a:t>Case </a:t>
            </a:r>
            <a:r>
              <a:rPr lang="de-DE" sz="900" dirty="0" err="1"/>
              <a:t>courtesy</a:t>
            </a:r>
            <a:r>
              <a:rPr lang="de-DE" sz="900" dirty="0"/>
              <a:t> </a:t>
            </a:r>
            <a:r>
              <a:rPr lang="de-DE" sz="900" dirty="0" err="1"/>
              <a:t>of</a:t>
            </a:r>
            <a:r>
              <a:rPr lang="de-DE" sz="900" dirty="0"/>
              <a:t> </a:t>
            </a:r>
            <a:r>
              <a:rPr lang="de-DE" sz="900" dirty="0" err="1"/>
              <a:t>Dr</a:t>
            </a:r>
            <a:r>
              <a:rPr lang="de-DE" sz="900" dirty="0"/>
              <a:t> Ahmed </a:t>
            </a:r>
            <a:r>
              <a:rPr lang="de-DE" sz="900" dirty="0" err="1"/>
              <a:t>Abdrabou</a:t>
            </a:r>
            <a:r>
              <a:rPr lang="de-DE" sz="900" dirty="0"/>
              <a:t>, Radiopaedia.org, </a:t>
            </a:r>
            <a:r>
              <a:rPr lang="de-DE" sz="900" dirty="0" err="1"/>
              <a:t>rID</a:t>
            </a:r>
            <a:r>
              <a:rPr lang="de-DE" sz="900" dirty="0"/>
              <a:t>: 25280</a:t>
            </a:r>
          </a:p>
          <a:p>
            <a:pPr marL="171450" indent="-171450">
              <a:buFont typeface="Arial" panose="020B0604020202020204" pitchFamily="34" charset="0"/>
              <a:buChar char="•"/>
            </a:pPr>
            <a:endParaRPr lang="de-CH" sz="900" dirty="0"/>
          </a:p>
        </p:txBody>
      </p:sp>
    </p:spTree>
    <p:extLst>
      <p:ext uri="{BB962C8B-B14F-4D97-AF65-F5344CB8AC3E}">
        <p14:creationId xmlns:p14="http://schemas.microsoft.com/office/powerpoint/2010/main" val="901567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E3944-CEAA-F252-F84B-EF5BD2FE1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EAF35-9648-EE80-1CB3-EB609057729A}"/>
              </a:ext>
            </a:extLst>
          </p:cNvPr>
          <p:cNvSpPr>
            <a:spLocks noGrp="1"/>
          </p:cNvSpPr>
          <p:nvPr>
            <p:ph type="title"/>
          </p:nvPr>
        </p:nvSpPr>
        <p:spPr>
          <a:xfrm>
            <a:off x="364911" y="167962"/>
            <a:ext cx="10515600" cy="452432"/>
          </a:xfrm>
        </p:spPr>
        <p:txBody>
          <a:bodyPr/>
          <a:lstStyle/>
          <a:p>
            <a:r>
              <a:rPr lang="de-CH" dirty="0"/>
              <a:t>Operative Massnahmen</a:t>
            </a:r>
          </a:p>
        </p:txBody>
      </p:sp>
      <p:sp>
        <p:nvSpPr>
          <p:cNvPr id="8" name="Foliennummernplatzhalter 7">
            <a:extLst>
              <a:ext uri="{FF2B5EF4-FFF2-40B4-BE49-F238E27FC236}">
                <a16:creationId xmlns:a16="http://schemas.microsoft.com/office/drawing/2014/main" id="{EA0A800F-EAA7-792B-3DFB-C41EF17BB8F5}"/>
              </a:ext>
            </a:extLst>
          </p:cNvPr>
          <p:cNvSpPr>
            <a:spLocks noGrp="1"/>
          </p:cNvSpPr>
          <p:nvPr>
            <p:ph type="sldNum" sz="quarter" idx="4"/>
          </p:nvPr>
        </p:nvSpPr>
        <p:spPr/>
        <p:txBody>
          <a:bodyPr/>
          <a:lstStyle/>
          <a:p>
            <a:pPr algn="r"/>
            <a:fld id="{E8B4AC24-8EFE-4548-B66C-1337A77FF3B4}" type="slidenum">
              <a:rPr lang="en-US" smtClean="0"/>
              <a:pPr algn="r"/>
              <a:t>44</a:t>
            </a:fld>
            <a:endParaRPr lang="en-US" dirty="0"/>
          </a:p>
        </p:txBody>
      </p:sp>
      <p:pic>
        <p:nvPicPr>
          <p:cNvPr id="5" name="Grafik 4">
            <a:extLst>
              <a:ext uri="{FF2B5EF4-FFF2-40B4-BE49-F238E27FC236}">
                <a16:creationId xmlns:a16="http://schemas.microsoft.com/office/drawing/2014/main" id="{E75783EB-7FA8-F628-F9F2-C7F17386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205" y="212268"/>
            <a:ext cx="4364884" cy="6433459"/>
          </a:xfrm>
          <a:prstGeom prst="rect">
            <a:avLst/>
          </a:prstGeom>
        </p:spPr>
      </p:pic>
      <p:sp>
        <p:nvSpPr>
          <p:cNvPr id="7" name="Rectangle 2">
            <a:extLst>
              <a:ext uri="{FF2B5EF4-FFF2-40B4-BE49-F238E27FC236}">
                <a16:creationId xmlns:a16="http://schemas.microsoft.com/office/drawing/2014/main" id="{B1721275-02C3-F1B4-847F-A5703D09F096}"/>
              </a:ext>
            </a:extLst>
          </p:cNvPr>
          <p:cNvSpPr>
            <a:spLocks noGrp="1" noChangeArrowheads="1"/>
          </p:cNvSpPr>
          <p:nvPr>
            <p:ph type="body" sz="quarter" idx="13"/>
          </p:nvPr>
        </p:nvSpPr>
        <p:spPr bwMode="auto">
          <a:xfrm>
            <a:off x="364911" y="817501"/>
            <a:ext cx="7440623"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de-DE" altLang="de-DE" sz="1800" b="1" i="0" u="none" strike="noStrike" cap="none" normalizeH="0" baseline="0" dirty="0" err="1">
                <a:ln>
                  <a:noFill/>
                </a:ln>
                <a:solidFill>
                  <a:schemeClr val="tx1"/>
                </a:solidFill>
                <a:effectLst/>
                <a:latin typeface="Arial" panose="020B0604020202020204" pitchFamily="34" charset="0"/>
              </a:rPr>
              <a:t>Pancreatoduodenektomie</a:t>
            </a:r>
            <a:r>
              <a:rPr kumimoji="0" lang="de-DE" altLang="de-DE" sz="1800" b="1" i="0" u="none" strike="noStrike" cap="none" normalizeH="0" baseline="0" dirty="0">
                <a:ln>
                  <a:noFill/>
                </a:ln>
                <a:solidFill>
                  <a:schemeClr val="tx1"/>
                </a:solidFill>
                <a:effectLst/>
                <a:latin typeface="Arial" panose="020B0604020202020204" pitchFamily="34" charset="0"/>
              </a:rPr>
              <a:t> (Whipple)</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Indikation: Verdacht auf Neoplasie oder signifikante Läsionen.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Merkmal: Hohe Morbidität, aber effektiv bei malignem Verdacht.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1800" b="1" i="0" u="none" strike="noStrike" cap="none" normalizeH="0" baseline="0" dirty="0" err="1">
                <a:ln>
                  <a:noFill/>
                </a:ln>
                <a:solidFill>
                  <a:schemeClr val="tx1"/>
                </a:solidFill>
                <a:effectLst/>
                <a:latin typeface="Arial" panose="020B0604020202020204" pitchFamily="34" charset="0"/>
              </a:rPr>
              <a:t>Beger</a:t>
            </a:r>
            <a:r>
              <a:rPr kumimoji="0" lang="de-DE" altLang="de-DE" sz="1800" b="1" i="0" u="none" strike="noStrike" cap="none" normalizeH="0" baseline="0" dirty="0">
                <a:ln>
                  <a:noFill/>
                </a:ln>
                <a:solidFill>
                  <a:schemeClr val="tx1"/>
                </a:solidFill>
                <a:effectLst/>
                <a:latin typeface="Arial" panose="020B0604020202020204" pitchFamily="34" charset="0"/>
              </a:rPr>
              <a:t>-Verfahren</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Indikation: Entfernung des Pankreaskopfes, Erhalt des Duodenums.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Vorteil: Bessere Lebensqualität und weniger Komplikationen als Whipple.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1800" b="1" i="0" u="none" strike="noStrike" cap="none" normalizeH="0" baseline="0" dirty="0">
                <a:ln>
                  <a:noFill/>
                </a:ln>
                <a:solidFill>
                  <a:schemeClr val="tx1"/>
                </a:solidFill>
                <a:effectLst/>
                <a:latin typeface="Arial" panose="020B0604020202020204" pitchFamily="34" charset="0"/>
              </a:rPr>
              <a:t>Frey-Verfahren</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Indikation: Entfernung des entzündeten Pankreaskopfes, </a:t>
            </a:r>
            <a:r>
              <a:rPr kumimoji="0" lang="de-DE" altLang="de-DE" sz="1600" i="0" u="none" strike="noStrike" cap="none" normalizeH="0" baseline="0" dirty="0" err="1">
                <a:ln>
                  <a:noFill/>
                </a:ln>
                <a:solidFill>
                  <a:schemeClr val="tx1"/>
                </a:solidFill>
                <a:effectLst/>
                <a:latin typeface="Arial" panose="020B0604020202020204" pitchFamily="34" charset="0"/>
              </a:rPr>
              <a:t>Pankreatojejunostomie</a:t>
            </a:r>
            <a:r>
              <a:rPr kumimoji="0" lang="de-DE" altLang="de-DE" sz="160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Vorteil: Bessere Schmerzbewältigung, verkürzte Operationszeit.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1800" b="1" i="0" u="none" strike="noStrike" cap="none" normalizeH="0" baseline="0" dirty="0">
                <a:ln>
                  <a:noFill/>
                </a:ln>
                <a:solidFill>
                  <a:schemeClr val="tx1"/>
                </a:solidFill>
                <a:effectLst/>
                <a:latin typeface="Arial" panose="020B0604020202020204" pitchFamily="34" charset="0"/>
              </a:rPr>
              <a:t>Berne-Modifikation</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Indikation: Weniger komplexe Fälle, ohne Erweiterung der </a:t>
            </a:r>
            <a:r>
              <a:rPr kumimoji="0" lang="de-DE" altLang="de-DE" sz="1600" i="0" u="none" strike="noStrike" cap="none" normalizeH="0" baseline="0" dirty="0" err="1">
                <a:ln>
                  <a:noFill/>
                </a:ln>
                <a:solidFill>
                  <a:schemeClr val="tx1"/>
                </a:solidFill>
                <a:effectLst/>
                <a:latin typeface="Arial" panose="020B0604020202020204" pitchFamily="34" charset="0"/>
              </a:rPr>
              <a:t>Pankreatojejunostomie</a:t>
            </a:r>
            <a:r>
              <a:rPr kumimoji="0" lang="de-DE" altLang="de-DE" sz="160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1800" b="1" i="0" u="none" strike="noStrike" cap="none" normalizeH="0" baseline="0" dirty="0">
                <a:ln>
                  <a:noFill/>
                </a:ln>
                <a:solidFill>
                  <a:schemeClr val="tx1"/>
                </a:solidFill>
                <a:effectLst/>
                <a:latin typeface="Arial" panose="020B0604020202020204" pitchFamily="34" charset="0"/>
              </a:rPr>
              <a:t>Totale </a:t>
            </a:r>
            <a:r>
              <a:rPr kumimoji="0" lang="de-DE" altLang="de-DE" sz="1800" b="1" i="0" u="none" strike="noStrike" cap="none" normalizeH="0" baseline="0" dirty="0" err="1">
                <a:ln>
                  <a:noFill/>
                </a:ln>
                <a:solidFill>
                  <a:schemeClr val="tx1"/>
                </a:solidFill>
                <a:effectLst/>
                <a:latin typeface="Arial" panose="020B0604020202020204" pitchFamily="34" charset="0"/>
              </a:rPr>
              <a:t>Pankreatektomie</a:t>
            </a:r>
            <a:r>
              <a:rPr kumimoji="0" lang="de-DE" altLang="de-DE" sz="1800" b="1" i="0" u="none" strike="noStrike" cap="none" normalizeH="0" baseline="0" dirty="0">
                <a:ln>
                  <a:noFill/>
                </a:ln>
                <a:solidFill>
                  <a:schemeClr val="tx1"/>
                </a:solidFill>
                <a:effectLst/>
                <a:latin typeface="Arial" panose="020B0604020202020204" pitchFamily="34" charset="0"/>
              </a:rPr>
              <a:t> mit Insel</a:t>
            </a:r>
            <a:r>
              <a:rPr lang="de-DE" altLang="de-DE" sz="1800" b="1" dirty="0">
                <a:solidFill>
                  <a:schemeClr val="tx1"/>
                </a:solidFill>
                <a:latin typeface="Arial" panose="020B0604020202020204" pitchFamily="34" charset="0"/>
              </a:rPr>
              <a:t>z</a:t>
            </a:r>
            <a:r>
              <a:rPr kumimoji="0" lang="de-DE" altLang="de-DE" sz="1800" b="1" i="0" u="none" strike="noStrike" cap="none" normalizeH="0" baseline="0" dirty="0">
                <a:ln>
                  <a:noFill/>
                </a:ln>
                <a:solidFill>
                  <a:schemeClr val="tx1"/>
                </a:solidFill>
                <a:effectLst/>
                <a:latin typeface="Arial" panose="020B0604020202020204" pitchFamily="34" charset="0"/>
              </a:rPr>
              <a:t>elltransplantation</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Indikation: Refraktäre Schmerzen, Funktionsverlust.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i="0" u="none" strike="noStrike" cap="none" normalizeH="0" baseline="0" dirty="0">
                <a:ln>
                  <a:noFill/>
                </a:ln>
                <a:solidFill>
                  <a:schemeClr val="tx1"/>
                </a:solidFill>
                <a:effectLst/>
                <a:latin typeface="Arial" panose="020B0604020202020204" pitchFamily="34" charset="0"/>
              </a:rPr>
              <a:t>Vorteil: Schmerzreduktion, langfristiges Diabetes-Risiko.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Textfeld 8">
            <a:extLst>
              <a:ext uri="{FF2B5EF4-FFF2-40B4-BE49-F238E27FC236}">
                <a16:creationId xmlns:a16="http://schemas.microsoft.com/office/drawing/2014/main" id="{CEBE3129-76B2-C631-E589-BEADCE06713F}"/>
              </a:ext>
            </a:extLst>
          </p:cNvPr>
          <p:cNvSpPr txBox="1"/>
          <p:nvPr/>
        </p:nvSpPr>
        <p:spPr>
          <a:xfrm>
            <a:off x="4334427" y="6459201"/>
            <a:ext cx="7176653" cy="230832"/>
          </a:xfrm>
          <a:prstGeom prst="rect">
            <a:avLst/>
          </a:prstGeom>
          <a:noFill/>
        </p:spPr>
        <p:txBody>
          <a:bodyPr wrap="square">
            <a:spAutoFit/>
          </a:bodyPr>
          <a:lstStyle/>
          <a:p>
            <a:r>
              <a:rPr lang="en-US" sz="900" dirty="0"/>
              <a:t>Cohen SM, Kent TS. Etiology, diagnosis, and modern management of chronic pancreatitis: a systematic review. </a:t>
            </a:r>
            <a:r>
              <a:rPr lang="en-US" sz="900" i="1" dirty="0"/>
              <a:t>JAMA Surg.</a:t>
            </a:r>
            <a:r>
              <a:rPr lang="en-US" sz="900" dirty="0"/>
              <a:t> 2023;</a:t>
            </a:r>
            <a:endParaRPr lang="de-CH" sz="900" dirty="0"/>
          </a:p>
        </p:txBody>
      </p:sp>
    </p:spTree>
    <p:extLst>
      <p:ext uri="{BB962C8B-B14F-4D97-AF65-F5344CB8AC3E}">
        <p14:creationId xmlns:p14="http://schemas.microsoft.com/office/powerpoint/2010/main" val="1952496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140A-CE7B-BA2E-0801-9E6643DE1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0A67B-8853-9990-34AD-21AFEE1BE0BF}"/>
              </a:ext>
            </a:extLst>
          </p:cNvPr>
          <p:cNvSpPr>
            <a:spLocks noGrp="1"/>
          </p:cNvSpPr>
          <p:nvPr>
            <p:ph type="title"/>
          </p:nvPr>
        </p:nvSpPr>
        <p:spPr/>
        <p:txBody>
          <a:bodyPr/>
          <a:lstStyle/>
          <a:p>
            <a:r>
              <a:rPr lang="de-CH" dirty="0"/>
              <a:t>Operation vs. Endoskopie</a:t>
            </a:r>
          </a:p>
        </p:txBody>
      </p:sp>
      <p:sp>
        <p:nvSpPr>
          <p:cNvPr id="8" name="Foliennummernplatzhalter 7">
            <a:extLst>
              <a:ext uri="{FF2B5EF4-FFF2-40B4-BE49-F238E27FC236}">
                <a16:creationId xmlns:a16="http://schemas.microsoft.com/office/drawing/2014/main" id="{0D3D67AC-D945-A9A5-3D6C-3FF8904A0C56}"/>
              </a:ext>
            </a:extLst>
          </p:cNvPr>
          <p:cNvSpPr>
            <a:spLocks noGrp="1"/>
          </p:cNvSpPr>
          <p:nvPr>
            <p:ph type="sldNum" sz="quarter" idx="4"/>
          </p:nvPr>
        </p:nvSpPr>
        <p:spPr/>
        <p:txBody>
          <a:bodyPr/>
          <a:lstStyle/>
          <a:p>
            <a:pPr algn="r"/>
            <a:fld id="{E8B4AC24-8EFE-4548-B66C-1337A77FF3B4}" type="slidenum">
              <a:rPr lang="en-US" smtClean="0"/>
              <a:pPr algn="r"/>
              <a:t>45</a:t>
            </a:fld>
            <a:endParaRPr lang="en-US" dirty="0"/>
          </a:p>
        </p:txBody>
      </p:sp>
      <p:sp>
        <p:nvSpPr>
          <p:cNvPr id="6" name="Textfeld 5">
            <a:extLst>
              <a:ext uri="{FF2B5EF4-FFF2-40B4-BE49-F238E27FC236}">
                <a16:creationId xmlns:a16="http://schemas.microsoft.com/office/drawing/2014/main" id="{D1BA26A7-CDED-67A5-2528-C5207B4BDF0C}"/>
              </a:ext>
            </a:extLst>
          </p:cNvPr>
          <p:cNvSpPr txBox="1"/>
          <p:nvPr/>
        </p:nvSpPr>
        <p:spPr>
          <a:xfrm>
            <a:off x="3690819" y="5884471"/>
            <a:ext cx="7600163" cy="507831"/>
          </a:xfrm>
          <a:prstGeom prst="rect">
            <a:avLst/>
          </a:prstGeom>
          <a:noFill/>
        </p:spPr>
        <p:txBody>
          <a:bodyPr wrap="square">
            <a:spAutoFit/>
          </a:bodyPr>
          <a:lstStyle/>
          <a:p>
            <a:r>
              <a:rPr lang="de-CH" sz="900" dirty="0"/>
              <a:t>Issa Y et al. </a:t>
            </a:r>
            <a:r>
              <a:rPr lang="de-CH" sz="900" dirty="0" err="1"/>
              <a:t>Effect</a:t>
            </a:r>
            <a:r>
              <a:rPr lang="de-CH" sz="900" dirty="0"/>
              <a:t> </a:t>
            </a:r>
            <a:r>
              <a:rPr lang="de-CH" sz="900" dirty="0" err="1"/>
              <a:t>of</a:t>
            </a:r>
            <a:r>
              <a:rPr lang="de-CH" sz="900" dirty="0"/>
              <a:t> </a:t>
            </a:r>
            <a:r>
              <a:rPr lang="de-CH" sz="900" dirty="0" err="1"/>
              <a:t>early</a:t>
            </a:r>
            <a:r>
              <a:rPr lang="de-CH" sz="900" dirty="0"/>
              <a:t> </a:t>
            </a:r>
            <a:r>
              <a:rPr lang="de-CH" sz="900" dirty="0" err="1"/>
              <a:t>surgery</a:t>
            </a:r>
            <a:r>
              <a:rPr lang="de-CH" sz="900" dirty="0"/>
              <a:t> </a:t>
            </a:r>
            <a:r>
              <a:rPr lang="de-CH" sz="900" dirty="0" err="1"/>
              <a:t>vs</a:t>
            </a:r>
            <a:r>
              <a:rPr lang="de-CH" sz="900" dirty="0"/>
              <a:t> </a:t>
            </a:r>
            <a:r>
              <a:rPr lang="de-CH" sz="900" dirty="0" err="1"/>
              <a:t>endoscopy‑first</a:t>
            </a:r>
            <a:r>
              <a:rPr lang="de-CH" sz="900" dirty="0"/>
              <a:t> </a:t>
            </a:r>
            <a:r>
              <a:rPr lang="de-CH" sz="900" dirty="0" err="1"/>
              <a:t>approach</a:t>
            </a:r>
            <a:r>
              <a:rPr lang="de-CH" sz="900" dirty="0"/>
              <a:t> on </a:t>
            </a:r>
            <a:r>
              <a:rPr lang="de-CH" sz="900" dirty="0" err="1"/>
              <a:t>pain</a:t>
            </a:r>
            <a:r>
              <a:rPr lang="de-CH" sz="900" dirty="0"/>
              <a:t> in </a:t>
            </a:r>
            <a:r>
              <a:rPr lang="de-CH" sz="900" dirty="0" err="1"/>
              <a:t>patients</a:t>
            </a:r>
            <a:r>
              <a:rPr lang="de-CH" sz="900" dirty="0"/>
              <a:t> </a:t>
            </a:r>
            <a:r>
              <a:rPr lang="de-CH" sz="900" dirty="0" err="1"/>
              <a:t>with</a:t>
            </a:r>
            <a:r>
              <a:rPr lang="de-CH" sz="900" dirty="0"/>
              <a:t> </a:t>
            </a:r>
            <a:r>
              <a:rPr lang="de-CH" sz="900" dirty="0" err="1"/>
              <a:t>chronic</a:t>
            </a:r>
            <a:r>
              <a:rPr lang="de-CH" sz="900" dirty="0"/>
              <a:t> </a:t>
            </a:r>
            <a:r>
              <a:rPr lang="de-CH" sz="900" dirty="0" err="1"/>
              <a:t>pancreatitis</a:t>
            </a:r>
            <a:r>
              <a:rPr lang="de-CH" sz="900" dirty="0"/>
              <a:t>: The ESCAPE </a:t>
            </a:r>
            <a:r>
              <a:rPr lang="de-CH" sz="900" dirty="0" err="1"/>
              <a:t>randomized</a:t>
            </a:r>
            <a:r>
              <a:rPr lang="de-CH" sz="900" dirty="0"/>
              <a:t> </a:t>
            </a:r>
            <a:r>
              <a:rPr lang="de-CH" sz="900" dirty="0" err="1"/>
              <a:t>clinical</a:t>
            </a:r>
            <a:r>
              <a:rPr lang="de-CH" sz="900" dirty="0"/>
              <a:t> trial. </a:t>
            </a:r>
            <a:r>
              <a:rPr lang="de-CH" sz="900" i="1" dirty="0"/>
              <a:t>JAMA.</a:t>
            </a:r>
            <a:r>
              <a:rPr lang="de-CH" sz="900" dirty="0"/>
              <a:t> 2020</a:t>
            </a:r>
          </a:p>
          <a:p>
            <a:r>
              <a:rPr lang="de-CH" sz="900" dirty="0"/>
              <a:t>Ali UA et al. </a:t>
            </a:r>
            <a:r>
              <a:rPr lang="de-CH" sz="900" dirty="0" err="1"/>
              <a:t>Endoscopic</a:t>
            </a:r>
            <a:r>
              <a:rPr lang="de-CH" sz="900" dirty="0"/>
              <a:t> </a:t>
            </a:r>
            <a:r>
              <a:rPr lang="de-CH" sz="900" dirty="0" err="1"/>
              <a:t>or</a:t>
            </a:r>
            <a:r>
              <a:rPr lang="de-CH" sz="900" dirty="0"/>
              <a:t> </a:t>
            </a:r>
            <a:r>
              <a:rPr lang="de-CH" sz="900" dirty="0" err="1"/>
              <a:t>surgical</a:t>
            </a:r>
            <a:r>
              <a:rPr lang="de-CH" sz="900" dirty="0"/>
              <a:t> </a:t>
            </a:r>
            <a:r>
              <a:rPr lang="de-CH" sz="900" dirty="0" err="1"/>
              <a:t>intervention</a:t>
            </a:r>
            <a:r>
              <a:rPr lang="de-CH" sz="900" dirty="0"/>
              <a:t> </a:t>
            </a:r>
            <a:r>
              <a:rPr lang="de-CH" sz="900" dirty="0" err="1"/>
              <a:t>for</a:t>
            </a:r>
            <a:r>
              <a:rPr lang="de-CH" sz="900" dirty="0"/>
              <a:t> </a:t>
            </a:r>
            <a:r>
              <a:rPr lang="de-CH" sz="900" dirty="0" err="1"/>
              <a:t>painful</a:t>
            </a:r>
            <a:r>
              <a:rPr lang="de-CH" sz="900" dirty="0"/>
              <a:t> </a:t>
            </a:r>
            <a:r>
              <a:rPr lang="de-CH" sz="900" dirty="0" err="1"/>
              <a:t>obstructive</a:t>
            </a:r>
            <a:r>
              <a:rPr lang="de-CH" sz="900" dirty="0"/>
              <a:t> </a:t>
            </a:r>
            <a:r>
              <a:rPr lang="de-CH" sz="900" dirty="0" err="1"/>
              <a:t>chronic</a:t>
            </a:r>
            <a:r>
              <a:rPr lang="de-CH" sz="900" dirty="0"/>
              <a:t> </a:t>
            </a:r>
            <a:r>
              <a:rPr lang="de-CH" sz="900" dirty="0" err="1"/>
              <a:t>pancreatitis</a:t>
            </a:r>
            <a:r>
              <a:rPr lang="de-CH" sz="900" dirty="0"/>
              <a:t>. </a:t>
            </a:r>
            <a:r>
              <a:rPr lang="de-CH" sz="900" i="1" dirty="0"/>
              <a:t>Cochrane Database </a:t>
            </a:r>
            <a:r>
              <a:rPr lang="de-CH" sz="900" i="1" dirty="0" err="1"/>
              <a:t>Syst</a:t>
            </a:r>
            <a:r>
              <a:rPr lang="de-CH" sz="900" i="1" dirty="0"/>
              <a:t> Rev.</a:t>
            </a:r>
            <a:r>
              <a:rPr lang="de-CH" sz="900" dirty="0"/>
              <a:t> 2012</a:t>
            </a:r>
          </a:p>
        </p:txBody>
      </p:sp>
      <p:pic>
        <p:nvPicPr>
          <p:cNvPr id="11" name="Grafik 10">
            <a:extLst>
              <a:ext uri="{FF2B5EF4-FFF2-40B4-BE49-F238E27FC236}">
                <a16:creationId xmlns:a16="http://schemas.microsoft.com/office/drawing/2014/main" id="{A6DB908B-262D-C98D-DFF5-376A5C7A3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295" y="1341765"/>
            <a:ext cx="8580309" cy="3996669"/>
          </a:xfrm>
          <a:prstGeom prst="rect">
            <a:avLst/>
          </a:prstGeom>
        </p:spPr>
      </p:pic>
    </p:spTree>
    <p:extLst>
      <p:ext uri="{BB962C8B-B14F-4D97-AF65-F5344CB8AC3E}">
        <p14:creationId xmlns:p14="http://schemas.microsoft.com/office/powerpoint/2010/main" val="2660793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FA0D-397F-D3ED-DF1C-726F555B4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6BAC8-C544-5400-D35F-A18B1572D79E}"/>
              </a:ext>
            </a:extLst>
          </p:cNvPr>
          <p:cNvSpPr>
            <a:spLocks noGrp="1"/>
          </p:cNvSpPr>
          <p:nvPr>
            <p:ph type="title"/>
          </p:nvPr>
        </p:nvSpPr>
        <p:spPr>
          <a:xfrm>
            <a:off x="284843" y="234388"/>
            <a:ext cx="10515600" cy="452432"/>
          </a:xfrm>
        </p:spPr>
        <p:txBody>
          <a:bodyPr/>
          <a:lstStyle/>
          <a:p>
            <a:r>
              <a:rPr lang="de-CH" dirty="0"/>
              <a:t>Operation vs. Endoskopie</a:t>
            </a:r>
          </a:p>
        </p:txBody>
      </p:sp>
      <p:sp>
        <p:nvSpPr>
          <p:cNvPr id="8" name="Foliennummernplatzhalter 7">
            <a:extLst>
              <a:ext uri="{FF2B5EF4-FFF2-40B4-BE49-F238E27FC236}">
                <a16:creationId xmlns:a16="http://schemas.microsoft.com/office/drawing/2014/main" id="{C9C9E227-DC00-571E-D560-77D7823F6E35}"/>
              </a:ext>
            </a:extLst>
          </p:cNvPr>
          <p:cNvSpPr>
            <a:spLocks noGrp="1"/>
          </p:cNvSpPr>
          <p:nvPr>
            <p:ph type="sldNum" sz="quarter" idx="4"/>
          </p:nvPr>
        </p:nvSpPr>
        <p:spPr/>
        <p:txBody>
          <a:bodyPr/>
          <a:lstStyle/>
          <a:p>
            <a:pPr algn="r"/>
            <a:fld id="{E8B4AC24-8EFE-4548-B66C-1337A77FF3B4}" type="slidenum">
              <a:rPr lang="en-US" smtClean="0"/>
              <a:pPr algn="r"/>
              <a:t>46</a:t>
            </a:fld>
            <a:endParaRPr lang="en-US" dirty="0"/>
          </a:p>
        </p:txBody>
      </p:sp>
      <p:sp>
        <p:nvSpPr>
          <p:cNvPr id="6" name="Textfeld 5">
            <a:extLst>
              <a:ext uri="{FF2B5EF4-FFF2-40B4-BE49-F238E27FC236}">
                <a16:creationId xmlns:a16="http://schemas.microsoft.com/office/drawing/2014/main" id="{45F0AD88-F2AB-B8C2-11B6-32059532B524}"/>
              </a:ext>
            </a:extLst>
          </p:cNvPr>
          <p:cNvSpPr txBox="1"/>
          <p:nvPr/>
        </p:nvSpPr>
        <p:spPr>
          <a:xfrm>
            <a:off x="3665419" y="6083069"/>
            <a:ext cx="7600163" cy="507831"/>
          </a:xfrm>
          <a:prstGeom prst="rect">
            <a:avLst/>
          </a:prstGeom>
          <a:noFill/>
        </p:spPr>
        <p:txBody>
          <a:bodyPr wrap="square">
            <a:spAutoFit/>
          </a:bodyPr>
          <a:lstStyle/>
          <a:p>
            <a:r>
              <a:rPr lang="de-CH" sz="900" dirty="0"/>
              <a:t>Issa Y et al. </a:t>
            </a:r>
            <a:r>
              <a:rPr lang="de-CH" sz="900" dirty="0" err="1"/>
              <a:t>Effect</a:t>
            </a:r>
            <a:r>
              <a:rPr lang="de-CH" sz="900" dirty="0"/>
              <a:t> </a:t>
            </a:r>
            <a:r>
              <a:rPr lang="de-CH" sz="900" dirty="0" err="1"/>
              <a:t>of</a:t>
            </a:r>
            <a:r>
              <a:rPr lang="de-CH" sz="900" dirty="0"/>
              <a:t> </a:t>
            </a:r>
            <a:r>
              <a:rPr lang="de-CH" sz="900" dirty="0" err="1"/>
              <a:t>early</a:t>
            </a:r>
            <a:r>
              <a:rPr lang="de-CH" sz="900" dirty="0"/>
              <a:t> </a:t>
            </a:r>
            <a:r>
              <a:rPr lang="de-CH" sz="900" dirty="0" err="1"/>
              <a:t>surgery</a:t>
            </a:r>
            <a:r>
              <a:rPr lang="de-CH" sz="900" dirty="0"/>
              <a:t> </a:t>
            </a:r>
            <a:r>
              <a:rPr lang="de-CH" sz="900" dirty="0" err="1"/>
              <a:t>vs</a:t>
            </a:r>
            <a:r>
              <a:rPr lang="de-CH" sz="900" dirty="0"/>
              <a:t> </a:t>
            </a:r>
            <a:r>
              <a:rPr lang="de-CH" sz="900" dirty="0" err="1"/>
              <a:t>endoscopy‑first</a:t>
            </a:r>
            <a:r>
              <a:rPr lang="de-CH" sz="900" dirty="0"/>
              <a:t> </a:t>
            </a:r>
            <a:r>
              <a:rPr lang="de-CH" sz="900" dirty="0" err="1"/>
              <a:t>approach</a:t>
            </a:r>
            <a:r>
              <a:rPr lang="de-CH" sz="900" dirty="0"/>
              <a:t> on </a:t>
            </a:r>
            <a:r>
              <a:rPr lang="de-CH" sz="900" dirty="0" err="1"/>
              <a:t>pain</a:t>
            </a:r>
            <a:r>
              <a:rPr lang="de-CH" sz="900" dirty="0"/>
              <a:t> in </a:t>
            </a:r>
            <a:r>
              <a:rPr lang="de-CH" sz="900" dirty="0" err="1"/>
              <a:t>patients</a:t>
            </a:r>
            <a:r>
              <a:rPr lang="de-CH" sz="900" dirty="0"/>
              <a:t> </a:t>
            </a:r>
            <a:r>
              <a:rPr lang="de-CH" sz="900" dirty="0" err="1"/>
              <a:t>with</a:t>
            </a:r>
            <a:r>
              <a:rPr lang="de-CH" sz="900" dirty="0"/>
              <a:t> </a:t>
            </a:r>
            <a:r>
              <a:rPr lang="de-CH" sz="900" dirty="0" err="1"/>
              <a:t>chronic</a:t>
            </a:r>
            <a:r>
              <a:rPr lang="de-CH" sz="900" dirty="0"/>
              <a:t> </a:t>
            </a:r>
            <a:r>
              <a:rPr lang="de-CH" sz="900" dirty="0" err="1"/>
              <a:t>pancreatitis</a:t>
            </a:r>
            <a:r>
              <a:rPr lang="de-CH" sz="900" dirty="0"/>
              <a:t>: The ESCAPE </a:t>
            </a:r>
            <a:r>
              <a:rPr lang="de-CH" sz="900" dirty="0" err="1"/>
              <a:t>randomized</a:t>
            </a:r>
            <a:r>
              <a:rPr lang="de-CH" sz="900" dirty="0"/>
              <a:t> </a:t>
            </a:r>
            <a:r>
              <a:rPr lang="de-CH" sz="900" dirty="0" err="1"/>
              <a:t>clinical</a:t>
            </a:r>
            <a:r>
              <a:rPr lang="de-CH" sz="900" dirty="0"/>
              <a:t> trial. </a:t>
            </a:r>
            <a:r>
              <a:rPr lang="de-CH" sz="900" i="1" dirty="0"/>
              <a:t>JAMA.</a:t>
            </a:r>
            <a:r>
              <a:rPr lang="de-CH" sz="900" dirty="0"/>
              <a:t> 2020</a:t>
            </a:r>
          </a:p>
          <a:p>
            <a:r>
              <a:rPr lang="de-CH" sz="900" dirty="0"/>
              <a:t>Ali UA et al. </a:t>
            </a:r>
            <a:r>
              <a:rPr lang="de-CH" sz="900" dirty="0" err="1"/>
              <a:t>Endoscopic</a:t>
            </a:r>
            <a:r>
              <a:rPr lang="de-CH" sz="900" dirty="0"/>
              <a:t> </a:t>
            </a:r>
            <a:r>
              <a:rPr lang="de-CH" sz="900" dirty="0" err="1"/>
              <a:t>or</a:t>
            </a:r>
            <a:r>
              <a:rPr lang="de-CH" sz="900" dirty="0"/>
              <a:t> </a:t>
            </a:r>
            <a:r>
              <a:rPr lang="de-CH" sz="900" dirty="0" err="1"/>
              <a:t>surgical</a:t>
            </a:r>
            <a:r>
              <a:rPr lang="de-CH" sz="900" dirty="0"/>
              <a:t> </a:t>
            </a:r>
            <a:r>
              <a:rPr lang="de-CH" sz="900" dirty="0" err="1"/>
              <a:t>intervention</a:t>
            </a:r>
            <a:r>
              <a:rPr lang="de-CH" sz="900" dirty="0"/>
              <a:t> </a:t>
            </a:r>
            <a:r>
              <a:rPr lang="de-CH" sz="900" dirty="0" err="1"/>
              <a:t>for</a:t>
            </a:r>
            <a:r>
              <a:rPr lang="de-CH" sz="900" dirty="0"/>
              <a:t> </a:t>
            </a:r>
            <a:r>
              <a:rPr lang="de-CH" sz="900" dirty="0" err="1"/>
              <a:t>painful</a:t>
            </a:r>
            <a:r>
              <a:rPr lang="de-CH" sz="900" dirty="0"/>
              <a:t> </a:t>
            </a:r>
            <a:r>
              <a:rPr lang="de-CH" sz="900" dirty="0" err="1"/>
              <a:t>obstructive</a:t>
            </a:r>
            <a:r>
              <a:rPr lang="de-CH" sz="900" dirty="0"/>
              <a:t> </a:t>
            </a:r>
            <a:r>
              <a:rPr lang="de-CH" sz="900" dirty="0" err="1"/>
              <a:t>chronic</a:t>
            </a:r>
            <a:r>
              <a:rPr lang="de-CH" sz="900" dirty="0"/>
              <a:t> </a:t>
            </a:r>
            <a:r>
              <a:rPr lang="de-CH" sz="900" dirty="0" err="1"/>
              <a:t>pancreatitis</a:t>
            </a:r>
            <a:r>
              <a:rPr lang="de-CH" sz="900" dirty="0"/>
              <a:t>. </a:t>
            </a:r>
            <a:r>
              <a:rPr lang="de-CH" sz="900" i="1" dirty="0"/>
              <a:t>Cochrane Database </a:t>
            </a:r>
            <a:r>
              <a:rPr lang="de-CH" sz="900" i="1" dirty="0" err="1"/>
              <a:t>Syst</a:t>
            </a:r>
            <a:r>
              <a:rPr lang="de-CH" sz="900" i="1" dirty="0"/>
              <a:t> Rev.</a:t>
            </a:r>
            <a:r>
              <a:rPr lang="de-CH" sz="900" dirty="0"/>
              <a:t> 2012</a:t>
            </a:r>
          </a:p>
        </p:txBody>
      </p:sp>
      <p:pic>
        <p:nvPicPr>
          <p:cNvPr id="5" name="Grafik 4">
            <a:extLst>
              <a:ext uri="{FF2B5EF4-FFF2-40B4-BE49-F238E27FC236}">
                <a16:creationId xmlns:a16="http://schemas.microsoft.com/office/drawing/2014/main" id="{90BA4B93-D983-91DB-EA1A-A7E0E5B20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419" y="686820"/>
            <a:ext cx="7180381" cy="5040287"/>
          </a:xfrm>
          <a:prstGeom prst="rect">
            <a:avLst/>
          </a:prstGeom>
        </p:spPr>
      </p:pic>
    </p:spTree>
    <p:extLst>
      <p:ext uri="{BB962C8B-B14F-4D97-AF65-F5344CB8AC3E}">
        <p14:creationId xmlns:p14="http://schemas.microsoft.com/office/powerpoint/2010/main" val="1021982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D915-0237-5B7A-D275-559231936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CBC94-E275-DBAF-C798-D132D9FE72BE}"/>
              </a:ext>
            </a:extLst>
          </p:cNvPr>
          <p:cNvSpPr>
            <a:spLocks noGrp="1"/>
          </p:cNvSpPr>
          <p:nvPr>
            <p:ph type="title"/>
          </p:nvPr>
        </p:nvSpPr>
        <p:spPr/>
        <p:txBody>
          <a:bodyPr/>
          <a:lstStyle/>
          <a:p>
            <a:r>
              <a:rPr lang="de-CH" dirty="0"/>
              <a:t>Verlaufskontrollen bei chronischer Pankreatitis</a:t>
            </a:r>
          </a:p>
        </p:txBody>
      </p:sp>
      <p:sp>
        <p:nvSpPr>
          <p:cNvPr id="3" name="Text Placeholder 2">
            <a:extLst>
              <a:ext uri="{FF2B5EF4-FFF2-40B4-BE49-F238E27FC236}">
                <a16:creationId xmlns:a16="http://schemas.microsoft.com/office/drawing/2014/main" id="{2C831912-B02A-6B61-55E4-17F72133A6A4}"/>
              </a:ext>
            </a:extLst>
          </p:cNvPr>
          <p:cNvSpPr>
            <a:spLocks noGrp="1"/>
          </p:cNvSpPr>
          <p:nvPr>
            <p:ph type="body" sz="quarter" idx="13"/>
          </p:nvPr>
        </p:nvSpPr>
        <p:spPr/>
        <p:txBody>
          <a:bodyPr/>
          <a:lstStyle/>
          <a:p>
            <a:pPr marL="285750" indent="-285750">
              <a:buFont typeface="Arial" charset="0"/>
              <a:buChar char="•"/>
            </a:pPr>
            <a:r>
              <a:rPr lang="de-DE" dirty="0"/>
              <a:t>Jährliche Kontrollen in der hausärztlichen Sprechstunde</a:t>
            </a:r>
          </a:p>
          <a:p>
            <a:pPr marL="285750" indent="-285750">
              <a:buFont typeface="Arial" charset="0"/>
              <a:buChar char="•"/>
            </a:pPr>
            <a:r>
              <a:rPr lang="de-DE" dirty="0"/>
              <a:t>Fäkale </a:t>
            </a:r>
            <a:r>
              <a:rPr lang="de-DE" dirty="0" err="1"/>
              <a:t>Pankreaselastase</a:t>
            </a:r>
            <a:r>
              <a:rPr lang="de-DE" dirty="0"/>
              <a:t> jährlich, falls noch keine exokrine Pankreasinsuffizienz vorliegt</a:t>
            </a:r>
          </a:p>
          <a:p>
            <a:pPr marL="285750" indent="-285750">
              <a:buFont typeface="Arial" charset="0"/>
              <a:buChar char="•"/>
            </a:pPr>
            <a:r>
              <a:rPr lang="de-DE" dirty="0"/>
              <a:t>Ggf. jährliche Bestimmung der Malabsorptionsparameter (Vitamin A, D, INR und B12 sowie von Folsäure, Zink und Ferritin)</a:t>
            </a:r>
          </a:p>
          <a:p>
            <a:pPr marL="285750" indent="-285750">
              <a:buFont typeface="Arial" charset="0"/>
              <a:buChar char="•"/>
            </a:pPr>
            <a:r>
              <a:rPr lang="de-DE" dirty="0"/>
              <a:t>Messung von Nüchtern-Blutzucker (ggf. HbA1c) alle 6-12 Monate</a:t>
            </a:r>
          </a:p>
          <a:p>
            <a:pPr marL="0" indent="0">
              <a:buNone/>
            </a:pPr>
            <a:endParaRPr lang="de-CH" dirty="0"/>
          </a:p>
        </p:txBody>
      </p:sp>
      <p:sp>
        <p:nvSpPr>
          <p:cNvPr id="8" name="Foliennummernplatzhalter 7">
            <a:extLst>
              <a:ext uri="{FF2B5EF4-FFF2-40B4-BE49-F238E27FC236}">
                <a16:creationId xmlns:a16="http://schemas.microsoft.com/office/drawing/2014/main" id="{F44414F5-0F92-FC5F-040C-2EDB39F3B070}"/>
              </a:ext>
            </a:extLst>
          </p:cNvPr>
          <p:cNvSpPr>
            <a:spLocks noGrp="1"/>
          </p:cNvSpPr>
          <p:nvPr>
            <p:ph type="sldNum" sz="quarter" idx="4"/>
          </p:nvPr>
        </p:nvSpPr>
        <p:spPr/>
        <p:txBody>
          <a:bodyPr/>
          <a:lstStyle/>
          <a:p>
            <a:pPr algn="r"/>
            <a:fld id="{E8B4AC24-8EFE-4548-B66C-1337A77FF3B4}" type="slidenum">
              <a:rPr lang="en-US" smtClean="0"/>
              <a:pPr algn="r"/>
              <a:t>47</a:t>
            </a:fld>
            <a:endParaRPr lang="en-US" dirty="0"/>
          </a:p>
        </p:txBody>
      </p:sp>
      <p:sp>
        <p:nvSpPr>
          <p:cNvPr id="5" name="Textfeld 4">
            <a:extLst>
              <a:ext uri="{FF2B5EF4-FFF2-40B4-BE49-F238E27FC236}">
                <a16:creationId xmlns:a16="http://schemas.microsoft.com/office/drawing/2014/main" id="{BF20B607-03F5-9D77-1EC3-EC6F08133D4E}"/>
              </a:ext>
            </a:extLst>
          </p:cNvPr>
          <p:cNvSpPr txBox="1"/>
          <p:nvPr/>
        </p:nvSpPr>
        <p:spPr>
          <a:xfrm>
            <a:off x="5235844" y="6188201"/>
            <a:ext cx="6281530" cy="400110"/>
          </a:xfrm>
          <a:prstGeom prst="rect">
            <a:avLst/>
          </a:prstGeom>
          <a:noFill/>
        </p:spPr>
        <p:txBody>
          <a:bodyPr wrap="square" rtlCol="0">
            <a:spAutoFit/>
          </a:bodyPr>
          <a:lstStyle/>
          <a:p>
            <a:r>
              <a:rPr lang="de-DE" sz="1000" dirty="0">
                <a:latin typeface="Arial" charset="0"/>
                <a:ea typeface="Arial" charset="0"/>
                <a:cs typeface="Arial" charset="0"/>
              </a:rPr>
              <a:t>C. </a:t>
            </a:r>
            <a:r>
              <a:rPr lang="de-DE" sz="1000" dirty="0" err="1">
                <a:latin typeface="Arial" charset="0"/>
                <a:ea typeface="Arial" charset="0"/>
                <a:cs typeface="Arial" charset="0"/>
              </a:rPr>
              <a:t>Mansera</a:t>
            </a:r>
            <a:r>
              <a:rPr lang="de-DE" sz="1000" dirty="0">
                <a:latin typeface="Arial" charset="0"/>
                <a:ea typeface="Arial" charset="0"/>
                <a:cs typeface="Arial" charset="0"/>
              </a:rPr>
              <a:t>. Chronische Pankreatitis und </a:t>
            </a:r>
            <a:r>
              <a:rPr lang="de-DE" sz="1000" dirty="0" err="1">
                <a:latin typeface="Arial" charset="0"/>
                <a:ea typeface="Arial" charset="0"/>
                <a:cs typeface="Arial" charset="0"/>
              </a:rPr>
              <a:t>Enzymersatztherapiefür</a:t>
            </a:r>
            <a:r>
              <a:rPr lang="de-DE" sz="1000" dirty="0">
                <a:latin typeface="Arial" charset="0"/>
                <a:ea typeface="Arial" charset="0"/>
                <a:cs typeface="Arial" charset="0"/>
              </a:rPr>
              <a:t> die Praxis für die Konsensus-Gruppe.  Schweiz </a:t>
            </a:r>
            <a:r>
              <a:rPr lang="de-DE" sz="1000" dirty="0" err="1">
                <a:latin typeface="Arial" charset="0"/>
                <a:ea typeface="Arial" charset="0"/>
                <a:cs typeface="Arial" charset="0"/>
              </a:rPr>
              <a:t>Med</a:t>
            </a:r>
            <a:r>
              <a:rPr lang="de-DE" sz="1000" dirty="0">
                <a:latin typeface="Arial" charset="0"/>
                <a:ea typeface="Arial" charset="0"/>
                <a:cs typeface="Arial" charset="0"/>
              </a:rPr>
              <a:t> Forum. 2014.</a:t>
            </a:r>
          </a:p>
        </p:txBody>
      </p:sp>
    </p:spTree>
    <p:extLst>
      <p:ext uri="{BB962C8B-B14F-4D97-AF65-F5344CB8AC3E}">
        <p14:creationId xmlns:p14="http://schemas.microsoft.com/office/powerpoint/2010/main" val="1518526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8D32-16AF-B234-CDA7-3E9A06956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D13A6-9732-88BE-A8CB-783D14A95DF9}"/>
              </a:ext>
            </a:extLst>
          </p:cNvPr>
          <p:cNvSpPr>
            <a:spLocks noGrp="1"/>
          </p:cNvSpPr>
          <p:nvPr>
            <p:ph type="title"/>
          </p:nvPr>
        </p:nvSpPr>
        <p:spPr/>
        <p:txBody>
          <a:bodyPr/>
          <a:lstStyle/>
          <a:p>
            <a:r>
              <a:rPr lang="de-CH" dirty="0"/>
              <a:t>Karzinomrisiko bei chronischer Pankreatitis</a:t>
            </a:r>
          </a:p>
        </p:txBody>
      </p:sp>
      <p:sp>
        <p:nvSpPr>
          <p:cNvPr id="3" name="Text Placeholder 2">
            <a:extLst>
              <a:ext uri="{FF2B5EF4-FFF2-40B4-BE49-F238E27FC236}">
                <a16:creationId xmlns:a16="http://schemas.microsoft.com/office/drawing/2014/main" id="{0EE52AD4-4BFD-8E44-7EB7-AA6301800BB9}"/>
              </a:ext>
            </a:extLst>
          </p:cNvPr>
          <p:cNvSpPr>
            <a:spLocks noGrp="1"/>
          </p:cNvSpPr>
          <p:nvPr>
            <p:ph type="body" sz="quarter" idx="13"/>
          </p:nvPr>
        </p:nvSpPr>
        <p:spPr/>
        <p:txBody>
          <a:bodyPr/>
          <a:lstStyle/>
          <a:p>
            <a:pPr marL="285750" indent="-285750">
              <a:buFont typeface="Arial" charset="0"/>
              <a:buChar char="•"/>
            </a:pPr>
            <a:r>
              <a:rPr lang="de-DE" dirty="0">
                <a:latin typeface="Arial" charset="0"/>
                <a:ea typeface="Arial" charset="0"/>
                <a:cs typeface="Arial" charset="0"/>
              </a:rPr>
              <a:t>Relatives Risiko für Pankreaskarzinoms:</a:t>
            </a:r>
          </a:p>
          <a:p>
            <a:pPr marL="742950" lvl="1" indent="-285750">
              <a:buFont typeface="Arial" charset="0"/>
              <a:buChar char="•"/>
            </a:pPr>
            <a:r>
              <a:rPr lang="de-DE" dirty="0">
                <a:latin typeface="Arial" charset="0"/>
                <a:ea typeface="Arial" charset="0"/>
                <a:cs typeface="Arial" charset="0"/>
              </a:rPr>
              <a:t>Chronische Pankreatitis: 13 [95 % CI 6,1–28,9]</a:t>
            </a:r>
          </a:p>
          <a:p>
            <a:pPr marL="742950" lvl="1" indent="-285750">
              <a:buFont typeface="Arial" charset="0"/>
              <a:buChar char="•"/>
            </a:pPr>
            <a:r>
              <a:rPr lang="de-DE" dirty="0">
                <a:latin typeface="Arial" charset="0"/>
                <a:ea typeface="Arial" charset="0"/>
                <a:cs typeface="Arial" charset="0"/>
              </a:rPr>
              <a:t>Hereditäre Pankreatitis: 69 [95 % CI 56,4–84,4] </a:t>
            </a:r>
          </a:p>
          <a:p>
            <a:pPr marL="285750" indent="-285750">
              <a:buFont typeface="Arial" charset="0"/>
              <a:buChar char="•"/>
            </a:pPr>
            <a:endParaRPr lang="de-DE" dirty="0">
              <a:latin typeface="Arial" charset="0"/>
              <a:ea typeface="Arial" charset="0"/>
              <a:cs typeface="Arial" charset="0"/>
            </a:endParaRPr>
          </a:p>
          <a:p>
            <a:pPr marL="285750" indent="-285750">
              <a:buFont typeface="Arial" charset="0"/>
              <a:buChar char="•"/>
            </a:pPr>
            <a:r>
              <a:rPr lang="de-DE" dirty="0">
                <a:latin typeface="Arial" charset="0"/>
                <a:ea typeface="Arial" charset="0"/>
                <a:cs typeface="Arial" charset="0"/>
              </a:rPr>
              <a:t>Absolutes Lebenszeitrisiko für Pankreaskarzinom:</a:t>
            </a:r>
          </a:p>
          <a:p>
            <a:pPr marL="742950" lvl="1" indent="-285750">
              <a:buFont typeface="Arial" charset="0"/>
              <a:buChar char="•"/>
            </a:pPr>
            <a:r>
              <a:rPr lang="de-DE" dirty="0">
                <a:latin typeface="Arial" charset="0"/>
                <a:ea typeface="Arial" charset="0"/>
                <a:cs typeface="Arial" charset="0"/>
              </a:rPr>
              <a:t>Chronische Pankreatitis: 5 %</a:t>
            </a:r>
          </a:p>
          <a:p>
            <a:pPr marL="285750" indent="-285750">
              <a:buFont typeface="Arial" charset="0"/>
              <a:buChar char="•"/>
            </a:pPr>
            <a:endParaRPr lang="de-DE" dirty="0">
              <a:latin typeface="Arial" charset="0"/>
              <a:ea typeface="Arial" charset="0"/>
              <a:cs typeface="Arial" charset="0"/>
            </a:endParaRPr>
          </a:p>
          <a:p>
            <a:pPr marL="285750" indent="-285750">
              <a:buFont typeface="Arial" charset="0"/>
              <a:buChar char="•"/>
            </a:pPr>
            <a:r>
              <a:rPr lang="de-DE" dirty="0">
                <a:latin typeface="Arial" charset="0"/>
                <a:ea typeface="Arial" charset="0"/>
                <a:cs typeface="Arial" charset="0"/>
              </a:rPr>
              <a:t>Bei chronischer Pankreatitis bezogen auf die Gesamtpopulation 16-fach erhöhtes Risiko für Pankreaskarzinom. Bei zusätzlichem Tabakgebrauch 25-fach erhöht </a:t>
            </a:r>
          </a:p>
          <a:p>
            <a:pPr marL="0" indent="0">
              <a:buNone/>
            </a:pPr>
            <a:endParaRPr lang="de-CH" dirty="0"/>
          </a:p>
        </p:txBody>
      </p:sp>
      <p:sp>
        <p:nvSpPr>
          <p:cNvPr id="8" name="Foliennummernplatzhalter 7">
            <a:extLst>
              <a:ext uri="{FF2B5EF4-FFF2-40B4-BE49-F238E27FC236}">
                <a16:creationId xmlns:a16="http://schemas.microsoft.com/office/drawing/2014/main" id="{FD85A3A4-0B9A-EAFB-81E3-60AF0DA28597}"/>
              </a:ext>
            </a:extLst>
          </p:cNvPr>
          <p:cNvSpPr>
            <a:spLocks noGrp="1"/>
          </p:cNvSpPr>
          <p:nvPr>
            <p:ph type="sldNum" sz="quarter" idx="4"/>
          </p:nvPr>
        </p:nvSpPr>
        <p:spPr/>
        <p:txBody>
          <a:bodyPr/>
          <a:lstStyle/>
          <a:p>
            <a:pPr algn="r"/>
            <a:fld id="{E8B4AC24-8EFE-4548-B66C-1337A77FF3B4}" type="slidenum">
              <a:rPr lang="en-US" smtClean="0"/>
              <a:pPr algn="r"/>
              <a:t>48</a:t>
            </a:fld>
            <a:endParaRPr lang="en-US" dirty="0"/>
          </a:p>
        </p:txBody>
      </p:sp>
      <p:sp>
        <p:nvSpPr>
          <p:cNvPr id="4" name="Textfeld 3">
            <a:extLst>
              <a:ext uri="{FF2B5EF4-FFF2-40B4-BE49-F238E27FC236}">
                <a16:creationId xmlns:a16="http://schemas.microsoft.com/office/drawing/2014/main" id="{BE0C03F2-42EE-B19A-8AE9-F460161A8722}"/>
              </a:ext>
            </a:extLst>
          </p:cNvPr>
          <p:cNvSpPr txBox="1"/>
          <p:nvPr/>
        </p:nvSpPr>
        <p:spPr>
          <a:xfrm>
            <a:off x="7636212" y="6250609"/>
            <a:ext cx="4426085" cy="400110"/>
          </a:xfrm>
          <a:prstGeom prst="rect">
            <a:avLst/>
          </a:prstGeom>
          <a:noFill/>
        </p:spPr>
        <p:txBody>
          <a:bodyPr wrap="square" rtlCol="0">
            <a:spAutoFit/>
          </a:bodyPr>
          <a:lstStyle/>
          <a:p>
            <a:r>
              <a:rPr lang="de-CH" sz="1000" dirty="0" err="1">
                <a:latin typeface="Arial" charset="0"/>
                <a:ea typeface="Arial" charset="0"/>
                <a:cs typeface="Arial" charset="0"/>
              </a:rPr>
              <a:t>Kirkegard</a:t>
            </a:r>
            <a:r>
              <a:rPr lang="de-CH" sz="1000" dirty="0">
                <a:latin typeface="Arial" charset="0"/>
                <a:ea typeface="Arial" charset="0"/>
                <a:cs typeface="Arial" charset="0"/>
              </a:rPr>
              <a:t> J, Am J </a:t>
            </a:r>
            <a:r>
              <a:rPr lang="de-CH" sz="1000" dirty="0" err="1">
                <a:latin typeface="Arial" charset="0"/>
                <a:ea typeface="Arial" charset="0"/>
                <a:cs typeface="Arial" charset="0"/>
              </a:rPr>
              <a:t>Gastroenterol</a:t>
            </a:r>
            <a:r>
              <a:rPr lang="de-CH" sz="1000" dirty="0">
                <a:latin typeface="Arial" charset="0"/>
                <a:ea typeface="Arial" charset="0"/>
                <a:cs typeface="Arial" charset="0"/>
              </a:rPr>
              <a:t>. 2017 Sep;112(9):1366-1372</a:t>
            </a:r>
          </a:p>
          <a:p>
            <a:endParaRPr lang="de-DE" sz="1000" dirty="0">
              <a:latin typeface="Arial" charset="0"/>
              <a:ea typeface="Arial" charset="0"/>
              <a:cs typeface="Arial" charset="0"/>
            </a:endParaRPr>
          </a:p>
        </p:txBody>
      </p:sp>
      <p:sp>
        <p:nvSpPr>
          <p:cNvPr id="6" name="Textfeld 5">
            <a:extLst>
              <a:ext uri="{FF2B5EF4-FFF2-40B4-BE49-F238E27FC236}">
                <a16:creationId xmlns:a16="http://schemas.microsoft.com/office/drawing/2014/main" id="{A3E7A1E7-06DA-FFD0-D7CD-4396453B94B4}"/>
              </a:ext>
            </a:extLst>
          </p:cNvPr>
          <p:cNvSpPr txBox="1"/>
          <p:nvPr/>
        </p:nvSpPr>
        <p:spPr>
          <a:xfrm>
            <a:off x="7636212" y="6429310"/>
            <a:ext cx="2037851" cy="230832"/>
          </a:xfrm>
          <a:prstGeom prst="rect">
            <a:avLst/>
          </a:prstGeom>
          <a:noFill/>
        </p:spPr>
        <p:txBody>
          <a:bodyPr wrap="square" rtlCol="0">
            <a:spAutoFit/>
          </a:bodyPr>
          <a:lstStyle/>
          <a:p>
            <a:r>
              <a:rPr lang="de-CH" sz="900" dirty="0" err="1"/>
              <a:t>Chronic</a:t>
            </a:r>
            <a:r>
              <a:rPr lang="de-CH" sz="900" dirty="0"/>
              <a:t> </a:t>
            </a:r>
            <a:r>
              <a:rPr lang="de-CH" sz="900" dirty="0" err="1"/>
              <a:t>Pancreatitis</a:t>
            </a:r>
            <a:r>
              <a:rPr lang="de-CH" sz="900" dirty="0"/>
              <a:t>. Lancet. 2025.</a:t>
            </a:r>
          </a:p>
        </p:txBody>
      </p:sp>
    </p:spTree>
    <p:extLst>
      <p:ext uri="{BB962C8B-B14F-4D97-AF65-F5344CB8AC3E}">
        <p14:creationId xmlns:p14="http://schemas.microsoft.com/office/powerpoint/2010/main" val="3592269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D4C93-49EA-C666-543C-044E0DB58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DD5AB-641D-2BD1-87B6-C5FEAC2CF883}"/>
              </a:ext>
            </a:extLst>
          </p:cNvPr>
          <p:cNvSpPr>
            <a:spLocks noGrp="1"/>
          </p:cNvSpPr>
          <p:nvPr>
            <p:ph type="title"/>
          </p:nvPr>
        </p:nvSpPr>
        <p:spPr/>
        <p:txBody>
          <a:bodyPr/>
          <a:lstStyle/>
          <a:p>
            <a:r>
              <a:rPr lang="de-CH" dirty="0"/>
              <a:t>Karzinomscreening</a:t>
            </a:r>
          </a:p>
        </p:txBody>
      </p:sp>
      <p:sp>
        <p:nvSpPr>
          <p:cNvPr id="3" name="Text Placeholder 2">
            <a:extLst>
              <a:ext uri="{FF2B5EF4-FFF2-40B4-BE49-F238E27FC236}">
                <a16:creationId xmlns:a16="http://schemas.microsoft.com/office/drawing/2014/main" id="{C29FE8F8-91DD-57BA-EF30-2F5D04D5E73B}"/>
              </a:ext>
            </a:extLst>
          </p:cNvPr>
          <p:cNvSpPr>
            <a:spLocks noGrp="1"/>
          </p:cNvSpPr>
          <p:nvPr>
            <p:ph type="body" sz="quarter" idx="13"/>
          </p:nvPr>
        </p:nvSpPr>
        <p:spPr/>
        <p:txBody>
          <a:bodyPr/>
          <a:lstStyle/>
          <a:p>
            <a:pPr marL="449263" indent="-268288">
              <a:buFont typeface="Arial" panose="020B0604020202020204" pitchFamily="34" charset="0"/>
              <a:buChar char="•"/>
            </a:pPr>
            <a:r>
              <a:rPr lang="de-CH" dirty="0"/>
              <a:t>Keine Empfehlung zum generellen Screening </a:t>
            </a:r>
          </a:p>
          <a:p>
            <a:pPr marL="449263" indent="-268288">
              <a:buFont typeface="Arial" panose="020B0604020202020204" pitchFamily="34" charset="0"/>
              <a:buChar char="•"/>
            </a:pPr>
            <a:endParaRPr lang="de-CH" dirty="0"/>
          </a:p>
          <a:p>
            <a:pPr marL="449263" indent="-268288">
              <a:buFont typeface="Arial" panose="020B0604020202020204" pitchFamily="34" charset="0"/>
              <a:buChar char="•"/>
            </a:pPr>
            <a:r>
              <a:rPr lang="de-CH" dirty="0"/>
              <a:t>Niederschwellige Abklärung mit </a:t>
            </a:r>
            <a:r>
              <a:rPr lang="de-CH" dirty="0" err="1"/>
              <a:t>Schichtbildgebung</a:t>
            </a:r>
            <a:r>
              <a:rPr lang="de-CH" dirty="0"/>
              <a:t> bei:</a:t>
            </a:r>
          </a:p>
          <a:p>
            <a:pPr marL="628651" lvl="1" indent="-268288"/>
            <a:r>
              <a:rPr lang="de-CH" dirty="0"/>
              <a:t>B-Symptomatik</a:t>
            </a:r>
          </a:p>
          <a:p>
            <a:pPr marL="628651" lvl="1" indent="-268288"/>
            <a:r>
              <a:rPr lang="de-CH" dirty="0"/>
              <a:t>Ikterus</a:t>
            </a:r>
          </a:p>
          <a:p>
            <a:pPr marL="628651" lvl="1" indent="-268288"/>
            <a:r>
              <a:rPr lang="de-CH" dirty="0"/>
              <a:t>Neuen/veränderten Schmerzen</a:t>
            </a:r>
          </a:p>
          <a:p>
            <a:pPr marL="628651" lvl="1" indent="-268288"/>
            <a:r>
              <a:rPr lang="de-CH" dirty="0"/>
              <a:t>Neuem Diabetes </a:t>
            </a:r>
          </a:p>
          <a:p>
            <a:pPr marL="628651" lvl="1" indent="-268288"/>
            <a:r>
              <a:rPr lang="de-CH" dirty="0"/>
              <a:t>Bei jedem akuten Schub</a:t>
            </a:r>
          </a:p>
          <a:p>
            <a:pPr marL="628651" lvl="1" indent="-268288"/>
            <a:endParaRPr lang="de-CH" dirty="0"/>
          </a:p>
          <a:p>
            <a:pPr marL="466725" indent="-285750">
              <a:buFont typeface="Arial" charset="0"/>
              <a:buChar char="•"/>
            </a:pPr>
            <a:r>
              <a:rPr lang="de-CH" dirty="0"/>
              <a:t>Keine reguläre </a:t>
            </a:r>
            <a:r>
              <a:rPr lang="de-CH" dirty="0" err="1"/>
              <a:t>Tumormarkerbestimmung</a:t>
            </a:r>
            <a:endParaRPr lang="de-CH" dirty="0"/>
          </a:p>
          <a:p>
            <a:pPr marL="0" indent="0">
              <a:buNone/>
            </a:pPr>
            <a:endParaRPr lang="de-CH" dirty="0"/>
          </a:p>
        </p:txBody>
      </p:sp>
      <p:sp>
        <p:nvSpPr>
          <p:cNvPr id="8" name="Foliennummernplatzhalter 7">
            <a:extLst>
              <a:ext uri="{FF2B5EF4-FFF2-40B4-BE49-F238E27FC236}">
                <a16:creationId xmlns:a16="http://schemas.microsoft.com/office/drawing/2014/main" id="{1506FF04-1D63-6861-6CC4-85DA03151042}"/>
              </a:ext>
            </a:extLst>
          </p:cNvPr>
          <p:cNvSpPr>
            <a:spLocks noGrp="1"/>
          </p:cNvSpPr>
          <p:nvPr>
            <p:ph type="sldNum" sz="quarter" idx="4"/>
          </p:nvPr>
        </p:nvSpPr>
        <p:spPr/>
        <p:txBody>
          <a:bodyPr/>
          <a:lstStyle/>
          <a:p>
            <a:pPr algn="r"/>
            <a:fld id="{E8B4AC24-8EFE-4548-B66C-1337A77FF3B4}" type="slidenum">
              <a:rPr lang="en-US" smtClean="0"/>
              <a:pPr algn="r"/>
              <a:t>49</a:t>
            </a:fld>
            <a:endParaRPr lang="en-US" dirty="0"/>
          </a:p>
        </p:txBody>
      </p:sp>
      <p:sp>
        <p:nvSpPr>
          <p:cNvPr id="4" name="Textfeld 3">
            <a:extLst>
              <a:ext uri="{FF2B5EF4-FFF2-40B4-BE49-F238E27FC236}">
                <a16:creationId xmlns:a16="http://schemas.microsoft.com/office/drawing/2014/main" id="{8EB792E7-F300-D257-68BF-8DC19B7C6DA0}"/>
              </a:ext>
            </a:extLst>
          </p:cNvPr>
          <p:cNvSpPr txBox="1"/>
          <p:nvPr/>
        </p:nvSpPr>
        <p:spPr>
          <a:xfrm>
            <a:off x="6919609" y="6172813"/>
            <a:ext cx="5272391" cy="677108"/>
          </a:xfrm>
          <a:prstGeom prst="rect">
            <a:avLst/>
          </a:prstGeom>
          <a:noFill/>
        </p:spPr>
        <p:txBody>
          <a:bodyPr wrap="square" rtlCol="0">
            <a:spAutoFit/>
          </a:bodyPr>
          <a:lstStyle/>
          <a:p>
            <a:r>
              <a:rPr lang="en-US" sz="1000" dirty="0" err="1">
                <a:latin typeface="Arial" charset="0"/>
                <a:ea typeface="Arial" charset="0"/>
                <a:cs typeface="Arial" charset="0"/>
              </a:rPr>
              <a:t>Löhr</a:t>
            </a:r>
            <a:r>
              <a:rPr lang="en-US" sz="1000" dirty="0">
                <a:latin typeface="Arial" charset="0"/>
                <a:ea typeface="Arial" charset="0"/>
                <a:cs typeface="Arial" charset="0"/>
              </a:rPr>
              <a:t> et al. </a:t>
            </a:r>
            <a:r>
              <a:rPr lang="en-US" sz="1000" dirty="0" err="1">
                <a:latin typeface="Arial" charset="0"/>
                <a:ea typeface="Arial" charset="0"/>
                <a:cs typeface="Arial" charset="0"/>
              </a:rPr>
              <a:t>HaPanEU</a:t>
            </a:r>
            <a:r>
              <a:rPr lang="en-US" sz="1000" dirty="0">
                <a:latin typeface="Arial" charset="0"/>
                <a:ea typeface="Arial" charset="0"/>
                <a:cs typeface="Arial" charset="0"/>
              </a:rPr>
              <a:t> Guidelines. </a:t>
            </a:r>
            <a:r>
              <a:rPr lang="de-CH" sz="1000" dirty="0">
                <a:latin typeface="Arial" charset="0"/>
                <a:ea typeface="Arial" charset="0"/>
                <a:cs typeface="Arial" charset="0"/>
              </a:rPr>
              <a:t>UEG Journal 2017, Vol. 5(2) 153–199</a:t>
            </a:r>
          </a:p>
          <a:p>
            <a:r>
              <a:rPr lang="de-DE" sz="1000" dirty="0">
                <a:latin typeface="Arial" charset="0"/>
                <a:ea typeface="Arial" charset="0"/>
                <a:cs typeface="Arial" charset="0"/>
              </a:rPr>
              <a:t>S3-Leitlinie Chronische Pankreatitis Z </a:t>
            </a:r>
            <a:r>
              <a:rPr lang="de-DE" sz="1000" dirty="0" err="1">
                <a:latin typeface="Arial" charset="0"/>
                <a:ea typeface="Arial" charset="0"/>
                <a:cs typeface="Arial" charset="0"/>
              </a:rPr>
              <a:t>Gastroenterol</a:t>
            </a:r>
            <a:r>
              <a:rPr lang="de-DE" sz="1000" dirty="0">
                <a:latin typeface="Arial" charset="0"/>
                <a:ea typeface="Arial" charset="0"/>
                <a:cs typeface="Arial" charset="0"/>
              </a:rPr>
              <a:t> 2022; 60: 419–521 </a:t>
            </a:r>
          </a:p>
          <a:p>
            <a:endParaRPr lang="de-DE" dirty="0"/>
          </a:p>
        </p:txBody>
      </p:sp>
    </p:spTree>
    <p:extLst>
      <p:ext uri="{BB962C8B-B14F-4D97-AF65-F5344CB8AC3E}">
        <p14:creationId xmlns:p14="http://schemas.microsoft.com/office/powerpoint/2010/main" val="394681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86A1-5FD6-444F-B4F7-4AE9216BE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EDE5A-DEE3-06B3-6D40-DE3B6AB5B09E}"/>
              </a:ext>
            </a:extLst>
          </p:cNvPr>
          <p:cNvSpPr>
            <a:spLocks noGrp="1"/>
          </p:cNvSpPr>
          <p:nvPr>
            <p:ph type="title"/>
          </p:nvPr>
        </p:nvSpPr>
        <p:spPr/>
        <p:txBody>
          <a:bodyPr/>
          <a:lstStyle/>
          <a:p>
            <a:r>
              <a:rPr lang="de-CH" dirty="0"/>
              <a:t>Epidemiologie </a:t>
            </a:r>
          </a:p>
        </p:txBody>
      </p:sp>
      <p:sp>
        <p:nvSpPr>
          <p:cNvPr id="3" name="Text Placeholder 2">
            <a:extLst>
              <a:ext uri="{FF2B5EF4-FFF2-40B4-BE49-F238E27FC236}">
                <a16:creationId xmlns:a16="http://schemas.microsoft.com/office/drawing/2014/main" id="{2D185192-8C53-5251-0481-49A17084D822}"/>
              </a:ext>
            </a:extLst>
          </p:cNvPr>
          <p:cNvSpPr>
            <a:spLocks noGrp="1"/>
          </p:cNvSpPr>
          <p:nvPr>
            <p:ph type="body" sz="quarter" idx="13"/>
          </p:nvPr>
        </p:nvSpPr>
        <p:spPr>
          <a:xfrm>
            <a:off x="576943" y="1433782"/>
            <a:ext cx="4365171" cy="3816319"/>
          </a:xfrm>
        </p:spPr>
        <p:txBody>
          <a:bodyPr/>
          <a:lstStyle/>
          <a:p>
            <a:pPr marL="342900" indent="-342900">
              <a:buFont typeface="Arial" panose="020B0604020202020204" pitchFamily="34" charset="0"/>
              <a:buChar char="•"/>
            </a:pPr>
            <a:r>
              <a:rPr lang="de-CH" dirty="0"/>
              <a:t>Inzidenz Europa: 5-10/100’000</a:t>
            </a:r>
          </a:p>
          <a:p>
            <a:pPr marL="342900" indent="-342900">
              <a:buFont typeface="Arial" panose="020B0604020202020204" pitchFamily="34" charset="0"/>
              <a:buChar char="•"/>
            </a:pPr>
            <a:r>
              <a:rPr lang="de-CH" dirty="0"/>
              <a:t>Prävalenz Europa: 50/100’000 </a:t>
            </a:r>
          </a:p>
          <a:p>
            <a:pPr marL="342900" lvl="0" indent="-342900">
              <a:buFont typeface="Arial" panose="020B0604020202020204" pitchFamily="34" charset="0"/>
              <a:buChar char="•"/>
            </a:pPr>
            <a:r>
              <a:rPr lang="de-CH" dirty="0"/>
              <a:t>Medianes Überleben 20 Jahre</a:t>
            </a:r>
          </a:p>
          <a:p>
            <a:pPr marL="342900" lvl="0" indent="-342900">
              <a:buFont typeface="Arial" panose="020B0604020202020204" pitchFamily="34" charset="0"/>
              <a:buChar char="•"/>
            </a:pPr>
            <a:r>
              <a:rPr lang="de-CH" dirty="0"/>
              <a:t>Männer &gt; Frauen</a:t>
            </a:r>
          </a:p>
          <a:p>
            <a:pPr marL="0" indent="0">
              <a:buNone/>
            </a:pPr>
            <a:endParaRPr lang="de-CH" dirty="0"/>
          </a:p>
        </p:txBody>
      </p:sp>
      <p:sp>
        <p:nvSpPr>
          <p:cNvPr id="8" name="Foliennummernplatzhalter 7">
            <a:extLst>
              <a:ext uri="{FF2B5EF4-FFF2-40B4-BE49-F238E27FC236}">
                <a16:creationId xmlns:a16="http://schemas.microsoft.com/office/drawing/2014/main" id="{B39E531E-AE04-17E9-59C7-21EFFE7D4032}"/>
              </a:ext>
            </a:extLst>
          </p:cNvPr>
          <p:cNvSpPr>
            <a:spLocks noGrp="1"/>
          </p:cNvSpPr>
          <p:nvPr>
            <p:ph type="sldNum" sz="quarter" idx="4"/>
          </p:nvPr>
        </p:nvSpPr>
        <p:spPr/>
        <p:txBody>
          <a:bodyPr/>
          <a:lstStyle/>
          <a:p>
            <a:pPr algn="r"/>
            <a:fld id="{E8B4AC24-8EFE-4548-B66C-1337A77FF3B4}" type="slidenum">
              <a:rPr lang="en-US" smtClean="0"/>
              <a:pPr algn="r"/>
              <a:t>5</a:t>
            </a:fld>
            <a:endParaRPr lang="en-US" dirty="0"/>
          </a:p>
        </p:txBody>
      </p:sp>
      <p:pic>
        <p:nvPicPr>
          <p:cNvPr id="5" name="Grafik 4">
            <a:extLst>
              <a:ext uri="{FF2B5EF4-FFF2-40B4-BE49-F238E27FC236}">
                <a16:creationId xmlns:a16="http://schemas.microsoft.com/office/drawing/2014/main" id="{0D9282C2-6E0C-7C24-17C9-3E7FC7837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574" y="858906"/>
            <a:ext cx="5846278" cy="5319154"/>
          </a:xfrm>
          <a:prstGeom prst="rect">
            <a:avLst/>
          </a:prstGeom>
          <a:ln>
            <a:solidFill>
              <a:schemeClr val="tx1"/>
            </a:solidFill>
          </a:ln>
        </p:spPr>
      </p:pic>
      <p:sp>
        <p:nvSpPr>
          <p:cNvPr id="6" name="Textfeld 5">
            <a:extLst>
              <a:ext uri="{FF2B5EF4-FFF2-40B4-BE49-F238E27FC236}">
                <a16:creationId xmlns:a16="http://schemas.microsoft.com/office/drawing/2014/main" id="{C488031E-39D9-FE33-880C-5EFDB8609E89}"/>
              </a:ext>
            </a:extLst>
          </p:cNvPr>
          <p:cNvSpPr txBox="1"/>
          <p:nvPr/>
        </p:nvSpPr>
        <p:spPr>
          <a:xfrm>
            <a:off x="7391752" y="6234368"/>
            <a:ext cx="3993100" cy="553998"/>
          </a:xfrm>
          <a:prstGeom prst="rect">
            <a:avLst/>
          </a:prstGeom>
          <a:noFill/>
        </p:spPr>
        <p:txBody>
          <a:bodyPr wrap="square" rtlCol="0">
            <a:spAutoFit/>
          </a:bodyPr>
          <a:lstStyle/>
          <a:p>
            <a:pPr algn="r"/>
            <a:r>
              <a:rPr lang="de-CH" sz="1000" dirty="0"/>
              <a:t>Levy P et al. United European </a:t>
            </a:r>
            <a:r>
              <a:rPr lang="de-CH" sz="1000" dirty="0" err="1"/>
              <a:t>Gastroenterol</a:t>
            </a:r>
            <a:r>
              <a:rPr lang="de-CH" sz="1000" dirty="0">
                <a:solidFill>
                  <a:srgbClr val="FF0000"/>
                </a:solidFill>
              </a:rPr>
              <a:t> </a:t>
            </a:r>
            <a:r>
              <a:rPr lang="de-CH" sz="1000" dirty="0"/>
              <a:t>J. 2014.</a:t>
            </a:r>
          </a:p>
          <a:p>
            <a:pPr algn="r"/>
            <a:r>
              <a:rPr lang="de-CH" sz="1000" dirty="0"/>
              <a:t>Majumder S et al. </a:t>
            </a:r>
            <a:r>
              <a:rPr lang="en-US" sz="1000" dirty="0"/>
              <a:t>Lancet. 2016.</a:t>
            </a:r>
            <a:endParaRPr lang="de-CH" sz="1000" dirty="0"/>
          </a:p>
          <a:p>
            <a:pPr algn="r"/>
            <a:endParaRPr lang="de-CH" sz="1000" dirty="0"/>
          </a:p>
        </p:txBody>
      </p:sp>
    </p:spTree>
    <p:extLst>
      <p:ext uri="{BB962C8B-B14F-4D97-AF65-F5344CB8AC3E}">
        <p14:creationId xmlns:p14="http://schemas.microsoft.com/office/powerpoint/2010/main" val="2204292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29F7-BD17-11EB-622D-1D4E85DDE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4B580-B6CE-C8D1-522D-556098144259}"/>
              </a:ext>
            </a:extLst>
          </p:cNvPr>
          <p:cNvSpPr>
            <a:spLocks noGrp="1"/>
          </p:cNvSpPr>
          <p:nvPr>
            <p:ph type="title"/>
          </p:nvPr>
        </p:nvSpPr>
        <p:spPr/>
        <p:txBody>
          <a:bodyPr/>
          <a:lstStyle/>
          <a:p>
            <a:r>
              <a:rPr lang="de-CH" dirty="0"/>
              <a:t>Take Home Messages</a:t>
            </a:r>
          </a:p>
        </p:txBody>
      </p:sp>
      <p:sp>
        <p:nvSpPr>
          <p:cNvPr id="3" name="Text Placeholder 2">
            <a:extLst>
              <a:ext uri="{FF2B5EF4-FFF2-40B4-BE49-F238E27FC236}">
                <a16:creationId xmlns:a16="http://schemas.microsoft.com/office/drawing/2014/main" id="{3AB034D9-12A3-354B-1051-2BB4062A8A92}"/>
              </a:ext>
            </a:extLst>
          </p:cNvPr>
          <p:cNvSpPr>
            <a:spLocks noGrp="1"/>
          </p:cNvSpPr>
          <p:nvPr>
            <p:ph type="body" sz="quarter" idx="13"/>
          </p:nvPr>
        </p:nvSpPr>
        <p:spPr/>
        <p:txBody>
          <a:bodyPr/>
          <a:lstStyle/>
          <a:p>
            <a:pPr marL="285750" indent="-285750">
              <a:buFont typeface="Wingdings" panose="05000000000000000000" pitchFamily="2" charset="2"/>
              <a:buChar char="§"/>
            </a:pPr>
            <a:r>
              <a:rPr lang="de-CH" dirty="0"/>
              <a:t>AP – RAP – CP als Kontinuum</a:t>
            </a:r>
          </a:p>
          <a:p>
            <a:pPr marL="285750" indent="-285750">
              <a:buFont typeface="Wingdings" panose="05000000000000000000" pitchFamily="2" charset="2"/>
              <a:buChar char="§"/>
            </a:pPr>
            <a:r>
              <a:rPr lang="de-CH" dirty="0"/>
              <a:t>C2 und Rauchen als grösste Progressionstrigger</a:t>
            </a:r>
          </a:p>
          <a:p>
            <a:pPr marL="285750" indent="-285750">
              <a:buFont typeface="Wingdings" panose="05000000000000000000" pitchFamily="2" charset="2"/>
              <a:buChar char="§"/>
            </a:pPr>
            <a:r>
              <a:rPr lang="de-CH" dirty="0"/>
              <a:t>Diagnostik: MRCP und EUS</a:t>
            </a:r>
          </a:p>
          <a:p>
            <a:pPr marL="285750" indent="-285750">
              <a:buFont typeface="Wingdings" panose="05000000000000000000" pitchFamily="2" charset="2"/>
              <a:buChar char="§"/>
            </a:pPr>
            <a:r>
              <a:rPr lang="de-CH" dirty="0"/>
              <a:t>Suche nach Komplikationen: </a:t>
            </a:r>
            <a:r>
              <a:rPr lang="de-CH" dirty="0" err="1"/>
              <a:t>exo</a:t>
            </a:r>
            <a:r>
              <a:rPr lang="de-CH" dirty="0"/>
              <a:t>- und endokrine Insuffizienz</a:t>
            </a:r>
          </a:p>
          <a:p>
            <a:pPr marL="285750" indent="-285750">
              <a:buFont typeface="Wingdings" panose="05000000000000000000" pitchFamily="2" charset="2"/>
              <a:buChar char="§"/>
            </a:pPr>
            <a:r>
              <a:rPr lang="de-CH" dirty="0"/>
              <a:t>Karzinomrisiko erhöht; Diagnostik bei Verdacht, kein Screening</a:t>
            </a:r>
          </a:p>
          <a:p>
            <a:pPr marL="0" indent="0">
              <a:buNone/>
            </a:pPr>
            <a:endParaRPr lang="de-CH" dirty="0"/>
          </a:p>
        </p:txBody>
      </p:sp>
      <p:sp>
        <p:nvSpPr>
          <p:cNvPr id="8" name="Foliennummernplatzhalter 7">
            <a:extLst>
              <a:ext uri="{FF2B5EF4-FFF2-40B4-BE49-F238E27FC236}">
                <a16:creationId xmlns:a16="http://schemas.microsoft.com/office/drawing/2014/main" id="{E6208FEE-1B92-6547-0578-93B80B63D805}"/>
              </a:ext>
            </a:extLst>
          </p:cNvPr>
          <p:cNvSpPr>
            <a:spLocks noGrp="1"/>
          </p:cNvSpPr>
          <p:nvPr>
            <p:ph type="sldNum" sz="quarter" idx="4"/>
          </p:nvPr>
        </p:nvSpPr>
        <p:spPr/>
        <p:txBody>
          <a:bodyPr/>
          <a:lstStyle/>
          <a:p>
            <a:pPr algn="r"/>
            <a:fld id="{E8B4AC24-8EFE-4548-B66C-1337A77FF3B4}" type="slidenum">
              <a:rPr lang="en-US" smtClean="0"/>
              <a:pPr algn="r"/>
              <a:t>50</a:t>
            </a:fld>
            <a:endParaRPr lang="en-US" dirty="0"/>
          </a:p>
        </p:txBody>
      </p:sp>
    </p:spTree>
    <p:extLst>
      <p:ext uri="{BB962C8B-B14F-4D97-AF65-F5344CB8AC3E}">
        <p14:creationId xmlns:p14="http://schemas.microsoft.com/office/powerpoint/2010/main" val="3020010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47C74-0E4B-EB3A-E43E-195B0F5C0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9D780-76AF-65FC-9D8E-88D455C33539}"/>
              </a:ext>
            </a:extLst>
          </p:cNvPr>
          <p:cNvSpPr>
            <a:spLocks noGrp="1"/>
          </p:cNvSpPr>
          <p:nvPr>
            <p:ph type="title"/>
          </p:nvPr>
        </p:nvSpPr>
        <p:spPr/>
        <p:txBody>
          <a:bodyPr/>
          <a:lstStyle/>
          <a:p>
            <a:r>
              <a:rPr lang="de-CH" dirty="0"/>
              <a:t>Vorhandene Guidelines</a:t>
            </a:r>
          </a:p>
        </p:txBody>
      </p:sp>
      <p:sp>
        <p:nvSpPr>
          <p:cNvPr id="3" name="Text Placeholder 2">
            <a:extLst>
              <a:ext uri="{FF2B5EF4-FFF2-40B4-BE49-F238E27FC236}">
                <a16:creationId xmlns:a16="http://schemas.microsoft.com/office/drawing/2014/main" id="{ACD859BB-E4F8-3436-F6FA-5D5CD66B4B7D}"/>
              </a:ext>
            </a:extLst>
          </p:cNvPr>
          <p:cNvSpPr>
            <a:spLocks noGrp="1"/>
          </p:cNvSpPr>
          <p:nvPr>
            <p:ph type="body" sz="quarter" idx="13"/>
          </p:nvPr>
        </p:nvSpPr>
        <p:spPr>
          <a:xfrm>
            <a:off x="576943" y="1520840"/>
            <a:ext cx="10515600" cy="3816319"/>
          </a:xfrm>
        </p:spPr>
        <p:txBody>
          <a:bodyPr/>
          <a:lstStyle/>
          <a:p>
            <a:pPr>
              <a:lnSpc>
                <a:spcPct val="100000"/>
              </a:lnSpc>
              <a:spcAft>
                <a:spcPts val="0"/>
              </a:spcAft>
            </a:pPr>
            <a:r>
              <a:rPr lang="de-DE" dirty="0"/>
              <a:t>S3-Leitlinie Chronische Pankreatitis: Definition, Ätiologie, Diagnostik, konservative, interventionell-endoskopische und operative Therapie der chronischen Pankreatitis. Leitlinie der Deutschen Gesellschaft für </a:t>
            </a:r>
            <a:r>
              <a:rPr lang="de-DE" dirty="0" err="1"/>
              <a:t>Verdauungs</a:t>
            </a:r>
            <a:r>
              <a:rPr lang="de-DE" dirty="0"/>
              <a:t> und </a:t>
            </a:r>
            <a:r>
              <a:rPr lang="de-CH" dirty="0"/>
              <a:t>Stoffwechselkrankheiten (DGVS) 2021 </a:t>
            </a:r>
            <a:r>
              <a:rPr lang="de-CH" dirty="0">
                <a:solidFill>
                  <a:schemeClr val="accent1"/>
                </a:solidFill>
              </a:rPr>
              <a:t>Von SGG und SGVC anerkannt</a:t>
            </a:r>
            <a:endParaRPr lang="de-CH" dirty="0"/>
          </a:p>
          <a:p>
            <a:pPr>
              <a:lnSpc>
                <a:spcPct val="100000"/>
              </a:lnSpc>
              <a:spcAft>
                <a:spcPts val="0"/>
              </a:spcAft>
            </a:pPr>
            <a:r>
              <a:rPr lang="en-US" dirty="0"/>
              <a:t>United European Gastroenterology evidence-based guidelines for the diagnosis and therapy of chronic pancreatitis (</a:t>
            </a:r>
            <a:r>
              <a:rPr lang="en-US" dirty="0" err="1"/>
              <a:t>HaPanEU</a:t>
            </a:r>
            <a:r>
              <a:rPr lang="en-US" dirty="0"/>
              <a:t>). Löhr et al. </a:t>
            </a:r>
            <a:r>
              <a:rPr lang="de-CH" dirty="0"/>
              <a:t>United European </a:t>
            </a:r>
            <a:r>
              <a:rPr lang="de-CH" dirty="0" err="1"/>
              <a:t>Gastroenterology</a:t>
            </a:r>
            <a:r>
              <a:rPr lang="de-CH" dirty="0"/>
              <a:t> Journal 2017, Vol. 5(2) 153–199</a:t>
            </a:r>
            <a:endParaRPr lang="en-US" dirty="0"/>
          </a:p>
          <a:p>
            <a:pPr>
              <a:lnSpc>
                <a:spcPct val="100000"/>
              </a:lnSpc>
              <a:spcAft>
                <a:spcPts val="0"/>
              </a:spcAft>
            </a:pPr>
            <a:r>
              <a:rPr lang="en-US" dirty="0"/>
              <a:t>American Pancreatic Association Practice Guidelines in Chronic Pancreatitis: Evidence-Based Report on Diagnostic Guidelines. Darwin L. Conwell et al. Pancreas. 2014 November; 43(8): 1143–1162</a:t>
            </a:r>
          </a:p>
          <a:p>
            <a:pPr>
              <a:lnSpc>
                <a:spcPct val="100000"/>
              </a:lnSpc>
              <a:spcAft>
                <a:spcPts val="0"/>
              </a:spcAft>
            </a:pPr>
            <a:r>
              <a:rPr lang="en-US" dirty="0" err="1"/>
              <a:t>Endotherapy</a:t>
            </a:r>
            <a:r>
              <a:rPr lang="en-US" dirty="0"/>
              <a:t> of chronic pancreatitis: ESGE Clinical Guidelines, Endoscopy 2019</a:t>
            </a:r>
            <a:endParaRPr lang="de-CH" dirty="0"/>
          </a:p>
          <a:p>
            <a:pPr marL="0" indent="0">
              <a:buNone/>
            </a:pPr>
            <a:endParaRPr lang="de-CH" dirty="0"/>
          </a:p>
        </p:txBody>
      </p:sp>
      <p:sp>
        <p:nvSpPr>
          <p:cNvPr id="8" name="Foliennummernplatzhalter 7">
            <a:extLst>
              <a:ext uri="{FF2B5EF4-FFF2-40B4-BE49-F238E27FC236}">
                <a16:creationId xmlns:a16="http://schemas.microsoft.com/office/drawing/2014/main" id="{69B2FAAD-BA60-B24D-E5A3-3AFF717A7BC1}"/>
              </a:ext>
            </a:extLst>
          </p:cNvPr>
          <p:cNvSpPr>
            <a:spLocks noGrp="1"/>
          </p:cNvSpPr>
          <p:nvPr>
            <p:ph type="sldNum" sz="quarter" idx="4"/>
          </p:nvPr>
        </p:nvSpPr>
        <p:spPr/>
        <p:txBody>
          <a:bodyPr/>
          <a:lstStyle/>
          <a:p>
            <a:pPr algn="r"/>
            <a:fld id="{E8B4AC24-8EFE-4548-B66C-1337A77FF3B4}" type="slidenum">
              <a:rPr lang="en-US" smtClean="0"/>
              <a:pPr algn="r"/>
              <a:t>51</a:t>
            </a:fld>
            <a:endParaRPr lang="en-US" dirty="0"/>
          </a:p>
        </p:txBody>
      </p:sp>
    </p:spTree>
    <p:extLst>
      <p:ext uri="{BB962C8B-B14F-4D97-AF65-F5344CB8AC3E}">
        <p14:creationId xmlns:p14="http://schemas.microsoft.com/office/powerpoint/2010/main" val="4278860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511D-F0A2-4679-B2F1-CA71900A30E9}"/>
              </a:ext>
            </a:extLst>
          </p:cNvPr>
          <p:cNvSpPr>
            <a:spLocks noGrp="1"/>
          </p:cNvSpPr>
          <p:nvPr>
            <p:ph type="body" sz="quarter" idx="10"/>
          </p:nvPr>
        </p:nvSpPr>
        <p:spPr>
          <a:xfrm>
            <a:off x="609279" y="2011542"/>
            <a:ext cx="7859148" cy="1605568"/>
          </a:xfrm>
        </p:spPr>
        <p:txBody>
          <a:bodyPr/>
          <a:lstStyle/>
          <a:p>
            <a:r>
              <a:rPr lang="de-CH" dirty="0"/>
              <a:t>Vielen Dank für die</a:t>
            </a:r>
          </a:p>
          <a:p>
            <a:r>
              <a:rPr lang="de-CH" dirty="0"/>
              <a:t>Aufmerksamkeit</a:t>
            </a:r>
          </a:p>
        </p:txBody>
      </p:sp>
      <p:pic>
        <p:nvPicPr>
          <p:cNvPr id="1026" name="Picture 2">
            <a:extLst>
              <a:ext uri="{FF2B5EF4-FFF2-40B4-BE49-F238E27FC236}">
                <a16:creationId xmlns:a16="http://schemas.microsoft.com/office/drawing/2014/main" id="{3AE564F4-833C-4D05-0506-F7C6611BA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3617110"/>
            <a:ext cx="409575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90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EBFD8-A0C1-20AE-7CD9-9C521BFAF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349E7-8B36-2214-0B78-F54221E9D4CC}"/>
              </a:ext>
            </a:extLst>
          </p:cNvPr>
          <p:cNvSpPr>
            <a:spLocks noGrp="1"/>
          </p:cNvSpPr>
          <p:nvPr>
            <p:ph type="title"/>
          </p:nvPr>
        </p:nvSpPr>
        <p:spPr/>
        <p:txBody>
          <a:bodyPr/>
          <a:lstStyle/>
          <a:p>
            <a:r>
              <a:rPr lang="de-CH" dirty="0"/>
              <a:t>Ätiologie</a:t>
            </a:r>
          </a:p>
        </p:txBody>
      </p:sp>
      <p:sp>
        <p:nvSpPr>
          <p:cNvPr id="8" name="Foliennummernplatzhalter 7">
            <a:extLst>
              <a:ext uri="{FF2B5EF4-FFF2-40B4-BE49-F238E27FC236}">
                <a16:creationId xmlns:a16="http://schemas.microsoft.com/office/drawing/2014/main" id="{0A80C32A-03AD-8451-B806-D08F1BF584E3}"/>
              </a:ext>
            </a:extLst>
          </p:cNvPr>
          <p:cNvSpPr>
            <a:spLocks noGrp="1"/>
          </p:cNvSpPr>
          <p:nvPr>
            <p:ph type="sldNum" sz="quarter" idx="4"/>
          </p:nvPr>
        </p:nvSpPr>
        <p:spPr/>
        <p:txBody>
          <a:bodyPr/>
          <a:lstStyle/>
          <a:p>
            <a:pPr algn="r"/>
            <a:fld id="{E8B4AC24-8EFE-4548-B66C-1337A77FF3B4}" type="slidenum">
              <a:rPr lang="en-US" smtClean="0"/>
              <a:pPr algn="r"/>
              <a:t>6</a:t>
            </a:fld>
            <a:endParaRPr lang="en-US" dirty="0"/>
          </a:p>
        </p:txBody>
      </p:sp>
      <p:pic>
        <p:nvPicPr>
          <p:cNvPr id="5" name="Grafik 4">
            <a:extLst>
              <a:ext uri="{FF2B5EF4-FFF2-40B4-BE49-F238E27FC236}">
                <a16:creationId xmlns:a16="http://schemas.microsoft.com/office/drawing/2014/main" id="{4553B64A-70C5-668A-68BE-5AE5F2BBA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168" y="727491"/>
            <a:ext cx="6988684" cy="5403017"/>
          </a:xfrm>
          <a:prstGeom prst="rect">
            <a:avLst/>
          </a:prstGeom>
        </p:spPr>
      </p:pic>
      <p:sp>
        <p:nvSpPr>
          <p:cNvPr id="6" name="Textfeld 5">
            <a:extLst>
              <a:ext uri="{FF2B5EF4-FFF2-40B4-BE49-F238E27FC236}">
                <a16:creationId xmlns:a16="http://schemas.microsoft.com/office/drawing/2014/main" id="{93356AF5-95A4-4D10-186C-AD7B3D0A082D}"/>
              </a:ext>
            </a:extLst>
          </p:cNvPr>
          <p:cNvSpPr txBox="1"/>
          <p:nvPr/>
        </p:nvSpPr>
        <p:spPr>
          <a:xfrm>
            <a:off x="8941033" y="6313404"/>
            <a:ext cx="2374667" cy="246221"/>
          </a:xfrm>
          <a:prstGeom prst="rect">
            <a:avLst/>
          </a:prstGeom>
          <a:noFill/>
        </p:spPr>
        <p:txBody>
          <a:bodyPr wrap="square" rtlCol="0">
            <a:spAutoFit/>
          </a:bodyPr>
          <a:lstStyle/>
          <a:p>
            <a:r>
              <a:rPr lang="en-US" sz="1000" dirty="0"/>
              <a:t>Vikesh K. et al. JAMA. 2019.</a:t>
            </a:r>
            <a:endParaRPr lang="de-CH" sz="1000" dirty="0"/>
          </a:p>
        </p:txBody>
      </p:sp>
    </p:spTree>
    <p:extLst>
      <p:ext uri="{BB962C8B-B14F-4D97-AF65-F5344CB8AC3E}">
        <p14:creationId xmlns:p14="http://schemas.microsoft.com/office/powerpoint/2010/main" val="250827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32FD9-A768-1A72-69D4-C585A1927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1D5D9-800E-58CB-D0D5-A2FC250F64C1}"/>
              </a:ext>
            </a:extLst>
          </p:cNvPr>
          <p:cNvSpPr>
            <a:spLocks noGrp="1"/>
          </p:cNvSpPr>
          <p:nvPr>
            <p:ph type="title"/>
          </p:nvPr>
        </p:nvSpPr>
        <p:spPr/>
        <p:txBody>
          <a:bodyPr/>
          <a:lstStyle/>
          <a:p>
            <a:r>
              <a:rPr lang="de-CH" dirty="0"/>
              <a:t>Klassifikation</a:t>
            </a:r>
          </a:p>
        </p:txBody>
      </p:sp>
      <p:sp>
        <p:nvSpPr>
          <p:cNvPr id="8" name="Foliennummernplatzhalter 7">
            <a:extLst>
              <a:ext uri="{FF2B5EF4-FFF2-40B4-BE49-F238E27FC236}">
                <a16:creationId xmlns:a16="http://schemas.microsoft.com/office/drawing/2014/main" id="{9661CCE8-6FED-EA1F-CD4C-19857F94CB44}"/>
              </a:ext>
            </a:extLst>
          </p:cNvPr>
          <p:cNvSpPr>
            <a:spLocks noGrp="1"/>
          </p:cNvSpPr>
          <p:nvPr>
            <p:ph type="sldNum" sz="quarter" idx="4"/>
          </p:nvPr>
        </p:nvSpPr>
        <p:spPr/>
        <p:txBody>
          <a:bodyPr/>
          <a:lstStyle/>
          <a:p>
            <a:pPr algn="r"/>
            <a:fld id="{E8B4AC24-8EFE-4548-B66C-1337A77FF3B4}" type="slidenum">
              <a:rPr lang="en-US" smtClean="0"/>
              <a:pPr algn="r"/>
              <a:t>7</a:t>
            </a:fld>
            <a:endParaRPr lang="en-US" dirty="0"/>
          </a:p>
        </p:txBody>
      </p:sp>
      <p:grpSp>
        <p:nvGrpSpPr>
          <p:cNvPr id="11" name="Gruppieren 10">
            <a:extLst>
              <a:ext uri="{FF2B5EF4-FFF2-40B4-BE49-F238E27FC236}">
                <a16:creationId xmlns:a16="http://schemas.microsoft.com/office/drawing/2014/main" id="{CE0B4678-1BF5-81D2-0A6A-A73B169FCF0E}"/>
              </a:ext>
            </a:extLst>
          </p:cNvPr>
          <p:cNvGrpSpPr/>
          <p:nvPr/>
        </p:nvGrpSpPr>
        <p:grpSpPr>
          <a:xfrm>
            <a:off x="1073317" y="973447"/>
            <a:ext cx="9925623" cy="5033077"/>
            <a:chOff x="703931" y="747231"/>
            <a:chExt cx="10435646" cy="5291699"/>
          </a:xfrm>
        </p:grpSpPr>
        <p:grpSp>
          <p:nvGrpSpPr>
            <p:cNvPr id="6" name="Gruppieren 5">
              <a:extLst>
                <a:ext uri="{FF2B5EF4-FFF2-40B4-BE49-F238E27FC236}">
                  <a16:creationId xmlns:a16="http://schemas.microsoft.com/office/drawing/2014/main" id="{21BDAA4F-718A-B228-42C1-917BF32EE825}"/>
                </a:ext>
              </a:extLst>
            </p:cNvPr>
            <p:cNvGrpSpPr/>
            <p:nvPr/>
          </p:nvGrpSpPr>
          <p:grpSpPr>
            <a:xfrm>
              <a:off x="703931" y="747231"/>
              <a:ext cx="10435646" cy="5291699"/>
              <a:chOff x="576000" y="989594"/>
              <a:chExt cx="6872867" cy="3485088"/>
            </a:xfrm>
          </p:grpSpPr>
          <p:pic>
            <p:nvPicPr>
              <p:cNvPr id="7" name="Grafik 6">
                <a:extLst>
                  <a:ext uri="{FF2B5EF4-FFF2-40B4-BE49-F238E27FC236}">
                    <a16:creationId xmlns:a16="http://schemas.microsoft.com/office/drawing/2014/main" id="{17AC365C-24C9-5712-59D3-596E96268A38}"/>
                  </a:ext>
                </a:extLst>
              </p:cNvPr>
              <p:cNvPicPr>
                <a:picLocks noChangeAspect="1"/>
              </p:cNvPicPr>
              <p:nvPr/>
            </p:nvPicPr>
            <p:blipFill rotWithShape="1">
              <a:blip r:embed="rId3" cstate="print"/>
              <a:srcRect t="5127"/>
              <a:stretch/>
            </p:blipFill>
            <p:spPr>
              <a:xfrm>
                <a:off x="576000" y="989594"/>
                <a:ext cx="6872867" cy="3485088"/>
              </a:xfrm>
              <a:prstGeom prst="rect">
                <a:avLst/>
              </a:prstGeom>
            </p:spPr>
          </p:pic>
          <p:sp>
            <p:nvSpPr>
              <p:cNvPr id="9" name="Rechteck 8">
                <a:extLst>
                  <a:ext uri="{FF2B5EF4-FFF2-40B4-BE49-F238E27FC236}">
                    <a16:creationId xmlns:a16="http://schemas.microsoft.com/office/drawing/2014/main" id="{5CC93EFE-F5F8-20A0-BB34-B9A84909FC3A}"/>
                  </a:ext>
                </a:extLst>
              </p:cNvPr>
              <p:cNvSpPr/>
              <p:nvPr/>
            </p:nvSpPr>
            <p:spPr>
              <a:xfrm>
                <a:off x="646190" y="1311918"/>
                <a:ext cx="89932" cy="1119555"/>
              </a:xfrm>
              <a:prstGeom prst="rect">
                <a:avLst/>
              </a:prstGeom>
              <a:solidFill>
                <a:schemeClr val="tx2">
                  <a:lumMod val="40000"/>
                  <a:lumOff val="6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grpSp>
        <p:sp>
          <p:nvSpPr>
            <p:cNvPr id="10" name="Rechteck 9">
              <a:extLst>
                <a:ext uri="{FF2B5EF4-FFF2-40B4-BE49-F238E27FC236}">
                  <a16:creationId xmlns:a16="http://schemas.microsoft.com/office/drawing/2014/main" id="{A66C027F-3C01-3940-4FC2-80CDD023F9AB}"/>
                </a:ext>
              </a:extLst>
            </p:cNvPr>
            <p:cNvSpPr/>
            <p:nvPr/>
          </p:nvSpPr>
          <p:spPr>
            <a:xfrm>
              <a:off x="812368" y="3429000"/>
              <a:ext cx="167348" cy="2449286"/>
            </a:xfrm>
            <a:prstGeom prst="rect">
              <a:avLst/>
            </a:prstGeom>
            <a:solidFill>
              <a:schemeClr val="tx2">
                <a:lumMod val="40000"/>
                <a:lumOff val="6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grpSp>
      <p:sp>
        <p:nvSpPr>
          <p:cNvPr id="14" name="Textfeld 13">
            <a:extLst>
              <a:ext uri="{FF2B5EF4-FFF2-40B4-BE49-F238E27FC236}">
                <a16:creationId xmlns:a16="http://schemas.microsoft.com/office/drawing/2014/main" id="{DFB4FB9C-7855-1DB1-F631-701186AE1E16}"/>
              </a:ext>
            </a:extLst>
          </p:cNvPr>
          <p:cNvSpPr txBox="1"/>
          <p:nvPr/>
        </p:nvSpPr>
        <p:spPr>
          <a:xfrm>
            <a:off x="7391752" y="6202204"/>
            <a:ext cx="3993100" cy="215444"/>
          </a:xfrm>
          <a:prstGeom prst="rect">
            <a:avLst/>
          </a:prstGeom>
          <a:noFill/>
        </p:spPr>
        <p:txBody>
          <a:bodyPr wrap="square" rtlCol="0">
            <a:spAutoFit/>
          </a:bodyPr>
          <a:lstStyle/>
          <a:p>
            <a:pPr algn="r"/>
            <a:r>
              <a:rPr lang="en-US" sz="800" dirty="0" err="1">
                <a:solidFill>
                  <a:prstClr val="black"/>
                </a:solidFill>
              </a:rPr>
              <a:t>Etemad</a:t>
            </a:r>
            <a:r>
              <a:rPr lang="en-US" sz="800" dirty="0">
                <a:solidFill>
                  <a:prstClr val="black"/>
                </a:solidFill>
              </a:rPr>
              <a:t> B et al. Gastroenterology. 2001;120:682–707</a:t>
            </a:r>
          </a:p>
        </p:txBody>
      </p:sp>
    </p:spTree>
    <p:extLst>
      <p:ext uri="{BB962C8B-B14F-4D97-AF65-F5344CB8AC3E}">
        <p14:creationId xmlns:p14="http://schemas.microsoft.com/office/powerpoint/2010/main" val="3872167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0DBFF-8F74-FDB5-F054-C8664EC6B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FADA8-EE52-C081-5CCF-EF267C9B2E33}"/>
              </a:ext>
            </a:extLst>
          </p:cNvPr>
          <p:cNvSpPr>
            <a:spLocks noGrp="1"/>
          </p:cNvSpPr>
          <p:nvPr>
            <p:ph type="title"/>
          </p:nvPr>
        </p:nvSpPr>
        <p:spPr/>
        <p:txBody>
          <a:bodyPr/>
          <a:lstStyle/>
          <a:p>
            <a:r>
              <a:rPr lang="de-CH" dirty="0"/>
              <a:t>Klassifikation</a:t>
            </a:r>
          </a:p>
        </p:txBody>
      </p:sp>
      <p:sp>
        <p:nvSpPr>
          <p:cNvPr id="8" name="Foliennummernplatzhalter 7">
            <a:extLst>
              <a:ext uri="{FF2B5EF4-FFF2-40B4-BE49-F238E27FC236}">
                <a16:creationId xmlns:a16="http://schemas.microsoft.com/office/drawing/2014/main" id="{BA18CA73-3B9F-60F2-CBDE-81A3801E5697}"/>
              </a:ext>
            </a:extLst>
          </p:cNvPr>
          <p:cNvSpPr>
            <a:spLocks noGrp="1"/>
          </p:cNvSpPr>
          <p:nvPr>
            <p:ph type="sldNum" sz="quarter" idx="4"/>
          </p:nvPr>
        </p:nvSpPr>
        <p:spPr/>
        <p:txBody>
          <a:bodyPr/>
          <a:lstStyle/>
          <a:p>
            <a:pPr algn="r"/>
            <a:fld id="{E8B4AC24-8EFE-4548-B66C-1337A77FF3B4}" type="slidenum">
              <a:rPr lang="en-US" smtClean="0"/>
              <a:pPr algn="r"/>
              <a:t>8</a:t>
            </a:fld>
            <a:endParaRPr lang="en-US" dirty="0"/>
          </a:p>
        </p:txBody>
      </p:sp>
      <p:pic>
        <p:nvPicPr>
          <p:cNvPr id="5" name="Grafik 4">
            <a:extLst>
              <a:ext uri="{FF2B5EF4-FFF2-40B4-BE49-F238E27FC236}">
                <a16:creationId xmlns:a16="http://schemas.microsoft.com/office/drawing/2014/main" id="{D97ECC53-081D-9201-1D24-6C9DA7A90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1" y="1487382"/>
            <a:ext cx="10515601" cy="3883235"/>
          </a:xfrm>
          <a:prstGeom prst="rect">
            <a:avLst/>
          </a:prstGeom>
          <a:ln>
            <a:solidFill>
              <a:schemeClr val="tx1"/>
            </a:solidFill>
          </a:ln>
        </p:spPr>
      </p:pic>
      <p:sp>
        <p:nvSpPr>
          <p:cNvPr id="7" name="Textfeld 6">
            <a:extLst>
              <a:ext uri="{FF2B5EF4-FFF2-40B4-BE49-F238E27FC236}">
                <a16:creationId xmlns:a16="http://schemas.microsoft.com/office/drawing/2014/main" id="{473ED4DE-F36E-FB49-1C5B-E039E0919AAE}"/>
              </a:ext>
            </a:extLst>
          </p:cNvPr>
          <p:cNvSpPr txBox="1"/>
          <p:nvPr/>
        </p:nvSpPr>
        <p:spPr>
          <a:xfrm>
            <a:off x="5040857" y="6395951"/>
            <a:ext cx="6098720" cy="230832"/>
          </a:xfrm>
          <a:prstGeom prst="rect">
            <a:avLst/>
          </a:prstGeom>
          <a:noFill/>
        </p:spPr>
        <p:txBody>
          <a:bodyPr wrap="square">
            <a:spAutoFit/>
          </a:bodyPr>
          <a:lstStyle/>
          <a:p>
            <a:pPr algn="r"/>
            <a:r>
              <a:rPr lang="de-CH" sz="900" dirty="0"/>
              <a:t>Majumder S et al. </a:t>
            </a:r>
            <a:r>
              <a:rPr lang="en-US" sz="900" dirty="0"/>
              <a:t>Lancet. 2016 May 7;387(10031):1957-66</a:t>
            </a:r>
            <a:endParaRPr lang="de-CH" sz="900" dirty="0"/>
          </a:p>
        </p:txBody>
      </p:sp>
    </p:spTree>
    <p:extLst>
      <p:ext uri="{BB962C8B-B14F-4D97-AF65-F5344CB8AC3E}">
        <p14:creationId xmlns:p14="http://schemas.microsoft.com/office/powerpoint/2010/main" val="322454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09DB-781A-089A-BE7E-C96CABBCA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090F0-74DC-966E-9410-39E220200D53}"/>
              </a:ext>
            </a:extLst>
          </p:cNvPr>
          <p:cNvSpPr>
            <a:spLocks noGrp="1"/>
          </p:cNvSpPr>
          <p:nvPr>
            <p:ph type="title"/>
          </p:nvPr>
        </p:nvSpPr>
        <p:spPr/>
        <p:txBody>
          <a:bodyPr/>
          <a:lstStyle/>
          <a:p>
            <a:r>
              <a:rPr lang="de-CH" dirty="0"/>
              <a:t>Alkohol</a:t>
            </a:r>
          </a:p>
        </p:txBody>
      </p:sp>
      <p:sp>
        <p:nvSpPr>
          <p:cNvPr id="8" name="Foliennummernplatzhalter 7">
            <a:extLst>
              <a:ext uri="{FF2B5EF4-FFF2-40B4-BE49-F238E27FC236}">
                <a16:creationId xmlns:a16="http://schemas.microsoft.com/office/drawing/2014/main" id="{6F353C81-0556-BE2B-191E-8A2F0F52DF8B}"/>
              </a:ext>
            </a:extLst>
          </p:cNvPr>
          <p:cNvSpPr>
            <a:spLocks noGrp="1"/>
          </p:cNvSpPr>
          <p:nvPr>
            <p:ph type="sldNum" sz="quarter" idx="4"/>
          </p:nvPr>
        </p:nvSpPr>
        <p:spPr/>
        <p:txBody>
          <a:bodyPr/>
          <a:lstStyle/>
          <a:p>
            <a:pPr algn="r"/>
            <a:fld id="{E8B4AC24-8EFE-4548-B66C-1337A77FF3B4}" type="slidenum">
              <a:rPr lang="en-US" smtClean="0"/>
              <a:pPr algn="r"/>
              <a:t>9</a:t>
            </a:fld>
            <a:endParaRPr lang="en-US" dirty="0"/>
          </a:p>
        </p:txBody>
      </p:sp>
      <p:pic>
        <p:nvPicPr>
          <p:cNvPr id="5" name="Grafik 4">
            <a:extLst>
              <a:ext uri="{FF2B5EF4-FFF2-40B4-BE49-F238E27FC236}">
                <a16:creationId xmlns:a16="http://schemas.microsoft.com/office/drawing/2014/main" id="{DA269D84-AABC-0C46-77A7-1998E82B6771}"/>
              </a:ext>
            </a:extLst>
          </p:cNvPr>
          <p:cNvPicPr>
            <a:picLocks noChangeAspect="1"/>
          </p:cNvPicPr>
          <p:nvPr/>
        </p:nvPicPr>
        <p:blipFill>
          <a:blip r:embed="rId3">
            <a:extLst>
              <a:ext uri="{28A0092B-C50C-407E-A947-70E740481C1C}">
                <a14:useLocalDpi xmlns:a14="http://schemas.microsoft.com/office/drawing/2010/main" val="0"/>
              </a:ext>
            </a:extLst>
          </a:blip>
          <a:srcRect b="45920"/>
          <a:stretch/>
        </p:blipFill>
        <p:spPr>
          <a:xfrm>
            <a:off x="654246" y="3905608"/>
            <a:ext cx="7173543" cy="2130075"/>
          </a:xfrm>
          <a:prstGeom prst="rect">
            <a:avLst/>
          </a:prstGeom>
        </p:spPr>
      </p:pic>
      <p:sp>
        <p:nvSpPr>
          <p:cNvPr id="6" name="Textfeld 5">
            <a:extLst>
              <a:ext uri="{FF2B5EF4-FFF2-40B4-BE49-F238E27FC236}">
                <a16:creationId xmlns:a16="http://schemas.microsoft.com/office/drawing/2014/main" id="{C061F4B3-AADC-1DFD-E890-5B7721AA8E52}"/>
              </a:ext>
            </a:extLst>
          </p:cNvPr>
          <p:cNvSpPr txBox="1"/>
          <p:nvPr/>
        </p:nvSpPr>
        <p:spPr>
          <a:xfrm>
            <a:off x="5531408" y="6255690"/>
            <a:ext cx="6098720" cy="507831"/>
          </a:xfrm>
          <a:prstGeom prst="rect">
            <a:avLst/>
          </a:prstGeom>
          <a:noFill/>
        </p:spPr>
        <p:txBody>
          <a:bodyPr wrap="square">
            <a:spAutoFit/>
          </a:bodyPr>
          <a:lstStyle/>
          <a:p>
            <a:r>
              <a:rPr lang="de-CH" sz="900" dirty="0"/>
              <a:t>Singh et al. </a:t>
            </a:r>
            <a:r>
              <a:rPr lang="en-US" sz="900" dirty="0"/>
              <a:t>Diagnosis and Management of Chronic Pancreatitis</a:t>
            </a:r>
            <a:r>
              <a:rPr lang="de-CH" sz="900" dirty="0"/>
              <a:t>. JAMA. 2019.</a:t>
            </a:r>
          </a:p>
          <a:p>
            <a:r>
              <a:rPr lang="de-CH" sz="900" dirty="0" err="1"/>
              <a:t>Samokhvalov</a:t>
            </a:r>
            <a:r>
              <a:rPr lang="de-CH" sz="900" dirty="0"/>
              <a:t> et al. </a:t>
            </a:r>
            <a:r>
              <a:rPr lang="en-US" sz="900" dirty="0"/>
              <a:t>Alcohol Consumption as a </a:t>
            </a:r>
            <a:r>
              <a:rPr lang="en-US" sz="900" dirty="0" err="1"/>
              <a:t>RiskFactor</a:t>
            </a:r>
            <a:r>
              <a:rPr lang="en-US" sz="900" dirty="0"/>
              <a:t> for Acute and Chronic Pancreatitis: A Systematic Review and a Series of Meta-analyses. </a:t>
            </a:r>
            <a:r>
              <a:rPr lang="en-US" sz="900" dirty="0" err="1"/>
              <a:t>EBioMedicine</a:t>
            </a:r>
            <a:r>
              <a:rPr lang="en-US" sz="900" dirty="0"/>
              <a:t>. 2015.</a:t>
            </a:r>
            <a:endParaRPr lang="de-CH" sz="900" dirty="0"/>
          </a:p>
        </p:txBody>
      </p:sp>
      <p:pic>
        <p:nvPicPr>
          <p:cNvPr id="9" name="Grafik 8">
            <a:extLst>
              <a:ext uri="{FF2B5EF4-FFF2-40B4-BE49-F238E27FC236}">
                <a16:creationId xmlns:a16="http://schemas.microsoft.com/office/drawing/2014/main" id="{A3E9CE0A-6E62-133A-E463-DD2AC3CE9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569" y="925967"/>
            <a:ext cx="4031705" cy="2750178"/>
          </a:xfrm>
          <a:prstGeom prst="rect">
            <a:avLst/>
          </a:prstGeom>
        </p:spPr>
      </p:pic>
      <p:pic>
        <p:nvPicPr>
          <p:cNvPr id="11" name="Grafik 10">
            <a:extLst>
              <a:ext uri="{FF2B5EF4-FFF2-40B4-BE49-F238E27FC236}">
                <a16:creationId xmlns:a16="http://schemas.microsoft.com/office/drawing/2014/main" id="{21DC8C21-27F3-DA4C-41FA-AE9D06F13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13" y="967852"/>
            <a:ext cx="4031705" cy="2717749"/>
          </a:xfrm>
          <a:prstGeom prst="rect">
            <a:avLst/>
          </a:prstGeom>
        </p:spPr>
      </p:pic>
      <p:pic>
        <p:nvPicPr>
          <p:cNvPr id="13" name="Grafik 12">
            <a:extLst>
              <a:ext uri="{FF2B5EF4-FFF2-40B4-BE49-F238E27FC236}">
                <a16:creationId xmlns:a16="http://schemas.microsoft.com/office/drawing/2014/main" id="{EF11A615-C06A-A208-00BE-8EDE2A28C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3046" y="910578"/>
            <a:ext cx="3744334" cy="2642414"/>
          </a:xfrm>
          <a:prstGeom prst="rect">
            <a:avLst/>
          </a:prstGeom>
        </p:spPr>
      </p:pic>
    </p:spTree>
    <p:extLst>
      <p:ext uri="{BB962C8B-B14F-4D97-AF65-F5344CB8AC3E}">
        <p14:creationId xmlns:p14="http://schemas.microsoft.com/office/powerpoint/2010/main" val="626840518"/>
      </p:ext>
    </p:extLst>
  </p:cSld>
  <p:clrMapOvr>
    <a:masterClrMapping/>
  </p:clrMapOvr>
</p:sld>
</file>

<file path=ppt/theme/theme1.xml><?xml version="1.0" encoding="utf-8"?>
<a:theme xmlns:a="http://schemas.openxmlformats.org/drawingml/2006/main" name="Office Theme">
  <a:themeElements>
    <a:clrScheme name="Wirz Brand_official">
      <a:dk1>
        <a:sysClr val="windowText" lastClr="000000"/>
      </a:dk1>
      <a:lt1>
        <a:sysClr val="window" lastClr="FFFFFF"/>
      </a:lt1>
      <a:dk2>
        <a:srgbClr val="005EA8"/>
      </a:dk2>
      <a:lt2>
        <a:srgbClr val="C5D5DB"/>
      </a:lt2>
      <a:accent1>
        <a:srgbClr val="005EA8"/>
      </a:accent1>
      <a:accent2>
        <a:srgbClr val="00AFA5"/>
      </a:accent2>
      <a:accent3>
        <a:srgbClr val="AE0060"/>
      </a:accent3>
      <a:accent4>
        <a:srgbClr val="F17900"/>
      </a:accent4>
      <a:accent5>
        <a:srgbClr val="005EA8"/>
      </a:accent5>
      <a:accent6>
        <a:srgbClr val="C5D5DB"/>
      </a:accent6>
      <a:hlink>
        <a:srgbClr val="0563C1"/>
      </a:hlink>
      <a:folHlink>
        <a:srgbClr val="954F72"/>
      </a:folHlink>
    </a:clrScheme>
    <a:fontScheme name="Wirz Brand_offic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7633</Words>
  <Application>Microsoft Office PowerPoint</Application>
  <PresentationFormat>Breitbild</PresentationFormat>
  <Paragraphs>723</Paragraphs>
  <Slides>52</Slides>
  <Notes>39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52</vt:i4>
      </vt:variant>
    </vt:vector>
  </HeadingPairs>
  <TitlesOfParts>
    <vt:vector size="59" baseType="lpstr">
      <vt:lpstr>Arial</vt:lpstr>
      <vt:lpstr>BlinkMacSystemFont</vt:lpstr>
      <vt:lpstr>Calibri</vt:lpstr>
      <vt:lpstr>Montserrat</vt:lpstr>
      <vt:lpstr>Noto Sans</vt:lpstr>
      <vt:lpstr>Wingdings</vt:lpstr>
      <vt:lpstr>Office Theme</vt:lpstr>
      <vt:lpstr>Chronische Pankreatitis</vt:lpstr>
      <vt:lpstr>Inhalt</vt:lpstr>
      <vt:lpstr>Definition</vt:lpstr>
      <vt:lpstr>Morphologische Veränderungen</vt:lpstr>
      <vt:lpstr>Epidemiologie </vt:lpstr>
      <vt:lpstr>Ätiologie</vt:lpstr>
      <vt:lpstr>Klassifikation</vt:lpstr>
      <vt:lpstr>Klassifikation</vt:lpstr>
      <vt:lpstr>Alkohol</vt:lpstr>
      <vt:lpstr>Rauchen</vt:lpstr>
      <vt:lpstr>Alkohol und Rauchen</vt:lpstr>
      <vt:lpstr>Hereditäre Pankreatitis</vt:lpstr>
      <vt:lpstr>PowerPoint-Präsentation</vt:lpstr>
      <vt:lpstr>Hereditäre Pankreatitis</vt:lpstr>
      <vt:lpstr>Autoimmunpankreatitis</vt:lpstr>
      <vt:lpstr>Autoimmunpankreatitis</vt:lpstr>
      <vt:lpstr>Autoimmunpankreatitis - Diagnostik</vt:lpstr>
      <vt:lpstr>PowerPoint-Präsentation</vt:lpstr>
      <vt:lpstr>Metabolische und weitere Ursachen</vt:lpstr>
      <vt:lpstr>Verlauf</vt:lpstr>
      <vt:lpstr>Verlauf</vt:lpstr>
      <vt:lpstr>Score</vt:lpstr>
      <vt:lpstr>Klinik</vt:lpstr>
      <vt:lpstr>Klinik</vt:lpstr>
      <vt:lpstr>Diagnostik - Labor</vt:lpstr>
      <vt:lpstr>Diagnostik – Exokrine Funktion</vt:lpstr>
      <vt:lpstr>Diagnostik – Endokrine Funktion -  pankreopriver Diabetes/Typ 3c</vt:lpstr>
      <vt:lpstr>Diagnostik - Bildgebung</vt:lpstr>
      <vt:lpstr>Diagnostik - Bildgebung</vt:lpstr>
      <vt:lpstr>Sonographie</vt:lpstr>
      <vt:lpstr>Computertomographie</vt:lpstr>
      <vt:lpstr>MRCP</vt:lpstr>
      <vt:lpstr>Endosonographie</vt:lpstr>
      <vt:lpstr>Endosonographie</vt:lpstr>
      <vt:lpstr>Endosonographie</vt:lpstr>
      <vt:lpstr>Therapie </vt:lpstr>
      <vt:lpstr>Schmerz- therapie</vt:lpstr>
      <vt:lpstr>Therapie exokriner Pankreasinsuffizienz </vt:lpstr>
      <vt:lpstr>Therapie exokriner  Pankreasinsuffizienz </vt:lpstr>
      <vt:lpstr>Komplikationen exokrine Insuffizienz</vt:lpstr>
      <vt:lpstr>Therapie endokriner Pankreasinsuffizienz</vt:lpstr>
      <vt:lpstr>Interventionelle und chirurgische Therapie?</vt:lpstr>
      <vt:lpstr>Interventionelle und chirurgische Therapie</vt:lpstr>
      <vt:lpstr>Operative Massnahmen</vt:lpstr>
      <vt:lpstr>Operation vs. Endoskopie</vt:lpstr>
      <vt:lpstr>Operation vs. Endoskopie</vt:lpstr>
      <vt:lpstr>Verlaufskontrollen bei chronischer Pankreatitis</vt:lpstr>
      <vt:lpstr>Karzinomrisiko bei chronischer Pankreatitis</vt:lpstr>
      <vt:lpstr>Karzinomscreening</vt:lpstr>
      <vt:lpstr>Take Home Messages</vt:lpstr>
      <vt:lpstr>Vorhandene Guidelines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Maag Regula</dc:creator>
  <cp:lastModifiedBy>Manzini Roberto</cp:lastModifiedBy>
  <cp:revision>60</cp:revision>
  <dcterms:created xsi:type="dcterms:W3CDTF">2019-04-10T03:41:23Z</dcterms:created>
  <dcterms:modified xsi:type="dcterms:W3CDTF">2026-01-13T17:00:55Z</dcterms:modified>
</cp:coreProperties>
</file>