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9" r:id="rId3"/>
    <p:sldId id="283" r:id="rId4"/>
    <p:sldId id="261" r:id="rId5"/>
    <p:sldId id="262" r:id="rId6"/>
    <p:sldId id="263" r:id="rId7"/>
    <p:sldId id="317" r:id="rId8"/>
    <p:sldId id="266" r:id="rId9"/>
    <p:sldId id="256" r:id="rId10"/>
    <p:sldId id="284" r:id="rId11"/>
    <p:sldId id="265" r:id="rId12"/>
    <p:sldId id="268" r:id="rId13"/>
    <p:sldId id="267" r:id="rId14"/>
    <p:sldId id="270" r:id="rId15"/>
    <p:sldId id="273" r:id="rId16"/>
    <p:sldId id="269" r:id="rId17"/>
    <p:sldId id="302" r:id="rId18"/>
    <p:sldId id="274" r:id="rId19"/>
    <p:sldId id="301" r:id="rId20"/>
    <p:sldId id="319" r:id="rId21"/>
    <p:sldId id="280" r:id="rId22"/>
    <p:sldId id="281" r:id="rId23"/>
    <p:sldId id="282" r:id="rId24"/>
    <p:sldId id="285" r:id="rId25"/>
    <p:sldId id="279" r:id="rId26"/>
    <p:sldId id="286" r:id="rId27"/>
    <p:sldId id="307" r:id="rId28"/>
    <p:sldId id="287" r:id="rId29"/>
    <p:sldId id="288" r:id="rId30"/>
    <p:sldId id="289" r:id="rId31"/>
    <p:sldId id="290" r:id="rId32"/>
    <p:sldId id="309" r:id="rId33"/>
    <p:sldId id="310" r:id="rId34"/>
    <p:sldId id="318" r:id="rId35"/>
    <p:sldId id="294" r:id="rId36"/>
    <p:sldId id="295" r:id="rId37"/>
    <p:sldId id="275" r:id="rId38"/>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D38C0-7D40-4EB4-A14A-8876893EBE08}" v="55" dt="2026-02-15T19:23:30.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69585" autoAdjust="0"/>
  </p:normalViewPr>
  <p:slideViewPr>
    <p:cSldViewPr snapToGrid="0">
      <p:cViewPr varScale="1">
        <p:scale>
          <a:sx n="104" d="100"/>
          <a:sy n="104" d="100"/>
        </p:scale>
        <p:origin x="4564" y="288"/>
      </p:cViewPr>
      <p:guideLst/>
    </p:cSldViewPr>
  </p:slideViewPr>
  <p:outlineViewPr>
    <p:cViewPr>
      <p:scale>
        <a:sx n="33" d="100"/>
        <a:sy n="33" d="100"/>
      </p:scale>
      <p:origin x="0" y="-3928"/>
    </p:cViewPr>
  </p:outlineViewPr>
  <p:notesTextViewPr>
    <p:cViewPr>
      <p:scale>
        <a:sx n="3" d="2"/>
        <a:sy n="3" d="2"/>
      </p:scale>
      <p:origin x="-10" y="0"/>
    </p:cViewPr>
  </p:notesTextViewPr>
  <p:sorterViewPr>
    <p:cViewPr>
      <p:scale>
        <a:sx n="100" d="100"/>
        <a:sy n="100" d="100"/>
      </p:scale>
      <p:origin x="0" y="0"/>
    </p:cViewPr>
  </p:sorterViewPr>
  <p:notesViewPr>
    <p:cSldViewPr snapToGrid="0">
      <p:cViewPr varScale="1">
        <p:scale>
          <a:sx n="108" d="100"/>
          <a:sy n="108" d="100"/>
        </p:scale>
        <p:origin x="7852" y="8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Philippe Levy" userId="e3592af66b2c29d2" providerId="LiveId" clId="{11E81B8C-9921-4CD4-BEA8-3BF39A312135}"/>
    <pc:docChg chg="custSel addSld delSld modSld sldOrd modMainMaster modNotesMaster">
      <pc:chgData name="Jean-Philippe Levy" userId="e3592af66b2c29d2" providerId="LiveId" clId="{11E81B8C-9921-4CD4-BEA8-3BF39A312135}" dt="2026-02-17T21:20:22.212" v="707" actId="20577"/>
      <pc:docMkLst>
        <pc:docMk/>
      </pc:docMkLst>
      <pc:sldChg chg="modSp mod modTransition">
        <pc:chgData name="Jean-Philippe Levy" userId="e3592af66b2c29d2" providerId="LiveId" clId="{11E81B8C-9921-4CD4-BEA8-3BF39A312135}" dt="2026-02-15T19:22:05.618" v="422"/>
        <pc:sldMkLst>
          <pc:docMk/>
          <pc:sldMk cId="0" sldId="256"/>
        </pc:sldMkLst>
        <pc:spChg chg="mod">
          <ac:chgData name="Jean-Philippe Levy" userId="e3592af66b2c29d2" providerId="LiveId" clId="{11E81B8C-9921-4CD4-BEA8-3BF39A312135}" dt="2026-02-14T19:56:45.310" v="115" actId="20577"/>
          <ac:spMkLst>
            <pc:docMk/>
            <pc:sldMk cId="0" sldId="256"/>
            <ac:spMk id="3" creationId="{00000000-0000-0000-0000-000000000000}"/>
          </ac:spMkLst>
        </pc:spChg>
      </pc:sldChg>
      <pc:sldChg chg="modTransition">
        <pc:chgData name="Jean-Philippe Levy" userId="e3592af66b2c29d2" providerId="LiveId" clId="{11E81B8C-9921-4CD4-BEA8-3BF39A312135}" dt="2026-02-15T19:22:05.618" v="422"/>
        <pc:sldMkLst>
          <pc:docMk/>
          <pc:sldMk cId="4180627303" sldId="257"/>
        </pc:sldMkLst>
      </pc:sldChg>
      <pc:sldChg chg="modTransition">
        <pc:chgData name="Jean-Philippe Levy" userId="e3592af66b2c29d2" providerId="LiveId" clId="{11E81B8C-9921-4CD4-BEA8-3BF39A312135}" dt="2026-02-15T19:22:05.618" v="422"/>
        <pc:sldMkLst>
          <pc:docMk/>
          <pc:sldMk cId="62518142" sldId="259"/>
        </pc:sldMkLst>
      </pc:sldChg>
      <pc:sldChg chg="modTransition modNotes">
        <pc:chgData name="Jean-Philippe Levy" userId="e3592af66b2c29d2" providerId="LiveId" clId="{11E81B8C-9921-4CD4-BEA8-3BF39A312135}" dt="2026-02-15T19:22:05.618" v="422"/>
        <pc:sldMkLst>
          <pc:docMk/>
          <pc:sldMk cId="410920667" sldId="261"/>
        </pc:sldMkLst>
      </pc:sldChg>
      <pc:sldChg chg="addSp modSp mod modTransition">
        <pc:chgData name="Jean-Philippe Levy" userId="e3592af66b2c29d2" providerId="LiveId" clId="{11E81B8C-9921-4CD4-BEA8-3BF39A312135}" dt="2026-02-17T21:02:47.563" v="701" actId="20577"/>
        <pc:sldMkLst>
          <pc:docMk/>
          <pc:sldMk cId="94114133" sldId="262"/>
        </pc:sldMkLst>
        <pc:spChg chg="mod">
          <ac:chgData name="Jean-Philippe Levy" userId="e3592af66b2c29d2" providerId="LiveId" clId="{11E81B8C-9921-4CD4-BEA8-3BF39A312135}" dt="2026-02-14T19:48:45.402" v="110" actId="122"/>
          <ac:spMkLst>
            <pc:docMk/>
            <pc:sldMk cId="94114133" sldId="262"/>
            <ac:spMk id="3" creationId="{28DF6AFF-D89A-22A2-7C22-F74673ACCF45}"/>
          </ac:spMkLst>
        </pc:spChg>
        <pc:spChg chg="add mod">
          <ac:chgData name="Jean-Philippe Levy" userId="e3592af66b2c29d2" providerId="LiveId" clId="{11E81B8C-9921-4CD4-BEA8-3BF39A312135}" dt="2026-02-13T20:54:00.226" v="82" actId="14100"/>
          <ac:spMkLst>
            <pc:docMk/>
            <pc:sldMk cId="94114133" sldId="262"/>
            <ac:spMk id="5" creationId="{87A7A08B-F582-5CF8-2A44-6F564F0C0B64}"/>
          </ac:spMkLst>
        </pc:spChg>
        <pc:spChg chg="add mod">
          <ac:chgData name="Jean-Philippe Levy" userId="e3592af66b2c29d2" providerId="LiveId" clId="{11E81B8C-9921-4CD4-BEA8-3BF39A312135}" dt="2026-02-13T20:54:10.938" v="84" actId="14100"/>
          <ac:spMkLst>
            <pc:docMk/>
            <pc:sldMk cId="94114133" sldId="262"/>
            <ac:spMk id="6" creationId="{C3424B2C-6D80-E804-7466-C419B1BEF942}"/>
          </ac:spMkLst>
        </pc:spChg>
        <pc:graphicFrameChg chg="modGraphic">
          <ac:chgData name="Jean-Philippe Levy" userId="e3592af66b2c29d2" providerId="LiveId" clId="{11E81B8C-9921-4CD4-BEA8-3BF39A312135}" dt="2026-02-17T21:02:47.563" v="701" actId="20577"/>
          <ac:graphicFrameMkLst>
            <pc:docMk/>
            <pc:sldMk cId="94114133" sldId="262"/>
            <ac:graphicFrameMk id="2" creationId="{1A275412-BE23-A390-A9BD-F804AFB5F107}"/>
          </ac:graphicFrameMkLst>
        </pc:graphicFrameChg>
      </pc:sldChg>
      <pc:sldChg chg="modSp mod modTransition">
        <pc:chgData name="Jean-Philippe Levy" userId="e3592af66b2c29d2" providerId="LiveId" clId="{11E81B8C-9921-4CD4-BEA8-3BF39A312135}" dt="2026-02-15T19:22:05.618" v="422"/>
        <pc:sldMkLst>
          <pc:docMk/>
          <pc:sldMk cId="110233703" sldId="263"/>
        </pc:sldMkLst>
        <pc:spChg chg="mod">
          <ac:chgData name="Jean-Philippe Levy" userId="e3592af66b2c29d2" providerId="LiveId" clId="{11E81B8C-9921-4CD4-BEA8-3BF39A312135}" dt="2026-02-14T19:47:02.052" v="95" actId="1076"/>
          <ac:spMkLst>
            <pc:docMk/>
            <pc:sldMk cId="110233703" sldId="263"/>
            <ac:spMk id="6" creationId="{2D6C263D-ACB7-301C-F651-850348200146}"/>
          </ac:spMkLst>
        </pc:spChg>
        <pc:graphicFrameChg chg="mod">
          <ac:chgData name="Jean-Philippe Levy" userId="e3592af66b2c29d2" providerId="LiveId" clId="{11E81B8C-9921-4CD4-BEA8-3BF39A312135}" dt="2026-02-14T19:49:59.729" v="111"/>
          <ac:graphicFrameMkLst>
            <pc:docMk/>
            <pc:sldMk cId="110233703" sldId="263"/>
            <ac:graphicFrameMk id="2" creationId="{F640BD6A-5392-3D9E-9F2D-90BCE3A3414D}"/>
          </ac:graphicFrameMkLst>
        </pc:graphicFrameChg>
        <pc:graphicFrameChg chg="mod">
          <ac:chgData name="Jean-Philippe Levy" userId="e3592af66b2c29d2" providerId="LiveId" clId="{11E81B8C-9921-4CD4-BEA8-3BF39A312135}" dt="2026-02-14T19:50:09.837" v="112"/>
          <ac:graphicFrameMkLst>
            <pc:docMk/>
            <pc:sldMk cId="110233703" sldId="263"/>
            <ac:graphicFrameMk id="3" creationId="{BE480576-E96F-F12F-9EF4-24EF1E8E50DE}"/>
          </ac:graphicFrameMkLst>
        </pc:graphicFrameChg>
      </pc:sldChg>
      <pc:sldChg chg="modSp mod modTransition">
        <pc:chgData name="Jean-Philippe Levy" userId="e3592af66b2c29d2" providerId="LiveId" clId="{11E81B8C-9921-4CD4-BEA8-3BF39A312135}" dt="2026-02-16T21:12:32.183" v="430" actId="20577"/>
        <pc:sldMkLst>
          <pc:docMk/>
          <pc:sldMk cId="286283115" sldId="265"/>
        </pc:sldMkLst>
        <pc:spChg chg="mod">
          <ac:chgData name="Jean-Philippe Levy" userId="e3592af66b2c29d2" providerId="LiveId" clId="{11E81B8C-9921-4CD4-BEA8-3BF39A312135}" dt="2026-02-16T21:12:32.183" v="430" actId="20577"/>
          <ac:spMkLst>
            <pc:docMk/>
            <pc:sldMk cId="286283115" sldId="265"/>
            <ac:spMk id="3" creationId="{1D86AAD8-3F9F-11AA-7536-C993DDB9CAB7}"/>
          </ac:spMkLst>
        </pc:spChg>
      </pc:sldChg>
      <pc:sldChg chg="delSp mod modTransition">
        <pc:chgData name="Jean-Philippe Levy" userId="e3592af66b2c29d2" providerId="LiveId" clId="{11E81B8C-9921-4CD4-BEA8-3BF39A312135}" dt="2026-02-15T19:22:05.618" v="422"/>
        <pc:sldMkLst>
          <pc:docMk/>
          <pc:sldMk cId="2849852696" sldId="266"/>
        </pc:sldMkLst>
      </pc:sldChg>
      <pc:sldChg chg="modTransition">
        <pc:chgData name="Jean-Philippe Levy" userId="e3592af66b2c29d2" providerId="LiveId" clId="{11E81B8C-9921-4CD4-BEA8-3BF39A312135}" dt="2026-02-15T19:22:05.618" v="422"/>
        <pc:sldMkLst>
          <pc:docMk/>
          <pc:sldMk cId="1835102647" sldId="267"/>
        </pc:sldMkLst>
      </pc:sldChg>
      <pc:sldChg chg="ord modTransition modNotes">
        <pc:chgData name="Jean-Philippe Levy" userId="e3592af66b2c29d2" providerId="LiveId" clId="{11E81B8C-9921-4CD4-BEA8-3BF39A312135}" dt="2026-02-15T19:22:05.618" v="422"/>
        <pc:sldMkLst>
          <pc:docMk/>
          <pc:sldMk cId="2476428659" sldId="268"/>
        </pc:sldMkLst>
      </pc:sldChg>
      <pc:sldChg chg="modTransition">
        <pc:chgData name="Jean-Philippe Levy" userId="e3592af66b2c29d2" providerId="LiveId" clId="{11E81B8C-9921-4CD4-BEA8-3BF39A312135}" dt="2026-02-15T19:22:05.618" v="422"/>
        <pc:sldMkLst>
          <pc:docMk/>
          <pc:sldMk cId="2428672087" sldId="269"/>
        </pc:sldMkLst>
      </pc:sldChg>
      <pc:sldChg chg="modTransition">
        <pc:chgData name="Jean-Philippe Levy" userId="e3592af66b2c29d2" providerId="LiveId" clId="{11E81B8C-9921-4CD4-BEA8-3BF39A312135}" dt="2026-02-15T19:22:05.618" v="422"/>
        <pc:sldMkLst>
          <pc:docMk/>
          <pc:sldMk cId="3109104458" sldId="270"/>
        </pc:sldMkLst>
      </pc:sldChg>
      <pc:sldChg chg="modSp mod modTransition">
        <pc:chgData name="Jean-Philippe Levy" userId="e3592af66b2c29d2" providerId="LiveId" clId="{11E81B8C-9921-4CD4-BEA8-3BF39A312135}" dt="2026-02-15T19:22:05.618" v="422"/>
        <pc:sldMkLst>
          <pc:docMk/>
          <pc:sldMk cId="798238266" sldId="273"/>
        </pc:sldMkLst>
        <pc:spChg chg="mod">
          <ac:chgData name="Jean-Philippe Levy" userId="e3592af66b2c29d2" providerId="LiveId" clId="{11E81B8C-9921-4CD4-BEA8-3BF39A312135}" dt="2026-02-14T20:49:20.118" v="269" actId="20577"/>
          <ac:spMkLst>
            <pc:docMk/>
            <pc:sldMk cId="798238266" sldId="273"/>
            <ac:spMk id="8" creationId="{DE747467-EB90-6F66-4CB6-A7A7B60F6627}"/>
          </ac:spMkLst>
        </pc:spChg>
      </pc:sldChg>
      <pc:sldChg chg="addSp delSp modSp mod modTransition">
        <pc:chgData name="Jean-Philippe Levy" userId="e3592af66b2c29d2" providerId="LiveId" clId="{11E81B8C-9921-4CD4-BEA8-3BF39A312135}" dt="2026-02-15T19:22:05.618" v="422"/>
        <pc:sldMkLst>
          <pc:docMk/>
          <pc:sldMk cId="490633013" sldId="274"/>
        </pc:sldMkLst>
        <pc:spChg chg="mod">
          <ac:chgData name="Jean-Philippe Levy" userId="e3592af66b2c29d2" providerId="LiveId" clId="{11E81B8C-9921-4CD4-BEA8-3BF39A312135}" dt="2026-02-14T20:50:35.119" v="277" actId="1076"/>
          <ac:spMkLst>
            <pc:docMk/>
            <pc:sldMk cId="490633013" sldId="274"/>
            <ac:spMk id="2" creationId="{C65713E7-198A-C1C4-A201-8C98C3959A84}"/>
          </ac:spMkLst>
        </pc:spChg>
        <pc:picChg chg="add mod">
          <ac:chgData name="Jean-Philippe Levy" userId="e3592af66b2c29d2" providerId="LiveId" clId="{11E81B8C-9921-4CD4-BEA8-3BF39A312135}" dt="2026-02-14T20:50:57.752" v="279" actId="1076"/>
          <ac:picMkLst>
            <pc:docMk/>
            <pc:sldMk cId="490633013" sldId="274"/>
            <ac:picMk id="4" creationId="{49CF4CF6-C1FF-DDD7-0989-83A48B09912B}"/>
          </ac:picMkLst>
        </pc:picChg>
      </pc:sldChg>
      <pc:sldChg chg="modTransition">
        <pc:chgData name="Jean-Philippe Levy" userId="e3592af66b2c29d2" providerId="LiveId" clId="{11E81B8C-9921-4CD4-BEA8-3BF39A312135}" dt="2026-02-15T19:22:05.618" v="422"/>
        <pc:sldMkLst>
          <pc:docMk/>
          <pc:sldMk cId="1892908309" sldId="275"/>
        </pc:sldMkLst>
      </pc:sldChg>
      <pc:sldChg chg="modSp mod modTransition">
        <pc:chgData name="Jean-Philippe Levy" userId="e3592af66b2c29d2" providerId="LiveId" clId="{11E81B8C-9921-4CD4-BEA8-3BF39A312135}" dt="2026-02-17T19:53:39.557" v="606" actId="20577"/>
        <pc:sldMkLst>
          <pc:docMk/>
          <pc:sldMk cId="3185308488" sldId="279"/>
        </pc:sldMkLst>
        <pc:spChg chg="mod">
          <ac:chgData name="Jean-Philippe Levy" userId="e3592af66b2c29d2" providerId="LiveId" clId="{11E81B8C-9921-4CD4-BEA8-3BF39A312135}" dt="2026-02-17T19:53:39.557" v="606" actId="20577"/>
          <ac:spMkLst>
            <pc:docMk/>
            <pc:sldMk cId="3185308488" sldId="279"/>
            <ac:spMk id="5" creationId="{EC927302-729C-2611-7F56-ECC1DFF10B4D}"/>
          </ac:spMkLst>
        </pc:spChg>
      </pc:sldChg>
      <pc:sldChg chg="modSp mod modTransition">
        <pc:chgData name="Jean-Philippe Levy" userId="e3592af66b2c29d2" providerId="LiveId" clId="{11E81B8C-9921-4CD4-BEA8-3BF39A312135}" dt="2026-02-15T19:22:05.618" v="422"/>
        <pc:sldMkLst>
          <pc:docMk/>
          <pc:sldMk cId="514964620" sldId="280"/>
        </pc:sldMkLst>
        <pc:spChg chg="mod">
          <ac:chgData name="Jean-Philippe Levy" userId="e3592af66b2c29d2" providerId="LiveId" clId="{11E81B8C-9921-4CD4-BEA8-3BF39A312135}" dt="2026-02-14T21:03:45.590" v="325" actId="20577"/>
          <ac:spMkLst>
            <pc:docMk/>
            <pc:sldMk cId="514964620" sldId="280"/>
            <ac:spMk id="3" creationId="{5ED93391-2D16-9433-003F-B192385156C9}"/>
          </ac:spMkLst>
        </pc:spChg>
        <pc:spChg chg="mod">
          <ac:chgData name="Jean-Philippe Levy" userId="e3592af66b2c29d2" providerId="LiveId" clId="{11E81B8C-9921-4CD4-BEA8-3BF39A312135}" dt="2026-02-14T21:04:48.565" v="326" actId="1076"/>
          <ac:spMkLst>
            <pc:docMk/>
            <pc:sldMk cId="514964620" sldId="280"/>
            <ac:spMk id="5" creationId="{8B593B64-7006-4C0B-A0F7-ED80BD03D8B6}"/>
          </ac:spMkLst>
        </pc:spChg>
      </pc:sldChg>
      <pc:sldChg chg="modSp mod modTransition">
        <pc:chgData name="Jean-Philippe Levy" userId="e3592af66b2c29d2" providerId="LiveId" clId="{11E81B8C-9921-4CD4-BEA8-3BF39A312135}" dt="2026-02-17T21:20:22.212" v="707" actId="20577"/>
        <pc:sldMkLst>
          <pc:docMk/>
          <pc:sldMk cId="2944784003" sldId="281"/>
        </pc:sldMkLst>
        <pc:spChg chg="mod">
          <ac:chgData name="Jean-Philippe Levy" userId="e3592af66b2c29d2" providerId="LiveId" clId="{11E81B8C-9921-4CD4-BEA8-3BF39A312135}" dt="2026-02-16T21:27:05.479" v="435" actId="20577"/>
          <ac:spMkLst>
            <pc:docMk/>
            <pc:sldMk cId="2944784003" sldId="281"/>
            <ac:spMk id="2" creationId="{1F4E04EE-359D-8CC7-71D2-83957B2DED49}"/>
          </ac:spMkLst>
        </pc:spChg>
        <pc:spChg chg="mod">
          <ac:chgData name="Jean-Philippe Levy" userId="e3592af66b2c29d2" providerId="LiveId" clId="{11E81B8C-9921-4CD4-BEA8-3BF39A312135}" dt="2026-02-17T21:20:22.212" v="707" actId="20577"/>
          <ac:spMkLst>
            <pc:docMk/>
            <pc:sldMk cId="2944784003" sldId="281"/>
            <ac:spMk id="5" creationId="{9785E46D-18E7-9D7E-E979-8BC3158F99FA}"/>
          </ac:spMkLst>
        </pc:spChg>
      </pc:sldChg>
      <pc:sldChg chg="delSp mod modTransition">
        <pc:chgData name="Jean-Philippe Levy" userId="e3592af66b2c29d2" providerId="LiveId" clId="{11E81B8C-9921-4CD4-BEA8-3BF39A312135}" dt="2026-02-15T19:22:05.618" v="422"/>
        <pc:sldMkLst>
          <pc:docMk/>
          <pc:sldMk cId="4261902659" sldId="282"/>
        </pc:sldMkLst>
      </pc:sldChg>
      <pc:sldChg chg="modTransition">
        <pc:chgData name="Jean-Philippe Levy" userId="e3592af66b2c29d2" providerId="LiveId" clId="{11E81B8C-9921-4CD4-BEA8-3BF39A312135}" dt="2026-02-15T19:22:05.618" v="422"/>
        <pc:sldMkLst>
          <pc:docMk/>
          <pc:sldMk cId="1292875134" sldId="283"/>
        </pc:sldMkLst>
      </pc:sldChg>
      <pc:sldChg chg="modSp mod modTransition">
        <pc:chgData name="Jean-Philippe Levy" userId="e3592af66b2c29d2" providerId="LiveId" clId="{11E81B8C-9921-4CD4-BEA8-3BF39A312135}" dt="2026-02-15T19:22:05.618" v="422"/>
        <pc:sldMkLst>
          <pc:docMk/>
          <pc:sldMk cId="0" sldId="284"/>
        </pc:sldMkLst>
        <pc:spChg chg="mod">
          <ac:chgData name="Jean-Philippe Levy" userId="e3592af66b2c29d2" providerId="LiveId" clId="{11E81B8C-9921-4CD4-BEA8-3BF39A312135}" dt="2026-02-13T21:02:26.865" v="86" actId="20577"/>
          <ac:spMkLst>
            <pc:docMk/>
            <pc:sldMk cId="0" sldId="284"/>
            <ac:spMk id="3" creationId="{00000000-0000-0000-0000-000000000000}"/>
          </ac:spMkLst>
        </pc:spChg>
      </pc:sldChg>
      <pc:sldChg chg="modTransition">
        <pc:chgData name="Jean-Philippe Levy" userId="e3592af66b2c29d2" providerId="LiveId" clId="{11E81B8C-9921-4CD4-BEA8-3BF39A312135}" dt="2026-02-15T19:22:05.618" v="422"/>
        <pc:sldMkLst>
          <pc:docMk/>
          <pc:sldMk cId="357627158" sldId="285"/>
        </pc:sldMkLst>
      </pc:sldChg>
      <pc:sldChg chg="modSp mod modTransition modNotes">
        <pc:chgData name="Jean-Philippe Levy" userId="e3592af66b2c29d2" providerId="LiveId" clId="{11E81B8C-9921-4CD4-BEA8-3BF39A312135}" dt="2026-02-16T21:28:38.515" v="457" actId="1036"/>
        <pc:sldMkLst>
          <pc:docMk/>
          <pc:sldMk cId="2914155757" sldId="286"/>
        </pc:sldMkLst>
        <pc:spChg chg="mod">
          <ac:chgData name="Jean-Philippe Levy" userId="e3592af66b2c29d2" providerId="LiveId" clId="{11E81B8C-9921-4CD4-BEA8-3BF39A312135}" dt="2026-02-16T21:28:38.515" v="457" actId="1036"/>
          <ac:spMkLst>
            <pc:docMk/>
            <pc:sldMk cId="2914155757" sldId="286"/>
            <ac:spMk id="2" creationId="{D436BB73-5E7A-2F65-612B-AC0888CD0269}"/>
          </ac:spMkLst>
        </pc:spChg>
      </pc:sldChg>
      <pc:sldChg chg="modSp mod modTransition modNotes">
        <pc:chgData name="Jean-Philippe Levy" userId="e3592af66b2c29d2" providerId="LiveId" clId="{11E81B8C-9921-4CD4-BEA8-3BF39A312135}" dt="2026-02-17T19:58:18.408" v="698" actId="20577"/>
        <pc:sldMkLst>
          <pc:docMk/>
          <pc:sldMk cId="2923608146" sldId="287"/>
        </pc:sldMkLst>
        <pc:spChg chg="mod">
          <ac:chgData name="Jean-Philippe Levy" userId="e3592af66b2c29d2" providerId="LiveId" clId="{11E81B8C-9921-4CD4-BEA8-3BF39A312135}" dt="2026-02-17T19:58:18.408" v="698" actId="20577"/>
          <ac:spMkLst>
            <pc:docMk/>
            <pc:sldMk cId="2923608146" sldId="287"/>
            <ac:spMk id="5" creationId="{EC927302-729C-2611-7F56-ECC1DFF10B4D}"/>
          </ac:spMkLst>
        </pc:spChg>
      </pc:sldChg>
      <pc:sldChg chg="modTransition">
        <pc:chgData name="Jean-Philippe Levy" userId="e3592af66b2c29d2" providerId="LiveId" clId="{11E81B8C-9921-4CD4-BEA8-3BF39A312135}" dt="2026-02-15T19:22:05.618" v="422"/>
        <pc:sldMkLst>
          <pc:docMk/>
          <pc:sldMk cId="380161858" sldId="288"/>
        </pc:sldMkLst>
      </pc:sldChg>
      <pc:sldChg chg="addSp delSp modSp mod modTransition delAnim modAnim">
        <pc:chgData name="Jean-Philippe Levy" userId="e3592af66b2c29d2" providerId="LiveId" clId="{11E81B8C-9921-4CD4-BEA8-3BF39A312135}" dt="2026-02-16T21:34:45.948" v="582" actId="20577"/>
        <pc:sldMkLst>
          <pc:docMk/>
          <pc:sldMk cId="3423539164" sldId="289"/>
        </pc:sldMkLst>
        <pc:spChg chg="add mod">
          <ac:chgData name="Jean-Philippe Levy" userId="e3592af66b2c29d2" providerId="LiveId" clId="{11E81B8C-9921-4CD4-BEA8-3BF39A312135}" dt="2026-02-15T19:22:18.809" v="424"/>
          <ac:spMkLst>
            <pc:docMk/>
            <pc:sldMk cId="3423539164" sldId="289"/>
            <ac:spMk id="3" creationId="{11DAD501-76C2-6FC9-1AD9-0849F72C826D}"/>
          </ac:spMkLst>
        </pc:spChg>
        <pc:spChg chg="add mod">
          <ac:chgData name="Jean-Philippe Levy" userId="e3592af66b2c29d2" providerId="LiveId" clId="{11E81B8C-9921-4CD4-BEA8-3BF39A312135}" dt="2026-02-15T19:22:21.967" v="426"/>
          <ac:spMkLst>
            <pc:docMk/>
            <pc:sldMk cId="3423539164" sldId="289"/>
            <ac:spMk id="4" creationId="{760947FB-1836-52C2-48EB-9D3F61F94C70}"/>
          </ac:spMkLst>
        </pc:spChg>
        <pc:spChg chg="mod">
          <ac:chgData name="Jean-Philippe Levy" userId="e3592af66b2c29d2" providerId="LiveId" clId="{11E81B8C-9921-4CD4-BEA8-3BF39A312135}" dt="2026-02-16T21:34:45.948" v="582" actId="20577"/>
          <ac:spMkLst>
            <pc:docMk/>
            <pc:sldMk cId="3423539164" sldId="289"/>
            <ac:spMk id="6" creationId="{A34F4185-A9B7-9192-B0E6-F2C56549D5DA}"/>
          </ac:spMkLst>
        </pc:spChg>
      </pc:sldChg>
      <pc:sldChg chg="modTransition">
        <pc:chgData name="Jean-Philippe Levy" userId="e3592af66b2c29d2" providerId="LiveId" clId="{11E81B8C-9921-4CD4-BEA8-3BF39A312135}" dt="2026-02-15T19:22:05.618" v="422"/>
        <pc:sldMkLst>
          <pc:docMk/>
          <pc:sldMk cId="2414170079" sldId="290"/>
        </pc:sldMkLst>
      </pc:sldChg>
      <pc:sldChg chg="modSp mod modTransition modNotes">
        <pc:chgData name="Jean-Philippe Levy" userId="e3592af66b2c29d2" providerId="LiveId" clId="{11E81B8C-9921-4CD4-BEA8-3BF39A312135}" dt="2026-02-15T19:22:05.618" v="422"/>
        <pc:sldMkLst>
          <pc:docMk/>
          <pc:sldMk cId="1192682537" sldId="294"/>
        </pc:sldMkLst>
        <pc:spChg chg="mod">
          <ac:chgData name="Jean-Philippe Levy" userId="e3592af66b2c29d2" providerId="LiveId" clId="{11E81B8C-9921-4CD4-BEA8-3BF39A312135}" dt="2026-02-14T21:34:08.670" v="366" actId="20577"/>
          <ac:spMkLst>
            <pc:docMk/>
            <pc:sldMk cId="1192682537" sldId="294"/>
            <ac:spMk id="5" creationId="{580B02CF-00E7-8357-E66C-2C1443ECB3FA}"/>
          </ac:spMkLst>
        </pc:spChg>
      </pc:sldChg>
      <pc:sldChg chg="modSp mod modTransition">
        <pc:chgData name="Jean-Philippe Levy" userId="e3592af66b2c29d2" providerId="LiveId" clId="{11E81B8C-9921-4CD4-BEA8-3BF39A312135}" dt="2026-02-15T19:22:05.618" v="422"/>
        <pc:sldMkLst>
          <pc:docMk/>
          <pc:sldMk cId="2959403575" sldId="295"/>
        </pc:sldMkLst>
        <pc:spChg chg="mod">
          <ac:chgData name="Jean-Philippe Levy" userId="e3592af66b2c29d2" providerId="LiveId" clId="{11E81B8C-9921-4CD4-BEA8-3BF39A312135}" dt="2026-02-14T21:36:41.830" v="383" actId="1076"/>
          <ac:spMkLst>
            <pc:docMk/>
            <pc:sldMk cId="2959403575" sldId="295"/>
            <ac:spMk id="5" creationId="{46050D3E-5021-41E7-9734-DC585B03C57A}"/>
          </ac:spMkLst>
        </pc:spChg>
      </pc:sldChg>
      <pc:sldChg chg="delSp modSp mod modTransition modNotes">
        <pc:chgData name="Jean-Philippe Levy" userId="e3592af66b2c29d2" providerId="LiveId" clId="{11E81B8C-9921-4CD4-BEA8-3BF39A312135}" dt="2026-02-15T19:22:05.618" v="422"/>
        <pc:sldMkLst>
          <pc:docMk/>
          <pc:sldMk cId="3054490809" sldId="301"/>
        </pc:sldMkLst>
        <pc:spChg chg="mod">
          <ac:chgData name="Jean-Philippe Levy" userId="e3592af66b2c29d2" providerId="LiveId" clId="{11E81B8C-9921-4CD4-BEA8-3BF39A312135}" dt="2026-02-14T21:02:39.274" v="315" actId="1076"/>
          <ac:spMkLst>
            <pc:docMk/>
            <pc:sldMk cId="3054490809" sldId="301"/>
            <ac:spMk id="2" creationId="{BA3681F3-8009-3A63-6DAF-BE21C675180A}"/>
          </ac:spMkLst>
        </pc:spChg>
      </pc:sldChg>
      <pc:sldChg chg="modSp mod modTransition">
        <pc:chgData name="Jean-Philippe Levy" userId="e3592af66b2c29d2" providerId="LiveId" clId="{11E81B8C-9921-4CD4-BEA8-3BF39A312135}" dt="2026-02-15T19:22:05.618" v="422"/>
        <pc:sldMkLst>
          <pc:docMk/>
          <pc:sldMk cId="0" sldId="302"/>
        </pc:sldMkLst>
        <pc:spChg chg="mod">
          <ac:chgData name="Jean-Philippe Levy" userId="e3592af66b2c29d2" providerId="LiveId" clId="{11E81B8C-9921-4CD4-BEA8-3BF39A312135}" dt="2026-02-14T20:46:24.573" v="193" actId="20577"/>
          <ac:spMkLst>
            <pc:docMk/>
            <pc:sldMk cId="0" sldId="302"/>
            <ac:spMk id="3" creationId="{00000000-0000-0000-0000-000000000000}"/>
          </ac:spMkLst>
        </pc:spChg>
      </pc:sldChg>
      <pc:sldChg chg="modTransition">
        <pc:chgData name="Jean-Philippe Levy" userId="e3592af66b2c29d2" providerId="LiveId" clId="{11E81B8C-9921-4CD4-BEA8-3BF39A312135}" dt="2026-02-15T19:22:05.618" v="422"/>
        <pc:sldMkLst>
          <pc:docMk/>
          <pc:sldMk cId="0" sldId="307"/>
        </pc:sldMkLst>
      </pc:sldChg>
      <pc:sldChg chg="modTransition">
        <pc:chgData name="Jean-Philippe Levy" userId="e3592af66b2c29d2" providerId="LiveId" clId="{11E81B8C-9921-4CD4-BEA8-3BF39A312135}" dt="2026-02-15T19:22:05.618" v="422"/>
        <pc:sldMkLst>
          <pc:docMk/>
          <pc:sldMk cId="0" sldId="309"/>
        </pc:sldMkLst>
      </pc:sldChg>
      <pc:sldChg chg="modTransition">
        <pc:chgData name="Jean-Philippe Levy" userId="e3592af66b2c29d2" providerId="LiveId" clId="{11E81B8C-9921-4CD4-BEA8-3BF39A312135}" dt="2026-02-15T19:22:05.618" v="422"/>
        <pc:sldMkLst>
          <pc:docMk/>
          <pc:sldMk cId="0" sldId="310"/>
        </pc:sldMkLst>
      </pc:sldChg>
      <pc:sldChg chg="modTransition">
        <pc:chgData name="Jean-Philippe Levy" userId="e3592af66b2c29d2" providerId="LiveId" clId="{11E81B8C-9921-4CD4-BEA8-3BF39A312135}" dt="2026-02-15T19:22:05.618" v="422"/>
        <pc:sldMkLst>
          <pc:docMk/>
          <pc:sldMk cId="932791173" sldId="317"/>
        </pc:sldMkLst>
      </pc:sldChg>
      <pc:sldChg chg="modTransition">
        <pc:chgData name="Jean-Philippe Levy" userId="e3592af66b2c29d2" providerId="LiveId" clId="{11E81B8C-9921-4CD4-BEA8-3BF39A312135}" dt="2026-02-15T19:22:05.618" v="422"/>
        <pc:sldMkLst>
          <pc:docMk/>
          <pc:sldMk cId="1142528673" sldId="318"/>
        </pc:sldMkLst>
      </pc:sldChg>
      <pc:sldChg chg="addSp delSp modSp new mod modTransition">
        <pc:chgData name="Jean-Philippe Levy" userId="e3592af66b2c29d2" providerId="LiveId" clId="{11E81B8C-9921-4CD4-BEA8-3BF39A312135}" dt="2026-02-15T19:22:05.618" v="422"/>
        <pc:sldMkLst>
          <pc:docMk/>
          <pc:sldMk cId="3313337688" sldId="319"/>
        </pc:sldMkLst>
        <pc:spChg chg="mod">
          <ac:chgData name="Jean-Philippe Levy" userId="e3592af66b2c29d2" providerId="LiveId" clId="{11E81B8C-9921-4CD4-BEA8-3BF39A312135}" dt="2026-02-14T21:02:45.913" v="316" actId="1076"/>
          <ac:spMkLst>
            <pc:docMk/>
            <pc:sldMk cId="3313337688" sldId="319"/>
            <ac:spMk id="2" creationId="{2BCB2EDD-7333-48CA-E9C1-2475E46F9882}"/>
          </ac:spMkLst>
        </pc:spChg>
        <pc:picChg chg="add mod modCrop">
          <ac:chgData name="Jean-Philippe Levy" userId="e3592af66b2c29d2" providerId="LiveId" clId="{11E81B8C-9921-4CD4-BEA8-3BF39A312135}" dt="2026-02-14T21:03:16.812" v="321" actId="732"/>
          <ac:picMkLst>
            <pc:docMk/>
            <pc:sldMk cId="3313337688" sldId="319"/>
            <ac:picMk id="8" creationId="{50DF2519-7358-382D-A509-132424F7424A}"/>
          </ac:picMkLst>
        </pc:picChg>
      </pc:sldChg>
      <pc:sldMasterChg chg="modTransition modSldLayout">
        <pc:chgData name="Jean-Philippe Levy" userId="e3592af66b2c29d2" providerId="LiveId" clId="{11E81B8C-9921-4CD4-BEA8-3BF39A312135}" dt="2026-02-15T19:22:05.618" v="422"/>
        <pc:sldMasterMkLst>
          <pc:docMk/>
          <pc:sldMasterMk cId="3315327540" sldId="2147483648"/>
        </pc:sldMasterMkLst>
        <pc:sldLayoutChg chg="modTransition">
          <pc:chgData name="Jean-Philippe Levy" userId="e3592af66b2c29d2" providerId="LiveId" clId="{11E81B8C-9921-4CD4-BEA8-3BF39A312135}" dt="2026-02-15T19:22:05.618" v="422"/>
          <pc:sldLayoutMkLst>
            <pc:docMk/>
            <pc:sldMasterMk cId="3315327540" sldId="2147483648"/>
            <pc:sldLayoutMk cId="166005284" sldId="2147483649"/>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577860482" sldId="2147483650"/>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3513673885" sldId="2147483651"/>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2201007878" sldId="2147483652"/>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2755182178" sldId="2147483653"/>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826384321" sldId="2147483654"/>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72129090" sldId="2147483655"/>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4043436623" sldId="2147483656"/>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2667159861" sldId="2147483657"/>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3048558958" sldId="2147483658"/>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3785398377" sldId="2147483659"/>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2223585367" sldId="2147483660"/>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2949184727" sldId="2147483661"/>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4180261893" sldId="2147483662"/>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271034020" sldId="2147483663"/>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2485950992" sldId="2147483664"/>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2485142587" sldId="2147483665"/>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2833563783" sldId="2147483666"/>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1947068516" sldId="2147483667"/>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1826127368" sldId="2147483668"/>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843115528" sldId="2147483669"/>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799065074" sldId="2147483670"/>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2981878095" sldId="2147483671"/>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575799015" sldId="2147483672"/>
          </pc:sldLayoutMkLst>
        </pc:sldLayoutChg>
        <pc:sldLayoutChg chg="modTransition">
          <pc:chgData name="Jean-Philippe Levy" userId="e3592af66b2c29d2" providerId="LiveId" clId="{11E81B8C-9921-4CD4-BEA8-3BF39A312135}" dt="2026-02-15T19:22:05.618" v="422"/>
          <pc:sldLayoutMkLst>
            <pc:docMk/>
            <pc:sldMasterMk cId="3315327540" sldId="2147483648"/>
            <pc:sldLayoutMk cId="2881455581" sldId="214748367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3200" dirty="0" err="1">
                <a:solidFill>
                  <a:schemeClr val="tx1"/>
                </a:solidFill>
              </a:rPr>
              <a:t>Primäre</a:t>
            </a:r>
            <a:r>
              <a:rPr lang="en-GB" sz="3200" dirty="0">
                <a:solidFill>
                  <a:schemeClr val="tx1"/>
                </a:solidFill>
              </a:rPr>
              <a:t> GI-</a:t>
            </a:r>
            <a:r>
              <a:rPr lang="en-GB" sz="3200" baseline="0" dirty="0">
                <a:solidFill>
                  <a:schemeClr val="tx1"/>
                </a:solidFill>
              </a:rPr>
              <a:t>Manifestation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2B0E-4A8D-BF1A-6BDB4402139C}"/>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2B0E-4A8D-BF1A-6BDB4402139C}"/>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2B0E-4A8D-BF1A-6BDB4402139C}"/>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2B0E-4A8D-BF1A-6BDB4402139C}"/>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2B0E-4A8D-BF1A-6BDB4402139C}"/>
              </c:ext>
            </c:extLst>
          </c:dPt>
          <c:dPt>
            <c:idx val="5"/>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2B0E-4A8D-BF1A-6BDB4402139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Sheet1!$A$3:$A$8</c:f>
              <c:strCache>
                <c:ptCount val="6"/>
                <c:pt idx="0">
                  <c:v>Magen</c:v>
                </c:pt>
                <c:pt idx="1">
                  <c:v>Dünndarm</c:v>
                </c:pt>
                <c:pt idx="2">
                  <c:v> Ileozökalregion</c:v>
                </c:pt>
                <c:pt idx="3">
                  <c:v>Mehrere Stellen</c:v>
                </c:pt>
                <c:pt idx="4">
                  <c:v>Rektum</c:v>
                </c:pt>
                <c:pt idx="5">
                  <c:v>Diffuse Kolonbeteiligung</c:v>
                </c:pt>
              </c:strCache>
            </c:strRef>
          </c:cat>
          <c:val>
            <c:numRef>
              <c:f>Sheet1!$B$3:$B$8</c:f>
              <c:numCache>
                <c:formatCode>0%</c:formatCode>
                <c:ptCount val="6"/>
                <c:pt idx="0">
                  <c:v>0.75</c:v>
                </c:pt>
                <c:pt idx="1">
                  <c:v>0.09</c:v>
                </c:pt>
                <c:pt idx="2">
                  <c:v>7.0000000000000007E-2</c:v>
                </c:pt>
                <c:pt idx="3">
                  <c:v>0.13</c:v>
                </c:pt>
                <c:pt idx="4">
                  <c:v>0.02</c:v>
                </c:pt>
                <c:pt idx="5">
                  <c:v>0.01</c:v>
                </c:pt>
              </c:numCache>
            </c:numRef>
          </c:val>
          <c:extLst>
            <c:ext xmlns:c16="http://schemas.microsoft.com/office/drawing/2014/chart" uri="{C3380CC4-5D6E-409C-BE32-E72D297353CC}">
              <c16:uniqueId val="{0000000C-2B0E-4A8D-BF1A-6BDB4402139C}"/>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e-DE"/>
          </a:p>
        </c:txPr>
      </c:legendEntry>
      <c:legendEntry>
        <c:idx val="1"/>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e-DE"/>
          </a:p>
        </c:txPr>
      </c:legendEntry>
      <c:legendEntry>
        <c:idx val="2"/>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e-DE"/>
          </a:p>
        </c:txPr>
      </c:legendEntry>
      <c:legendEntry>
        <c:idx val="3"/>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e-DE"/>
          </a:p>
        </c:txPr>
      </c:legendEntry>
      <c:legendEntry>
        <c:idx val="4"/>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e-DE"/>
          </a:p>
        </c:txPr>
      </c:legendEntry>
      <c:legendEntry>
        <c:idx val="5"/>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e-DE"/>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de-DE" sz="3200" baseline="0" dirty="0">
                <a:solidFill>
                  <a:schemeClr val="tx1"/>
                </a:solidFill>
              </a:rPr>
              <a:t>Sekundäre GI-Manifestation</a:t>
            </a:r>
            <a:endParaRPr lang="en-GB" sz="3200" baseline="0" dirty="0">
              <a:solidFill>
                <a:schemeClr val="tx1"/>
              </a:solidFill>
            </a:endParaRP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GB"/>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4FE7-4F5E-A96E-358B5D600A7D}"/>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4FE7-4F5E-A96E-358B5D600A7D}"/>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4FE7-4F5E-A96E-358B5D600A7D}"/>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4FE7-4F5E-A96E-358B5D600A7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Sheet1!$A$10:$A$13</c:f>
              <c:strCache>
                <c:ptCount val="4"/>
                <c:pt idx="0">
                  <c:v>Magen</c:v>
                </c:pt>
                <c:pt idx="1">
                  <c:v>Dünndarm</c:v>
                </c:pt>
                <c:pt idx="2">
                  <c:v>Dickdarm</c:v>
                </c:pt>
                <c:pt idx="3">
                  <c:v>Ösophagus</c:v>
                </c:pt>
              </c:strCache>
            </c:strRef>
          </c:cat>
          <c:val>
            <c:numRef>
              <c:f>Sheet1!$B$10:$B$13</c:f>
              <c:numCache>
                <c:formatCode>0%</c:formatCode>
                <c:ptCount val="4"/>
                <c:pt idx="0">
                  <c:v>0.6</c:v>
                </c:pt>
                <c:pt idx="1">
                  <c:v>0.2</c:v>
                </c:pt>
                <c:pt idx="2">
                  <c:v>0.15</c:v>
                </c:pt>
                <c:pt idx="3">
                  <c:v>0.05</c:v>
                </c:pt>
              </c:numCache>
            </c:numRef>
          </c:val>
          <c:extLst>
            <c:ext xmlns:c16="http://schemas.microsoft.com/office/drawing/2014/chart" uri="{C3380CC4-5D6E-409C-BE32-E72D297353CC}">
              <c16:uniqueId val="{00000008-4FE7-4F5E-A96E-358B5D600A7D}"/>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Feuil1!$A$1</c:f>
              <c:strCache>
                <c:ptCount val="1"/>
                <c:pt idx="0">
                  <c:v>Colonne1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37C-4635-8D7E-89B65B210E2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37C-4635-8D7E-89B65B210E2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437C-4635-8D7E-89B65B210E2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437C-4635-8D7E-89B65B210E2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437C-4635-8D7E-89B65B210E2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437C-4635-8D7E-89B65B210E29}"/>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437C-4635-8D7E-89B65B210E29}"/>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Abdominalschmerzen</c:v>
                </c:pt>
                <c:pt idx="1">
                  <c:v>Gewichtsverlust</c:v>
                </c:pt>
                <c:pt idx="2">
                  <c:v>GI-Blutung</c:v>
                </c:pt>
                <c:pt idx="3">
                  <c:v>Erbrechen/Diarrhoe</c:v>
                </c:pt>
                <c:pt idx="4">
                  <c:v>B-Symptome</c:v>
                </c:pt>
                <c:pt idx="5">
                  <c:v>Ileus</c:v>
                </c:pt>
                <c:pt idx="6">
                  <c:v>Asymptomatisch</c:v>
                </c:pt>
              </c:strCache>
            </c:strRef>
          </c:cat>
          <c:val>
            <c:numRef>
              <c:f>Feuil1!$B$2:$B$8</c:f>
              <c:numCache>
                <c:formatCode>0%</c:formatCode>
                <c:ptCount val="7"/>
                <c:pt idx="0">
                  <c:v>0.8</c:v>
                </c:pt>
                <c:pt idx="1">
                  <c:v>0.5</c:v>
                </c:pt>
                <c:pt idx="2">
                  <c:v>0.4</c:v>
                </c:pt>
                <c:pt idx="3">
                  <c:v>0.2</c:v>
                </c:pt>
                <c:pt idx="4">
                  <c:v>0.1</c:v>
                </c:pt>
                <c:pt idx="5">
                  <c:v>0.1</c:v>
                </c:pt>
                <c:pt idx="6">
                  <c:v>0.2</c:v>
                </c:pt>
              </c:numCache>
            </c:numRef>
          </c:val>
          <c:extLst>
            <c:ext xmlns:c16="http://schemas.microsoft.com/office/drawing/2014/chart" uri="{C3380CC4-5D6E-409C-BE32-E72D297353CC}">
              <c16:uniqueId val="{00000000-C139-48BB-B323-5467BD2DF042}"/>
            </c:ext>
          </c:extLst>
        </c:ser>
        <c:dLbls>
          <c:showLegendKey val="0"/>
          <c:showVal val="0"/>
          <c:showCatName val="0"/>
          <c:showSerName val="0"/>
          <c:showPercent val="0"/>
          <c:showBubbleSize val="0"/>
        </c:dLbls>
        <c:gapWidth val="41"/>
        <c:overlap val="-4"/>
        <c:axId val="1345703360"/>
        <c:axId val="1345708640"/>
      </c:barChart>
      <c:catAx>
        <c:axId val="1345703360"/>
        <c:scaling>
          <c:orientation val="minMax"/>
        </c:scaling>
        <c:delete val="1"/>
        <c:axPos val="b"/>
        <c:numFmt formatCode="General" sourceLinked="1"/>
        <c:majorTickMark val="none"/>
        <c:minorTickMark val="none"/>
        <c:tickLblPos val="nextTo"/>
        <c:crossAx val="1345708640"/>
        <c:crosses val="autoZero"/>
        <c:auto val="1"/>
        <c:lblAlgn val="ctr"/>
        <c:lblOffset val="100"/>
        <c:noMultiLvlLbl val="0"/>
      </c:catAx>
      <c:valAx>
        <c:axId val="1345708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345703360"/>
        <c:crosses val="autoZero"/>
        <c:crossBetween val="between"/>
      </c:valAx>
      <c:spPr>
        <a:noFill/>
        <a:ln>
          <a:noFill/>
        </a:ln>
        <a:effectLst/>
      </c:spPr>
    </c:plotArea>
    <c:legend>
      <c:legendPos val="b"/>
      <c:layout>
        <c:manualLayout>
          <c:xMode val="edge"/>
          <c:yMode val="edge"/>
          <c:x val="0.12448799758237898"/>
          <c:y val="0.75377450246731881"/>
          <c:w val="0.82879687631784515"/>
          <c:h val="0.2296007128149164"/>
        </c:manualLayout>
      </c:layout>
      <c:overlay val="0"/>
      <c:spPr>
        <a:noFill/>
        <a:ln>
          <a:noFill/>
        </a:ln>
        <a:effectLst/>
      </c:spPr>
      <c:txPr>
        <a:bodyPr rot="0" spcFirstLastPara="1" vertOverflow="ellipsis" vert="horz" wrap="square" anchor="ctr" anchorCtr="1"/>
        <a:lstStyle/>
        <a:p>
          <a:pPr algn="just">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AC-4B24-B5E5-0C576C076F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9AC-4B24-B5E5-0C576C076F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9AC-4B24-B5E5-0C576C076FC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9AC-4B24-B5E5-0C576C076FC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9AC-4B24-B5E5-0C576C076FC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9AC-4B24-B5E5-0C576C076FC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9AC-4B24-B5E5-0C576C076FC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Sheet1!$A$24:$A$30</c:f>
              <c:strCache>
                <c:ptCount val="7"/>
                <c:pt idx="0">
                  <c:v>Magen</c:v>
                </c:pt>
                <c:pt idx="1">
                  <c:v>Jejunum/Ileum</c:v>
                </c:pt>
                <c:pt idx="2">
                  <c:v>Speiseröhre</c:v>
                </c:pt>
                <c:pt idx="3">
                  <c:v>Duodenum</c:v>
                </c:pt>
                <c:pt idx="4">
                  <c:v>Kolorektum</c:v>
                </c:pt>
                <c:pt idx="5">
                  <c:v>Anus</c:v>
                </c:pt>
                <c:pt idx="6">
                  <c:v>Extragastrointestinale Stromatumoren</c:v>
                </c:pt>
              </c:strCache>
            </c:strRef>
          </c:cat>
          <c:val>
            <c:numRef>
              <c:f>Sheet1!$B$24:$B$30</c:f>
              <c:numCache>
                <c:formatCode>0%</c:formatCode>
                <c:ptCount val="7"/>
                <c:pt idx="0">
                  <c:v>0.6</c:v>
                </c:pt>
                <c:pt idx="1">
                  <c:v>0.3</c:v>
                </c:pt>
                <c:pt idx="2">
                  <c:v>0.01</c:v>
                </c:pt>
                <c:pt idx="3">
                  <c:v>0.05</c:v>
                </c:pt>
                <c:pt idx="4">
                  <c:v>0.15</c:v>
                </c:pt>
                <c:pt idx="5" formatCode="0.00%">
                  <c:v>5.0000000000000001E-3</c:v>
                </c:pt>
                <c:pt idx="6">
                  <c:v>0.05</c:v>
                </c:pt>
              </c:numCache>
            </c:numRef>
          </c:val>
          <c:extLst>
            <c:ext xmlns:c16="http://schemas.microsoft.com/office/drawing/2014/chart" uri="{C3380CC4-5D6E-409C-BE32-E72D297353CC}">
              <c16:uniqueId val="{0000000E-D9AC-4B24-B5E5-0C576C076FC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D41A964-6C71-488D-90EE-6B8BB8C9F484}" type="datetimeFigureOut">
              <a:rPr lang="en-US" smtClean="0"/>
              <a:t>2/17/2026</a:t>
            </a:fld>
            <a:endParaRPr lang="en-US"/>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6DB26707-95B4-4FB6-9445-B51C79FFDDC6}" type="slidenum">
              <a:rPr lang="en-US" smtClean="0"/>
              <a:t>‹N°›</a:t>
            </a:fld>
            <a:endParaRPr lang="en-US"/>
          </a:p>
        </p:txBody>
      </p:sp>
    </p:spTree>
    <p:extLst>
      <p:ext uri="{BB962C8B-B14F-4D97-AF65-F5344CB8AC3E}">
        <p14:creationId xmlns:p14="http://schemas.microsoft.com/office/powerpoint/2010/main" val="170295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eref-gmx.net/mail/client/EKZUJuxBuI4/dereferrer/?redirectUrl=https%3A%2F%2Fwww.nature.com%2Farticles%2Fnrgastro.2010.5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uptodate.com/contents/imatinib-drug-information?search=gist&amp;topicRef=7730&amp;source=see_link"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flexikon.doccheck.com/de/Lunge" TargetMode="External"/><Relationship Id="rId3" Type="http://schemas.openxmlformats.org/officeDocument/2006/relationships/hyperlink" Target="https://flexikon.doccheck.com/de/Magenschleimhaut" TargetMode="External"/><Relationship Id="rId7" Type="http://schemas.openxmlformats.org/officeDocument/2006/relationships/hyperlink" Target="https://flexikon.doccheck.com/de/Rache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flexikon.doccheck.com/de/Speicheldr%C3%BCse" TargetMode="External"/><Relationship Id="rId5" Type="http://schemas.openxmlformats.org/officeDocument/2006/relationships/hyperlink" Target="https://flexikon.doccheck.com/de/Nase" TargetMode="External"/><Relationship Id="rId4" Type="http://schemas.openxmlformats.org/officeDocument/2006/relationships/hyperlink" Target="https://flexikon.doccheck.com/de/Aug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6DB26707-95B4-4FB6-9445-B51C79FFDDC6}" type="slidenum">
              <a:rPr lang="en-US" smtClean="0"/>
              <a:t>1</a:t>
            </a:fld>
            <a:endParaRPr lang="en-US"/>
          </a:p>
        </p:txBody>
      </p:sp>
    </p:spTree>
    <p:extLst>
      <p:ext uri="{BB962C8B-B14F-4D97-AF65-F5344CB8AC3E}">
        <p14:creationId xmlns:p14="http://schemas.microsoft.com/office/powerpoint/2010/main" val="4064642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6338">
              <a:defRPr/>
            </a:pPr>
            <a:r>
              <a:rPr lang="de-CH" i="1" dirty="0"/>
              <a:t>Alle teilen morphologische und immunphänotypische Merkmale</a:t>
            </a:r>
          </a:p>
          <a:p>
            <a:endParaRPr lang="de-CH" dirty="0"/>
          </a:p>
        </p:txBody>
      </p:sp>
      <p:sp>
        <p:nvSpPr>
          <p:cNvPr id="4" name="Foliennummernplatzhalter 3"/>
          <p:cNvSpPr>
            <a:spLocks noGrp="1"/>
          </p:cNvSpPr>
          <p:nvPr>
            <p:ph type="sldNum" sz="quarter" idx="10"/>
          </p:nvPr>
        </p:nvSpPr>
        <p:spPr/>
        <p:txBody>
          <a:bodyPr/>
          <a:lstStyle/>
          <a:p>
            <a:fld id="{5E2CA093-4DC0-4A73-96FB-0C8618FB1834}" type="slidenum">
              <a:rPr lang="de-CH" smtClean="0"/>
              <a:t>10</a:t>
            </a:fld>
            <a:endParaRPr lang="de-CH"/>
          </a:p>
        </p:txBody>
      </p:sp>
    </p:spTree>
    <p:extLst>
      <p:ext uri="{BB962C8B-B14F-4D97-AF65-F5344CB8AC3E}">
        <p14:creationId xmlns:p14="http://schemas.microsoft.com/office/powerpoint/2010/main" val="1383339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11</a:t>
            </a:fld>
            <a:endParaRPr lang="en-GB"/>
          </a:p>
        </p:txBody>
      </p:sp>
    </p:spTree>
    <p:extLst>
      <p:ext uri="{BB962C8B-B14F-4D97-AF65-F5344CB8AC3E}">
        <p14:creationId xmlns:p14="http://schemas.microsoft.com/office/powerpoint/2010/main" val="2347833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solidFill>
                  <a:srgbClr val="000000"/>
                </a:solidFill>
                <a:latin typeface="Verdana" panose="020B0604030504040204" pitchFamily="34" charset="0"/>
              </a:rPr>
              <a:t>1. </a:t>
            </a:r>
            <a:r>
              <a:rPr lang="en-GB" dirty="0" err="1">
                <a:solidFill>
                  <a:srgbClr val="000000"/>
                </a:solidFill>
                <a:latin typeface="Verdana" panose="020B0604030504040204" pitchFamily="34" charset="0"/>
              </a:rPr>
              <a:t>Histopathologische</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Untersuchung</a:t>
            </a:r>
            <a:r>
              <a:rPr lang="en-GB" dirty="0">
                <a:solidFill>
                  <a:srgbClr val="000000"/>
                </a:solidFill>
                <a:latin typeface="Verdana" panose="020B0604030504040204" pitchFamily="34" charset="0"/>
              </a:rPr>
              <a:t>:</a:t>
            </a:r>
          </a:p>
          <a:p>
            <a:pPr algn="l"/>
            <a:r>
              <a:rPr lang="en-GB" dirty="0">
                <a:solidFill>
                  <a:srgbClr val="000000"/>
                </a:solidFill>
                <a:latin typeface="Verdana" panose="020B0604030504040204" pitchFamily="34" charset="0"/>
              </a:rPr>
              <a:t>   - </a:t>
            </a:r>
            <a:r>
              <a:rPr lang="en-GB" dirty="0" err="1">
                <a:solidFill>
                  <a:srgbClr val="000000"/>
                </a:solidFill>
                <a:latin typeface="Verdana" panose="020B0604030504040204" pitchFamily="34" charset="0"/>
              </a:rPr>
              <a:t>Hämatoxylin</a:t>
            </a:r>
            <a:r>
              <a:rPr lang="en-GB" dirty="0">
                <a:solidFill>
                  <a:srgbClr val="000000"/>
                </a:solidFill>
                <a:latin typeface="Verdana" panose="020B0604030504040204" pitchFamily="34" charset="0"/>
              </a:rPr>
              <a:t>-Eosin: Die </a:t>
            </a:r>
            <a:r>
              <a:rPr lang="en-GB" dirty="0" err="1">
                <a:solidFill>
                  <a:srgbClr val="000000"/>
                </a:solidFill>
                <a:latin typeface="Verdana" panose="020B0604030504040204" pitchFamily="34" charset="0"/>
              </a:rPr>
              <a:t>Histopathologie</a:t>
            </a:r>
            <a:r>
              <a:rPr lang="en-GB" dirty="0">
                <a:solidFill>
                  <a:srgbClr val="000000"/>
                </a:solidFill>
                <a:latin typeface="Verdana" panose="020B0604030504040204" pitchFamily="34" charset="0"/>
              </a:rPr>
              <a:t> von </a:t>
            </a:r>
            <a:r>
              <a:rPr lang="en-GB" dirty="0" err="1">
                <a:solidFill>
                  <a:srgbClr val="000000"/>
                </a:solidFill>
                <a:latin typeface="Verdana" panose="020B0604030504040204" pitchFamily="34" charset="0"/>
              </a:rPr>
              <a:t>Magenbiopsien</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kann</a:t>
            </a:r>
            <a:r>
              <a:rPr lang="en-GB" dirty="0">
                <a:solidFill>
                  <a:srgbClr val="000000"/>
                </a:solidFill>
                <a:latin typeface="Verdana" panose="020B0604030504040204" pitchFamily="34" charset="0"/>
              </a:rPr>
              <a:t> die </a:t>
            </a:r>
            <a:r>
              <a:rPr lang="en-GB" dirty="0" err="1">
                <a:solidFill>
                  <a:srgbClr val="000000"/>
                </a:solidFill>
                <a:latin typeface="Verdana" panose="020B0604030504040204" pitchFamily="34" charset="0"/>
              </a:rPr>
              <a:t>Anwesenheit</a:t>
            </a:r>
            <a:r>
              <a:rPr lang="en-GB" dirty="0">
                <a:solidFill>
                  <a:srgbClr val="000000"/>
                </a:solidFill>
                <a:latin typeface="Verdana" panose="020B0604030504040204" pitchFamily="34" charset="0"/>
              </a:rPr>
              <a:t> von H. pylori in der </a:t>
            </a:r>
            <a:r>
              <a:rPr lang="en-GB" dirty="0" err="1">
                <a:solidFill>
                  <a:srgbClr val="000000"/>
                </a:solidFill>
                <a:latin typeface="Verdana" panose="020B0604030504040204" pitchFamily="34" charset="0"/>
              </a:rPr>
              <a:t>Magenschleimhaut</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zeigen</a:t>
            </a:r>
            <a:r>
              <a:rPr lang="en-GB" dirty="0">
                <a:solidFill>
                  <a:srgbClr val="000000"/>
                </a:solidFill>
                <a:latin typeface="Verdana" panose="020B0604030504040204" pitchFamily="34" charset="0"/>
              </a:rPr>
              <a:t>. </a:t>
            </a:r>
          </a:p>
          <a:p>
            <a:pPr algn="l"/>
            <a:endParaRPr lang="en-GB" dirty="0">
              <a:solidFill>
                <a:srgbClr val="000000"/>
              </a:solidFill>
              <a:latin typeface="Verdana" panose="020B0604030504040204" pitchFamily="34" charset="0"/>
            </a:endParaRPr>
          </a:p>
          <a:p>
            <a:pPr algn="l"/>
            <a:r>
              <a:rPr lang="en-GB" dirty="0">
                <a:solidFill>
                  <a:srgbClr val="000000"/>
                </a:solidFill>
                <a:latin typeface="Verdana" panose="020B0604030504040204" pitchFamily="34" charset="0"/>
              </a:rPr>
              <a:t>2. Giemsa-</a:t>
            </a:r>
            <a:r>
              <a:rPr lang="en-GB" dirty="0" err="1">
                <a:solidFill>
                  <a:srgbClr val="000000"/>
                </a:solidFill>
                <a:latin typeface="Verdana" panose="020B0604030504040204" pitchFamily="34" charset="0"/>
              </a:rPr>
              <a:t>Färbung</a:t>
            </a:r>
            <a:r>
              <a:rPr lang="en-GB" dirty="0">
                <a:solidFill>
                  <a:srgbClr val="000000"/>
                </a:solidFill>
                <a:latin typeface="Verdana" panose="020B0604030504040204" pitchFamily="34" charset="0"/>
              </a:rPr>
              <a:t>: Eine </a:t>
            </a:r>
            <a:r>
              <a:rPr lang="en-GB" dirty="0" err="1">
                <a:solidFill>
                  <a:srgbClr val="000000"/>
                </a:solidFill>
                <a:latin typeface="Verdana" panose="020B0604030504040204" pitchFamily="34" charset="0"/>
              </a:rPr>
              <a:t>spezielle</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Färbung</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zur</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Sichtbarmachung</a:t>
            </a:r>
            <a:r>
              <a:rPr lang="en-GB" dirty="0">
                <a:solidFill>
                  <a:srgbClr val="000000"/>
                </a:solidFill>
                <a:latin typeface="Verdana" panose="020B0604030504040204" pitchFamily="34" charset="0"/>
              </a:rPr>
              <a:t> von **H. pylori**-</a:t>
            </a:r>
            <a:r>
              <a:rPr lang="en-GB" dirty="0" err="1">
                <a:solidFill>
                  <a:srgbClr val="000000"/>
                </a:solidFill>
                <a:latin typeface="Verdana" panose="020B0604030504040204" pitchFamily="34" charset="0"/>
              </a:rPr>
              <a:t>Bakterien</a:t>
            </a:r>
            <a:r>
              <a:rPr lang="en-GB" dirty="0">
                <a:solidFill>
                  <a:srgbClr val="000000"/>
                </a:solidFill>
                <a:latin typeface="Verdana" panose="020B0604030504040204" pitchFamily="34" charset="0"/>
              </a:rPr>
              <a:t> in den </a:t>
            </a:r>
            <a:r>
              <a:rPr lang="en-GB" dirty="0" err="1">
                <a:solidFill>
                  <a:srgbClr val="000000"/>
                </a:solidFill>
                <a:latin typeface="Verdana" panose="020B0604030504040204" pitchFamily="34" charset="0"/>
              </a:rPr>
              <a:t>Biopsien</a:t>
            </a:r>
            <a:r>
              <a:rPr lang="en-GB" dirty="0">
                <a:solidFill>
                  <a:srgbClr val="000000"/>
                </a:solidFill>
                <a:latin typeface="Verdana" panose="020B0604030504040204" pitchFamily="34" charset="0"/>
              </a:rPr>
              <a:t>.</a:t>
            </a:r>
          </a:p>
          <a:p>
            <a:pPr algn="l"/>
            <a:r>
              <a:rPr lang="en-GB" dirty="0">
                <a:solidFill>
                  <a:srgbClr val="000000"/>
                </a:solidFill>
                <a:latin typeface="Verdana" panose="020B0604030504040204" pitchFamily="34" charset="0"/>
              </a:rPr>
              <a:t>   - **</a:t>
            </a:r>
            <a:r>
              <a:rPr lang="en-GB" dirty="0" err="1">
                <a:solidFill>
                  <a:srgbClr val="000000"/>
                </a:solidFill>
                <a:latin typeface="Verdana" panose="020B0604030504040204" pitchFamily="34" charset="0"/>
              </a:rPr>
              <a:t>Silberfärbung</a:t>
            </a:r>
            <a:r>
              <a:rPr lang="en-GB" dirty="0">
                <a:solidFill>
                  <a:srgbClr val="000000"/>
                </a:solidFill>
                <a:latin typeface="Verdana" panose="020B0604030504040204" pitchFamily="34" charset="0"/>
              </a:rPr>
              <a:t>:</a:t>
            </a:r>
          </a:p>
          <a:p>
            <a:pPr algn="l"/>
            <a:br>
              <a:rPr lang="en-GB" dirty="0">
                <a:solidFill>
                  <a:srgbClr val="000000"/>
                </a:solidFill>
                <a:latin typeface="Verdana" panose="020B0604030504040204" pitchFamily="34" charset="0"/>
              </a:rPr>
            </a:br>
            <a:endParaRPr lang="en-GB" dirty="0">
              <a:solidFill>
                <a:srgbClr val="000000"/>
              </a:solidFill>
              <a:latin typeface="Verdana" panose="020B0604030504040204" pitchFamily="34" charset="0"/>
            </a:endParaRPr>
          </a:p>
          <a:p>
            <a:pPr algn="l"/>
            <a:r>
              <a:rPr lang="en-GB" dirty="0">
                <a:solidFill>
                  <a:srgbClr val="000000"/>
                </a:solidFill>
                <a:latin typeface="Verdana" panose="020B0604030504040204" pitchFamily="34" charset="0"/>
              </a:rPr>
              <a:t>3. </a:t>
            </a:r>
            <a:r>
              <a:rPr lang="en-GB" dirty="0" err="1">
                <a:solidFill>
                  <a:srgbClr val="000000"/>
                </a:solidFill>
                <a:latin typeface="Verdana" panose="020B0604030504040204" pitchFamily="34" charset="0"/>
              </a:rPr>
              <a:t>Nichtinvasive</a:t>
            </a:r>
            <a:r>
              <a:rPr lang="en-GB" dirty="0">
                <a:solidFill>
                  <a:srgbClr val="000000"/>
                </a:solidFill>
                <a:latin typeface="Verdana" panose="020B0604030504040204" pitchFamily="34" charset="0"/>
              </a:rPr>
              <a:t> Tests:</a:t>
            </a:r>
          </a:p>
          <a:p>
            <a:pPr algn="l"/>
            <a:r>
              <a:rPr lang="en-GB" dirty="0">
                <a:solidFill>
                  <a:srgbClr val="000000"/>
                </a:solidFill>
                <a:latin typeface="Verdana" panose="020B0604030504040204" pitchFamily="34" charset="0"/>
              </a:rPr>
              <a:t>   - Urease-</a:t>
            </a:r>
            <a:r>
              <a:rPr lang="en-GB" dirty="0" err="1">
                <a:solidFill>
                  <a:srgbClr val="000000"/>
                </a:solidFill>
                <a:latin typeface="Verdana" panose="020B0604030504040204" pitchFamily="34" charset="0"/>
              </a:rPr>
              <a:t>Atemtest</a:t>
            </a:r>
            <a:r>
              <a:rPr lang="en-GB" dirty="0">
                <a:solidFill>
                  <a:srgbClr val="000000"/>
                </a:solidFill>
                <a:latin typeface="Verdana" panose="020B0604030504040204" pitchFamily="34" charset="0"/>
              </a:rPr>
              <a:t>: Ein </a:t>
            </a:r>
            <a:r>
              <a:rPr lang="en-GB" dirty="0" err="1">
                <a:solidFill>
                  <a:srgbClr val="000000"/>
                </a:solidFill>
                <a:latin typeface="Verdana" panose="020B0604030504040204" pitchFamily="34" charset="0"/>
              </a:rPr>
              <a:t>häufig</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verwendeter</a:t>
            </a:r>
            <a:r>
              <a:rPr lang="en-GB" dirty="0">
                <a:solidFill>
                  <a:srgbClr val="000000"/>
                </a:solidFill>
                <a:latin typeface="Verdana" panose="020B0604030504040204" pitchFamily="34" charset="0"/>
              </a:rPr>
              <a:t> Test, </a:t>
            </a:r>
            <a:r>
              <a:rPr lang="en-GB" dirty="0" err="1">
                <a:solidFill>
                  <a:srgbClr val="000000"/>
                </a:solidFill>
                <a:latin typeface="Verdana" panose="020B0604030504040204" pitchFamily="34" charset="0"/>
              </a:rPr>
              <a:t>bei</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dem</a:t>
            </a:r>
            <a:r>
              <a:rPr lang="en-GB" dirty="0">
                <a:solidFill>
                  <a:srgbClr val="000000"/>
                </a:solidFill>
                <a:latin typeface="Verdana" panose="020B0604030504040204" pitchFamily="34" charset="0"/>
              </a:rPr>
              <a:t> der Patient </a:t>
            </a:r>
            <a:r>
              <a:rPr lang="en-GB" dirty="0" err="1">
                <a:solidFill>
                  <a:srgbClr val="000000"/>
                </a:solidFill>
                <a:latin typeface="Verdana" panose="020B0604030504040204" pitchFamily="34" charset="0"/>
              </a:rPr>
              <a:t>eine</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Lösung</a:t>
            </a:r>
            <a:r>
              <a:rPr lang="en-GB" dirty="0">
                <a:solidFill>
                  <a:srgbClr val="000000"/>
                </a:solidFill>
                <a:latin typeface="Verdana" panose="020B0604030504040204" pitchFamily="34" charset="0"/>
              </a:rPr>
              <a:t> von </a:t>
            </a:r>
            <a:r>
              <a:rPr lang="en-GB" dirty="0" err="1">
                <a:solidFill>
                  <a:srgbClr val="000000"/>
                </a:solidFill>
                <a:latin typeface="Verdana" panose="020B0604030504040204" pitchFamily="34" charset="0"/>
              </a:rPr>
              <a:t>Harnstoff</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einnimmt</a:t>
            </a:r>
            <a:r>
              <a:rPr lang="en-GB" dirty="0">
                <a:solidFill>
                  <a:srgbClr val="000000"/>
                </a:solidFill>
                <a:latin typeface="Verdana" panose="020B0604030504040204" pitchFamily="34" charset="0"/>
              </a:rPr>
              <a:t>, die </a:t>
            </a:r>
            <a:r>
              <a:rPr lang="en-GB" dirty="0" err="1">
                <a:solidFill>
                  <a:srgbClr val="000000"/>
                </a:solidFill>
                <a:latin typeface="Verdana" panose="020B0604030504040204" pitchFamily="34" charset="0"/>
              </a:rPr>
              <a:t>mit</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radioaktivem</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Kohlenstoff</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markiert</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ist</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Wenn</a:t>
            </a:r>
            <a:r>
              <a:rPr lang="en-GB" dirty="0">
                <a:solidFill>
                  <a:srgbClr val="000000"/>
                </a:solidFill>
                <a:latin typeface="Verdana" panose="020B0604030504040204" pitchFamily="34" charset="0"/>
              </a:rPr>
              <a:t> **H. pylori** </a:t>
            </a:r>
            <a:r>
              <a:rPr lang="en-GB" dirty="0" err="1">
                <a:solidFill>
                  <a:srgbClr val="000000"/>
                </a:solidFill>
                <a:latin typeface="Verdana" panose="020B0604030504040204" pitchFamily="34" charset="0"/>
              </a:rPr>
              <a:t>vorhanden</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ist</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spaltet</a:t>
            </a:r>
            <a:r>
              <a:rPr lang="en-GB" dirty="0">
                <a:solidFill>
                  <a:srgbClr val="000000"/>
                </a:solidFill>
                <a:latin typeface="Verdana" panose="020B0604030504040204" pitchFamily="34" charset="0"/>
              </a:rPr>
              <a:t> das </a:t>
            </a:r>
            <a:r>
              <a:rPr lang="en-GB" dirty="0" err="1">
                <a:solidFill>
                  <a:srgbClr val="000000"/>
                </a:solidFill>
                <a:latin typeface="Verdana" panose="020B0604030504040204" pitchFamily="34" charset="0"/>
              </a:rPr>
              <a:t>Enzym</a:t>
            </a:r>
            <a:r>
              <a:rPr lang="en-GB" dirty="0">
                <a:solidFill>
                  <a:srgbClr val="000000"/>
                </a:solidFill>
                <a:latin typeface="Verdana" panose="020B0604030504040204" pitchFamily="34" charset="0"/>
              </a:rPr>
              <a:t> Urease den </a:t>
            </a:r>
            <a:r>
              <a:rPr lang="en-GB" dirty="0" err="1">
                <a:solidFill>
                  <a:srgbClr val="000000"/>
                </a:solidFill>
                <a:latin typeface="Verdana" panose="020B0604030504040204" pitchFamily="34" charset="0"/>
              </a:rPr>
              <a:t>Harnstoff</a:t>
            </a:r>
            <a:r>
              <a:rPr lang="en-GB" dirty="0">
                <a:solidFill>
                  <a:srgbClr val="000000"/>
                </a:solidFill>
                <a:latin typeface="Verdana" panose="020B0604030504040204" pitchFamily="34" charset="0"/>
              </a:rPr>
              <a:t> und der </a:t>
            </a:r>
            <a:r>
              <a:rPr lang="en-GB" dirty="0" err="1">
                <a:solidFill>
                  <a:srgbClr val="000000"/>
                </a:solidFill>
                <a:latin typeface="Verdana" panose="020B0604030504040204" pitchFamily="34" charset="0"/>
              </a:rPr>
              <a:t>radioaktive</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Kohlenstoff</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wird</a:t>
            </a:r>
            <a:r>
              <a:rPr lang="en-GB" dirty="0">
                <a:solidFill>
                  <a:srgbClr val="000000"/>
                </a:solidFill>
                <a:latin typeface="Verdana" panose="020B0604030504040204" pitchFamily="34" charset="0"/>
              </a:rPr>
              <a:t> in der </a:t>
            </a:r>
            <a:r>
              <a:rPr lang="en-GB" dirty="0" err="1">
                <a:solidFill>
                  <a:srgbClr val="000000"/>
                </a:solidFill>
                <a:latin typeface="Verdana" panose="020B0604030504040204" pitchFamily="34" charset="0"/>
              </a:rPr>
              <a:t>Atemluft</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nachgewiesen</a:t>
            </a:r>
            <a:r>
              <a:rPr lang="en-GB" dirty="0">
                <a:solidFill>
                  <a:srgbClr val="000000"/>
                </a:solidFill>
                <a:latin typeface="Verdana" panose="020B0604030504040204" pitchFamily="34" charset="0"/>
              </a:rPr>
              <a:t>.</a:t>
            </a:r>
          </a:p>
          <a:p>
            <a:pPr algn="l"/>
            <a:r>
              <a:rPr lang="en-GB" dirty="0">
                <a:solidFill>
                  <a:srgbClr val="000000"/>
                </a:solidFill>
                <a:latin typeface="Verdana" panose="020B0604030504040204" pitchFamily="34" charset="0"/>
              </a:rPr>
              <a:t>   - </a:t>
            </a:r>
            <a:r>
              <a:rPr lang="en-GB" dirty="0" err="1">
                <a:solidFill>
                  <a:srgbClr val="000000"/>
                </a:solidFill>
                <a:latin typeface="Verdana" panose="020B0604030504040204" pitchFamily="34" charset="0"/>
              </a:rPr>
              <a:t>Stuhlantigentest</a:t>
            </a:r>
            <a:r>
              <a:rPr lang="en-GB" dirty="0">
                <a:solidFill>
                  <a:srgbClr val="000000"/>
                </a:solidFill>
                <a:latin typeface="Verdana" panose="020B0604030504040204" pitchFamily="34" charset="0"/>
              </a:rPr>
              <a:t>*: Dieser Test </a:t>
            </a:r>
            <a:r>
              <a:rPr lang="en-GB" dirty="0" err="1">
                <a:solidFill>
                  <a:srgbClr val="000000"/>
                </a:solidFill>
                <a:latin typeface="Verdana" panose="020B0604030504040204" pitchFamily="34" charset="0"/>
              </a:rPr>
              <a:t>detektiert</a:t>
            </a:r>
            <a:r>
              <a:rPr lang="en-GB" dirty="0">
                <a:solidFill>
                  <a:srgbClr val="000000"/>
                </a:solidFill>
                <a:latin typeface="Verdana" panose="020B0604030504040204" pitchFamily="34" charset="0"/>
              </a:rPr>
              <a:t> *H. pylori-</a:t>
            </a:r>
            <a:r>
              <a:rPr lang="en-GB" dirty="0" err="1">
                <a:solidFill>
                  <a:srgbClr val="000000"/>
                </a:solidFill>
                <a:latin typeface="Verdana" panose="020B0604030504040204" pitchFamily="34" charset="0"/>
              </a:rPr>
              <a:t>Antigene</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im</a:t>
            </a:r>
            <a:r>
              <a:rPr lang="en-GB" dirty="0">
                <a:solidFill>
                  <a:srgbClr val="000000"/>
                </a:solidFill>
                <a:latin typeface="Verdana" panose="020B0604030504040204" pitchFamily="34" charset="0"/>
              </a:rPr>
              <a:t> Stuhl des </a:t>
            </a:r>
            <a:r>
              <a:rPr lang="en-GB" dirty="0" err="1">
                <a:solidFill>
                  <a:srgbClr val="000000"/>
                </a:solidFill>
                <a:latin typeface="Verdana" panose="020B0604030504040204" pitchFamily="34" charset="0"/>
              </a:rPr>
              <a:t>Patienten</a:t>
            </a:r>
            <a:r>
              <a:rPr lang="en-GB" dirty="0">
                <a:solidFill>
                  <a:srgbClr val="000000"/>
                </a:solidFill>
                <a:latin typeface="Verdana" panose="020B0604030504040204" pitchFamily="34" charset="0"/>
              </a:rPr>
              <a:t>.</a:t>
            </a:r>
          </a:p>
          <a:p>
            <a:pPr algn="l"/>
            <a:br>
              <a:rPr lang="en-GB" dirty="0">
                <a:solidFill>
                  <a:srgbClr val="000000"/>
                </a:solidFill>
                <a:latin typeface="Verdana" panose="020B0604030504040204" pitchFamily="34" charset="0"/>
              </a:rPr>
            </a:br>
            <a:endParaRPr lang="en-GB" dirty="0">
              <a:solidFill>
                <a:srgbClr val="000000"/>
              </a:solidFill>
              <a:latin typeface="Verdana" panose="020B0604030504040204" pitchFamily="34" charset="0"/>
            </a:endParaRPr>
          </a:p>
          <a:p>
            <a:pPr algn="l"/>
            <a:r>
              <a:rPr lang="en-GB" dirty="0">
                <a:solidFill>
                  <a:srgbClr val="000000"/>
                </a:solidFill>
                <a:latin typeface="Verdana" panose="020B0604030504040204" pitchFamily="34" charset="0"/>
              </a:rPr>
              <a:t>4. **</a:t>
            </a:r>
            <a:r>
              <a:rPr lang="en-GB" dirty="0" err="1">
                <a:solidFill>
                  <a:srgbClr val="000000"/>
                </a:solidFill>
                <a:latin typeface="Verdana" panose="020B0604030504040204" pitchFamily="34" charset="0"/>
              </a:rPr>
              <a:t>Serologische</a:t>
            </a:r>
            <a:r>
              <a:rPr lang="en-GB" dirty="0">
                <a:solidFill>
                  <a:srgbClr val="000000"/>
                </a:solidFill>
                <a:latin typeface="Verdana" panose="020B0604030504040204" pitchFamily="34" charset="0"/>
              </a:rPr>
              <a:t> Tests:</a:t>
            </a:r>
          </a:p>
          <a:p>
            <a:pPr algn="l"/>
            <a:r>
              <a:rPr lang="en-GB" dirty="0">
                <a:solidFill>
                  <a:srgbClr val="000000"/>
                </a:solidFill>
                <a:latin typeface="Verdana" panose="020B0604030504040204" pitchFamily="34" charset="0"/>
              </a:rPr>
              <a:t>   - **</a:t>
            </a:r>
            <a:r>
              <a:rPr lang="en-GB" dirty="0" err="1">
                <a:solidFill>
                  <a:srgbClr val="000000"/>
                </a:solidFill>
                <a:latin typeface="Verdana" panose="020B0604030504040204" pitchFamily="34" charset="0"/>
              </a:rPr>
              <a:t>Antikörpertest</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Bestimmt</a:t>
            </a:r>
            <a:r>
              <a:rPr lang="en-GB" dirty="0">
                <a:solidFill>
                  <a:srgbClr val="000000"/>
                </a:solidFill>
                <a:latin typeface="Verdana" panose="020B0604030504040204" pitchFamily="34" charset="0"/>
              </a:rPr>
              <a:t> das </a:t>
            </a:r>
            <a:r>
              <a:rPr lang="en-GB" dirty="0" err="1">
                <a:solidFill>
                  <a:srgbClr val="000000"/>
                </a:solidFill>
                <a:latin typeface="Verdana" panose="020B0604030504040204" pitchFamily="34" charset="0"/>
              </a:rPr>
              <a:t>Vorhandensein</a:t>
            </a:r>
            <a:r>
              <a:rPr lang="en-GB" dirty="0">
                <a:solidFill>
                  <a:srgbClr val="000000"/>
                </a:solidFill>
                <a:latin typeface="Verdana" panose="020B0604030504040204" pitchFamily="34" charset="0"/>
              </a:rPr>
              <a:t> von </a:t>
            </a:r>
            <a:r>
              <a:rPr lang="en-GB" dirty="0" err="1">
                <a:solidFill>
                  <a:srgbClr val="000000"/>
                </a:solidFill>
                <a:latin typeface="Verdana" panose="020B0604030504040204" pitchFamily="34" charset="0"/>
              </a:rPr>
              <a:t>Antikörpern</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gegen</a:t>
            </a:r>
            <a:r>
              <a:rPr lang="en-GB" dirty="0">
                <a:solidFill>
                  <a:srgbClr val="000000"/>
                </a:solidFill>
                <a:latin typeface="Verdana" panose="020B0604030504040204" pitchFamily="34" charset="0"/>
              </a:rPr>
              <a:t> **H. pylori** </a:t>
            </a:r>
            <a:r>
              <a:rPr lang="en-GB" dirty="0" err="1">
                <a:solidFill>
                  <a:srgbClr val="000000"/>
                </a:solidFill>
                <a:latin typeface="Verdana" panose="020B0604030504040204" pitchFamily="34" charset="0"/>
              </a:rPr>
              <a:t>im</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Blut</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Wenig</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spezifisch</a:t>
            </a:r>
            <a:endParaRPr lang="en-GB" dirty="0">
              <a:solidFill>
                <a:srgbClr val="000000"/>
              </a:solidFill>
              <a:latin typeface="Verdana" panose="020B0604030504040204" pitchFamily="34" charset="0"/>
            </a:endParaRPr>
          </a:p>
          <a:p>
            <a:pPr algn="l"/>
            <a:br>
              <a:rPr lang="en-GB" dirty="0">
                <a:solidFill>
                  <a:srgbClr val="000000"/>
                </a:solidFill>
                <a:latin typeface="Verdana" panose="020B0604030504040204" pitchFamily="34" charset="0"/>
              </a:rPr>
            </a:br>
            <a:endParaRPr lang="en-GB" dirty="0">
              <a:solidFill>
                <a:srgbClr val="000000"/>
              </a:solidFill>
              <a:latin typeface="Verdana" panose="020B0604030504040204" pitchFamily="34" charset="0"/>
            </a:endParaRPr>
          </a:p>
          <a:p>
            <a:pPr algn="l"/>
            <a:r>
              <a:rPr lang="en-GB" dirty="0">
                <a:solidFill>
                  <a:srgbClr val="000000"/>
                </a:solidFill>
                <a:latin typeface="Verdana" panose="020B0604030504040204" pitchFamily="34" charset="0"/>
              </a:rPr>
              <a:t>5. **PCR (Polymerase-</a:t>
            </a:r>
            <a:r>
              <a:rPr lang="en-GB" dirty="0" err="1">
                <a:solidFill>
                  <a:srgbClr val="000000"/>
                </a:solidFill>
                <a:latin typeface="Verdana" panose="020B0604030504040204" pitchFamily="34" charset="0"/>
              </a:rPr>
              <a:t>Kettenreaktion</a:t>
            </a:r>
            <a:r>
              <a:rPr lang="en-GB" dirty="0">
                <a:solidFill>
                  <a:srgbClr val="000000"/>
                </a:solidFill>
                <a:latin typeface="Verdana" panose="020B0604030504040204" pitchFamily="34" charset="0"/>
              </a:rPr>
              <a:t>)**:</a:t>
            </a:r>
          </a:p>
          <a:p>
            <a:pPr algn="l"/>
            <a:r>
              <a:rPr lang="en-GB" dirty="0">
                <a:solidFill>
                  <a:srgbClr val="000000"/>
                </a:solidFill>
                <a:latin typeface="Verdana" panose="020B0604030504040204" pitchFamily="34" charset="0"/>
              </a:rPr>
              <a:t>   - **PCR**: </a:t>
            </a:r>
            <a:r>
              <a:rPr lang="en-GB" dirty="0" err="1">
                <a:solidFill>
                  <a:srgbClr val="000000"/>
                </a:solidFill>
                <a:latin typeface="Verdana" panose="020B0604030504040204" pitchFamily="34" charset="0"/>
              </a:rPr>
              <a:t>Diese</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Methode</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kann</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spezifische</a:t>
            </a:r>
            <a:r>
              <a:rPr lang="en-GB" dirty="0">
                <a:solidFill>
                  <a:srgbClr val="000000"/>
                </a:solidFill>
                <a:latin typeface="Verdana" panose="020B0604030504040204" pitchFamily="34" charset="0"/>
              </a:rPr>
              <a:t> **H. pylori**-DNA in </a:t>
            </a:r>
            <a:r>
              <a:rPr lang="en-GB" dirty="0" err="1">
                <a:solidFill>
                  <a:srgbClr val="000000"/>
                </a:solidFill>
                <a:latin typeface="Verdana" panose="020B0604030504040204" pitchFamily="34" charset="0"/>
              </a:rPr>
              <a:t>Biopsieproben</a:t>
            </a:r>
            <a:r>
              <a:rPr lang="en-GB" dirty="0">
                <a:solidFill>
                  <a:srgbClr val="000000"/>
                </a:solidFill>
                <a:latin typeface="Verdana" panose="020B0604030504040204" pitchFamily="34" charset="0"/>
              </a:rPr>
              <a:t> </a:t>
            </a:r>
            <a:r>
              <a:rPr lang="en-GB" dirty="0" err="1">
                <a:solidFill>
                  <a:srgbClr val="000000"/>
                </a:solidFill>
                <a:latin typeface="Verdana" panose="020B0604030504040204" pitchFamily="34" charset="0"/>
              </a:rPr>
              <a:t>nachweisen</a:t>
            </a:r>
            <a:endParaRPr lang="en-GB" dirty="0">
              <a:solidFill>
                <a:srgbClr val="000000"/>
              </a:solidFill>
              <a:latin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12</a:t>
            </a:fld>
            <a:endParaRPr lang="en-GB"/>
          </a:p>
        </p:txBody>
      </p:sp>
    </p:spTree>
    <p:extLst>
      <p:ext uri="{BB962C8B-B14F-4D97-AF65-F5344CB8AC3E}">
        <p14:creationId xmlns:p14="http://schemas.microsoft.com/office/powerpoint/2010/main" val="3076752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de-DE" sz="1300" dirty="0">
                <a:solidFill>
                  <a:srgbClr val="000000"/>
                </a:solidFill>
                <a:latin typeface="Verdana" panose="020B0604030504040204" pitchFamily="34" charset="0"/>
              </a:rPr>
              <a:t>Eine H. pylori-Infektion lockt B-Zellen, T-Zellen und Neutrophile in die Magenschleimhaut. Die Proliferation von B-Zellen wird durch die Interaktion von CD40-CD40-Liganden mit H. pylori aktivierten, reaktiven T-Zellen sowie durch Zytokine angetrieben. Der chronisch proliferative Zustand dieser B-Zellen sowie die durch Neutrophile vermittelte Freisetzung reaktiver Sauerstoffspezies in chronisch entzündeten Gebieten induzieren zusätzliche </a:t>
            </a:r>
            <a:r>
              <a:rPr lang="de-DE" sz="1300" dirty="0" err="1">
                <a:solidFill>
                  <a:srgbClr val="000000"/>
                </a:solidFill>
                <a:latin typeface="Verdana" panose="020B0604030504040204" pitchFamily="34" charset="0"/>
              </a:rPr>
              <a:t>onkogene</a:t>
            </a:r>
            <a:r>
              <a:rPr lang="de-DE" sz="1300" dirty="0">
                <a:solidFill>
                  <a:srgbClr val="000000"/>
                </a:solidFill>
                <a:latin typeface="Verdana" panose="020B0604030504040204" pitchFamily="34" charset="0"/>
              </a:rPr>
              <a:t> Ereignisse, die die </a:t>
            </a:r>
            <a:r>
              <a:rPr lang="de-DE" sz="1300" dirty="0" err="1">
                <a:solidFill>
                  <a:srgbClr val="000000"/>
                </a:solidFill>
                <a:latin typeface="Verdana" panose="020B0604030504040204" pitchFamily="34" charset="0"/>
              </a:rPr>
              <a:t>Lymphoproliferation</a:t>
            </a:r>
            <a:r>
              <a:rPr lang="de-DE" sz="1300" dirty="0">
                <a:solidFill>
                  <a:srgbClr val="000000"/>
                </a:solidFill>
                <a:latin typeface="Verdana" panose="020B0604030504040204" pitchFamily="34" charset="0"/>
              </a:rPr>
              <a:t> schließlich unabhängig von </a:t>
            </a:r>
            <a:r>
              <a:rPr lang="de-DE" sz="1300" dirty="0" err="1">
                <a:solidFill>
                  <a:srgbClr val="000000"/>
                </a:solidFill>
                <a:latin typeface="Verdana" panose="020B0604030504040204" pitchFamily="34" charset="0"/>
              </a:rPr>
              <a:t>antigener</a:t>
            </a:r>
            <a:r>
              <a:rPr lang="de-DE" sz="1300" dirty="0">
                <a:solidFill>
                  <a:srgbClr val="000000"/>
                </a:solidFill>
                <a:latin typeface="Verdana" panose="020B0604030504040204" pitchFamily="34" charset="0"/>
              </a:rPr>
              <a:t> Stimulation machen. Eine H. pylori-Eradikationstherapie hemmt (rote Pfeile) diese tumorfördernden Prozesse, obwohl t(11;18)(q21;q21)-positive MALT-Lymphome weniger wahrscheinlich auf diese Therapie ansprechen als Tumore ohne diese Translokation. Zusätzliche genetische Veränderungen in t(11;18)(q21;q21)-negativen MALT-Lymphomen können letztlich zu einer Transformation in ein klinisch aggressives diffuses großzelliges B-Zell-Lymphom führen.</a:t>
            </a:r>
          </a:p>
          <a:p>
            <a:pPr defTabSz="966338">
              <a:defRPr/>
            </a:pPr>
            <a:endParaRPr lang="de-DE" sz="1300" dirty="0">
              <a:solidFill>
                <a:srgbClr val="000000"/>
              </a:solidFill>
              <a:latin typeface="Verdana" panose="020B0604030504040204" pitchFamily="34" charset="0"/>
            </a:endParaRPr>
          </a:p>
          <a:p>
            <a:pPr defTabSz="966338">
              <a:defRPr/>
            </a:pPr>
            <a:r>
              <a:rPr lang="en-GB" b="0" i="0" dirty="0">
                <a:effectLst/>
                <a:latin typeface="Verdana" panose="020B0604030504040204" pitchFamily="34" charset="0"/>
                <a:hlinkClick r:id="rId3"/>
              </a:rPr>
              <a:t>https://www.nature.com/articles/nrgastro.2010.58</a:t>
            </a:r>
            <a:endParaRPr lang="de-DE" sz="1300" dirty="0">
              <a:solidFill>
                <a:srgbClr val="000000"/>
              </a:solidFill>
              <a:latin typeface="Verdana" panose="020B0604030504040204" pitchFamily="34" charset="0"/>
            </a:endParaRPr>
          </a:p>
          <a:p>
            <a:pPr defTabSz="966338">
              <a:defRPr/>
            </a:pPr>
            <a:endParaRPr lang="de-DE" sz="1300" dirty="0">
              <a:solidFill>
                <a:srgbClr val="000000"/>
              </a:solidFill>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3E91B4C3-8DD3-4574-B98A-C58ADD1E2AFA}" type="slidenum">
              <a:rPr lang="en-GB" smtClean="0"/>
              <a:t>13</a:t>
            </a:fld>
            <a:endParaRPr lang="en-GB"/>
          </a:p>
        </p:txBody>
      </p:sp>
    </p:spTree>
    <p:extLst>
      <p:ext uri="{BB962C8B-B14F-4D97-AF65-F5344CB8AC3E}">
        <p14:creationId xmlns:p14="http://schemas.microsoft.com/office/powerpoint/2010/main" val="34887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91B4C3-8DD3-4574-B98A-C58ADD1E2AFA}" type="slidenum">
              <a:rPr lang="en-GB" smtClean="0"/>
              <a:t>14</a:t>
            </a:fld>
            <a:endParaRPr lang="en-GB"/>
          </a:p>
        </p:txBody>
      </p:sp>
    </p:spTree>
    <p:extLst>
      <p:ext uri="{BB962C8B-B14F-4D97-AF65-F5344CB8AC3E}">
        <p14:creationId xmlns:p14="http://schemas.microsoft.com/office/powerpoint/2010/main" val="48760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300" dirty="0">
                <a:solidFill>
                  <a:schemeClr val="tx2"/>
                </a:solidFill>
              </a:rPr>
              <a:t>Diagnostik:</a:t>
            </a:r>
          </a:p>
          <a:p>
            <a:r>
              <a:rPr lang="de-DE" sz="1300" dirty="0">
                <a:solidFill>
                  <a:schemeClr val="tx2"/>
                </a:solidFill>
              </a:rPr>
              <a:t>Die körperliche Untersuchung sollte eine Beurteilung der Augen, Ohren, Nase und Rachen sowie der Lymphknotenregionen, der Leber, der Milz und der Haut umfassen.</a:t>
            </a:r>
          </a:p>
          <a:p>
            <a:r>
              <a:rPr lang="de-DE" sz="1300" dirty="0">
                <a:solidFill>
                  <a:schemeClr val="tx2"/>
                </a:solidFill>
              </a:rPr>
              <a:t>Bewertung des Ernährungs- und Leistungszustandes anhand der Eastern </a:t>
            </a:r>
            <a:r>
              <a:rPr lang="de-DE" sz="1300" dirty="0" err="1">
                <a:solidFill>
                  <a:schemeClr val="tx2"/>
                </a:solidFill>
              </a:rPr>
              <a:t>CooperativeOncology</a:t>
            </a:r>
            <a:r>
              <a:rPr lang="de-DE" sz="1300" dirty="0">
                <a:solidFill>
                  <a:schemeClr val="tx2"/>
                </a:solidFill>
              </a:rPr>
              <a:t> Group (ECOG) oder der Karnofsky-Leistungsskalen</a:t>
            </a:r>
          </a:p>
          <a:p>
            <a:r>
              <a:rPr lang="de-DE" sz="1300" dirty="0">
                <a:solidFill>
                  <a:schemeClr val="tx2"/>
                </a:solidFill>
              </a:rPr>
              <a:t>Eine </a:t>
            </a:r>
            <a:r>
              <a:rPr lang="de-DE" sz="1300" dirty="0" err="1">
                <a:solidFill>
                  <a:schemeClr val="tx2"/>
                </a:solidFill>
              </a:rPr>
              <a:t>Ösophagogastroduodenoskopie</a:t>
            </a:r>
            <a:r>
              <a:rPr lang="de-DE" sz="1300" dirty="0">
                <a:solidFill>
                  <a:schemeClr val="tx2"/>
                </a:solidFill>
              </a:rPr>
              <a:t> mit mehreren Biopsien, die aus jeder </a:t>
            </a:r>
            <a:r>
              <a:rPr lang="de-DE" sz="1300" dirty="0" err="1">
                <a:solidFill>
                  <a:schemeClr val="tx2"/>
                </a:solidFill>
              </a:rPr>
              <a:t>Regiondes</a:t>
            </a:r>
            <a:r>
              <a:rPr lang="de-DE" sz="1300" dirty="0">
                <a:solidFill>
                  <a:schemeClr val="tx2"/>
                </a:solidFill>
              </a:rPr>
              <a:t> Magens, des Zwölffingerdarms und des gastroösophagealen Übergangs </a:t>
            </a:r>
            <a:r>
              <a:rPr lang="de-DE" sz="1300" dirty="0" err="1">
                <a:solidFill>
                  <a:schemeClr val="tx2"/>
                </a:solidFill>
              </a:rPr>
              <a:t>sowievon</a:t>
            </a:r>
            <a:r>
              <a:rPr lang="de-DE" sz="1300" dirty="0">
                <a:solidFill>
                  <a:schemeClr val="tx2"/>
                </a:solidFill>
              </a:rPr>
              <a:t> jeder Stelle mit einem abnormalen Erscheinungsbild entnommen wurden.</a:t>
            </a:r>
          </a:p>
          <a:p>
            <a:r>
              <a:rPr lang="de-DE" sz="1300" dirty="0">
                <a:solidFill>
                  <a:schemeClr val="tx2"/>
                </a:solidFill>
              </a:rPr>
              <a:t>Endoskopischer Ultraschall  werden, um die Invasionstiefe und Beteiligung der </a:t>
            </a:r>
            <a:r>
              <a:rPr lang="de-DE" sz="1300" dirty="0" err="1">
                <a:solidFill>
                  <a:schemeClr val="tx2"/>
                </a:solidFill>
              </a:rPr>
              <a:t>perigastrischen</a:t>
            </a:r>
            <a:r>
              <a:rPr lang="de-DE" sz="1300" dirty="0">
                <a:solidFill>
                  <a:schemeClr val="tx2"/>
                </a:solidFill>
              </a:rPr>
              <a:t> Lymphknoten zu bestimmen.</a:t>
            </a:r>
          </a:p>
          <a:p>
            <a:r>
              <a:rPr lang="de-DE" sz="1300" dirty="0">
                <a:solidFill>
                  <a:schemeClr val="tx2"/>
                </a:solidFill>
              </a:rPr>
              <a:t>Die Tumorbiopsie sollte auf H. pylori. Wenn </a:t>
            </a:r>
            <a:r>
              <a:rPr lang="de-DE" sz="1300" dirty="0" err="1">
                <a:solidFill>
                  <a:schemeClr val="tx2"/>
                </a:solidFill>
              </a:rPr>
              <a:t>H.pylori</a:t>
            </a:r>
            <a:r>
              <a:rPr lang="de-DE" sz="1300" dirty="0">
                <a:solidFill>
                  <a:schemeClr val="tx2"/>
                </a:solidFill>
              </a:rPr>
              <a:t> histopathologisch negativ ist, ist die Untersuchung mit nichtinvasiven Tests(Stuhlantigentest oder Harnstoff-Atemtest) durchzuführen. Darüber hinaus </a:t>
            </a:r>
            <a:r>
              <a:rPr lang="de-DE" sz="1300" dirty="0" err="1">
                <a:solidFill>
                  <a:schemeClr val="tx2"/>
                </a:solidFill>
              </a:rPr>
              <a:t>könnenFluoreszenz</a:t>
            </a:r>
            <a:r>
              <a:rPr lang="de-DE" sz="1300" dirty="0">
                <a:solidFill>
                  <a:schemeClr val="tx2"/>
                </a:solidFill>
              </a:rPr>
              <a:t>-in-situ-Hybridisierungstests (FISH) oder Polymerase-Kettenreaktionen(PCR) auf t(11; 18) sollte durchgeführt werden, um eine MALT1-Translokation </a:t>
            </a:r>
            <a:r>
              <a:rPr lang="de-DE" sz="1300" dirty="0" err="1">
                <a:solidFill>
                  <a:schemeClr val="tx2"/>
                </a:solidFill>
              </a:rPr>
              <a:t>zuidentifiziereBlutbild</a:t>
            </a:r>
            <a:r>
              <a:rPr lang="de-DE" sz="1300" dirty="0">
                <a:solidFill>
                  <a:schemeClr val="tx2"/>
                </a:solidFill>
              </a:rPr>
              <a:t> mit Differentialblut, Untersuchungen der Leber- und Nierenfunktion, </a:t>
            </a:r>
            <a:r>
              <a:rPr lang="de-DE" sz="1300" dirty="0" err="1">
                <a:solidFill>
                  <a:schemeClr val="tx2"/>
                </a:solidFill>
              </a:rPr>
              <a:t>Elektrolyte,Laktatdehydrogenase</a:t>
            </a:r>
            <a:r>
              <a:rPr lang="de-DE" sz="1300" dirty="0">
                <a:solidFill>
                  <a:schemeClr val="tx2"/>
                </a:solidFill>
              </a:rPr>
              <a:t> (LDH) und Serumproteinelektrophorese. </a:t>
            </a:r>
          </a:p>
          <a:p>
            <a:r>
              <a:rPr lang="de-DE" sz="1300" dirty="0">
                <a:solidFill>
                  <a:schemeClr val="tx2"/>
                </a:solidFill>
              </a:rPr>
              <a:t>HIV, Hepatitis-B-Viren </a:t>
            </a:r>
            <a:r>
              <a:rPr lang="de-DE" sz="1300" dirty="0" err="1">
                <a:solidFill>
                  <a:schemeClr val="tx2"/>
                </a:solidFill>
              </a:rPr>
              <a:t>undHepatitis</a:t>
            </a:r>
            <a:r>
              <a:rPr lang="de-DE" sz="1300" dirty="0">
                <a:solidFill>
                  <a:schemeClr val="tx2"/>
                </a:solidFill>
              </a:rPr>
              <a:t>-C-Viren</a:t>
            </a:r>
          </a:p>
          <a:p>
            <a:r>
              <a:rPr lang="de-DE" sz="1300" dirty="0">
                <a:solidFill>
                  <a:schemeClr val="tx2"/>
                </a:solidFill>
              </a:rPr>
              <a:t>CT) des Brustkorbs, des Bauches, des Beckens, der Augenhöhlen </a:t>
            </a:r>
            <a:r>
              <a:rPr lang="de-DE" sz="1300" dirty="0" err="1">
                <a:solidFill>
                  <a:schemeClr val="tx2"/>
                </a:solidFill>
              </a:rPr>
              <a:t>undder</a:t>
            </a:r>
            <a:r>
              <a:rPr lang="de-DE" sz="1300" dirty="0">
                <a:solidFill>
                  <a:schemeClr val="tx2"/>
                </a:solidFill>
              </a:rPr>
              <a:t> </a:t>
            </a:r>
            <a:r>
              <a:rPr lang="de-DE" sz="1300" dirty="0" err="1">
                <a:solidFill>
                  <a:schemeClr val="tx2"/>
                </a:solidFill>
              </a:rPr>
              <a:t>Speicheldrüse,Die</a:t>
            </a:r>
            <a:r>
              <a:rPr lang="de-DE" sz="1300" dirty="0">
                <a:solidFill>
                  <a:schemeClr val="tx2"/>
                </a:solidFill>
              </a:rPr>
              <a:t> Ganzkörper-FDG-PET/CT</a:t>
            </a:r>
            <a:br>
              <a:rPr lang="de-DE" sz="1300" dirty="0">
                <a:solidFill>
                  <a:schemeClr val="tx2"/>
                </a:solidFill>
              </a:rPr>
            </a:br>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15</a:t>
            </a:fld>
            <a:endParaRPr lang="en-GB"/>
          </a:p>
        </p:txBody>
      </p:sp>
    </p:spTree>
    <p:extLst>
      <p:ext uri="{BB962C8B-B14F-4D97-AF65-F5344CB8AC3E}">
        <p14:creationId xmlns:p14="http://schemas.microsoft.com/office/powerpoint/2010/main" val="1855295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Herausforderung</a:t>
            </a:r>
            <a:r>
              <a:rPr lang="de-CH" baseline="0" dirty="0"/>
              <a:t> der</a:t>
            </a:r>
            <a:r>
              <a:rPr lang="de-CH" dirty="0"/>
              <a:t> sicheren Diagnose eines gastralen MALT-Lymphoms insb.</a:t>
            </a:r>
            <a:r>
              <a:rPr lang="de-CH" baseline="0" dirty="0"/>
              <a:t> di</a:t>
            </a:r>
            <a:r>
              <a:rPr lang="de-CH" dirty="0"/>
              <a:t>e Abgrenzung zu einer Helicobacter-pylori-assoziierten Gastritis dar</a:t>
            </a:r>
            <a:endParaRPr lang="de-CH" baseline="0" dirty="0"/>
          </a:p>
          <a:p>
            <a:r>
              <a:rPr lang="de-CH" dirty="0"/>
              <a:t>Die histologische Beurteilung erfolgt</a:t>
            </a:r>
            <a:r>
              <a:rPr lang="de-CH" baseline="0" dirty="0"/>
              <a:t> </a:t>
            </a:r>
            <a:r>
              <a:rPr lang="de-CH" dirty="0"/>
              <a:t>auf der Basis von multiplen Biopsien („</a:t>
            </a:r>
            <a:r>
              <a:rPr lang="de-CH" dirty="0" err="1"/>
              <a:t>Gastric</a:t>
            </a:r>
            <a:r>
              <a:rPr lang="de-CH" dirty="0"/>
              <a:t> </a:t>
            </a:r>
            <a:r>
              <a:rPr lang="de-CH" dirty="0" err="1"/>
              <a:t>Mappping</a:t>
            </a:r>
            <a:r>
              <a:rPr lang="de-CH" dirty="0"/>
              <a:t>“)</a:t>
            </a:r>
          </a:p>
          <a:p>
            <a:pPr marL="181188" indent="-181188">
              <a:buFontTx/>
              <a:buChar char="-"/>
            </a:pPr>
            <a:r>
              <a:rPr lang="de-CH" dirty="0"/>
              <a:t>10 aus endoskopisch sichtbaren Läsionen, </a:t>
            </a:r>
          </a:p>
          <a:p>
            <a:pPr marL="181188" indent="-181188">
              <a:buFontTx/>
              <a:buChar char="-"/>
            </a:pPr>
            <a:r>
              <a:rPr lang="de-CH" dirty="0"/>
              <a:t>jeweils 4 </a:t>
            </a:r>
            <a:r>
              <a:rPr lang="de-CH" dirty="0" err="1"/>
              <a:t>Quadrantenbiopsien</a:t>
            </a:r>
            <a:r>
              <a:rPr lang="de-CH" dirty="0"/>
              <a:t> aus Antrum und Korpus</a:t>
            </a:r>
          </a:p>
          <a:p>
            <a:pPr marL="181188" indent="-181188">
              <a:buFontTx/>
              <a:buChar char="-"/>
            </a:pPr>
            <a:r>
              <a:rPr lang="de-CH" dirty="0"/>
              <a:t>2 Biopsien aus dem Fundus</a:t>
            </a:r>
          </a:p>
          <a:p>
            <a:pPr marL="181188" indent="-181188">
              <a:buFontTx/>
              <a:buChar char="-"/>
            </a:pPr>
            <a:r>
              <a:rPr lang="de-CH" dirty="0" err="1"/>
              <a:t>Erhöhunng</a:t>
            </a:r>
            <a:r>
              <a:rPr lang="de-CH" baseline="0" dirty="0"/>
              <a:t> Sensitivität des </a:t>
            </a:r>
            <a:r>
              <a:rPr lang="de-CH" dirty="0"/>
              <a:t>Helicobacter-pylori-Nachweises:</a:t>
            </a:r>
            <a:r>
              <a:rPr lang="de-CH" baseline="0" dirty="0"/>
              <a:t> </a:t>
            </a:r>
            <a:r>
              <a:rPr lang="de-CH" dirty="0"/>
              <a:t>neben der Standard-HE-Färbung eine Spezialfärbung (</a:t>
            </a:r>
            <a:r>
              <a:rPr lang="de-CH" dirty="0" err="1"/>
              <a:t>Giemsa</a:t>
            </a:r>
            <a:r>
              <a:rPr lang="de-CH" dirty="0"/>
              <a:t>; </a:t>
            </a:r>
            <a:r>
              <a:rPr lang="de-CH" dirty="0" err="1"/>
              <a:t>Warthin</a:t>
            </a:r>
            <a:r>
              <a:rPr lang="de-CH" dirty="0"/>
              <a:t>-Starry </a:t>
            </a:r>
            <a:r>
              <a:rPr lang="de-CH" dirty="0" err="1"/>
              <a:t>resp</a:t>
            </a:r>
            <a:r>
              <a:rPr lang="de-CH" dirty="0"/>
              <a:t> Immunhistochemie) </a:t>
            </a:r>
          </a:p>
          <a:p>
            <a:pPr marL="181188" indent="-181188">
              <a:buFontTx/>
              <a:buChar char="-"/>
            </a:pPr>
            <a:endParaRPr lang="de-CH" dirty="0"/>
          </a:p>
          <a:p>
            <a:pPr marL="181188" indent="-181188">
              <a:buFontTx/>
              <a:buChar char="-"/>
            </a:pPr>
            <a:r>
              <a:rPr lang="de-CH" dirty="0"/>
              <a:t>Für die eigentliche </a:t>
            </a:r>
            <a:r>
              <a:rPr lang="de-CH" dirty="0" err="1"/>
              <a:t>Lymphomdiagnostik</a:t>
            </a:r>
            <a:r>
              <a:rPr lang="de-CH" dirty="0"/>
              <a:t> stehen die histologisch basierten </a:t>
            </a:r>
            <a:r>
              <a:rPr lang="de-CH" dirty="0" err="1"/>
              <a:t>Wotherspoon</a:t>
            </a:r>
            <a:r>
              <a:rPr lang="de-CH" dirty="0"/>
              <a:t>-Kriterien im Vordergrund. </a:t>
            </a:r>
          </a:p>
          <a:p>
            <a:pPr marL="181188" indent="-181188">
              <a:buFontTx/>
              <a:buChar char="-"/>
            </a:pPr>
            <a:r>
              <a:rPr lang="de-CH" dirty="0"/>
              <a:t>Wichtigstes Kriterium </a:t>
            </a:r>
            <a:r>
              <a:rPr lang="de-CH" baseline="0" dirty="0"/>
              <a:t> </a:t>
            </a:r>
            <a:r>
              <a:rPr lang="de-CH" dirty="0"/>
              <a:t>Invasion des Magenepithels durch Gruppen von </a:t>
            </a:r>
            <a:r>
              <a:rPr lang="de-CH" dirty="0" err="1"/>
              <a:t>Lymphomzellen</a:t>
            </a:r>
            <a:r>
              <a:rPr lang="de-CH" dirty="0"/>
              <a:t> mit Zerstörung der Drüsen </a:t>
            </a:r>
          </a:p>
          <a:p>
            <a:pPr marL="181188" indent="-181188">
              <a:buFontTx/>
              <a:buChar char="-"/>
            </a:pPr>
            <a:r>
              <a:rPr lang="de-CH" dirty="0"/>
              <a:t>Die Immunhistochemie :</a:t>
            </a:r>
            <a:r>
              <a:rPr lang="de-CH" baseline="0" dirty="0"/>
              <a:t> </a:t>
            </a:r>
            <a:r>
              <a:rPr lang="de-CH" dirty="0"/>
              <a:t>positiv für CD20 und negativ für CD5, CD10 und CD23. </a:t>
            </a:r>
          </a:p>
          <a:p>
            <a:pPr marL="181188" indent="-181188">
              <a:buFontTx/>
              <a:buChar char="-"/>
            </a:pPr>
            <a:endParaRPr lang="de-CH" dirty="0"/>
          </a:p>
          <a:p>
            <a:pPr marL="181188" indent="-181188">
              <a:buFontTx/>
              <a:buChar char="-"/>
            </a:pPr>
            <a:r>
              <a:rPr lang="de-CH" dirty="0"/>
              <a:t>Ein Test auf die Translokation t(11;18), der häufigsten genetischen Abnormalität bei gastralen MALT Lymphomen, ist in der klinischen Praxis dagegen nicht erforderlich</a:t>
            </a:r>
          </a:p>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16</a:t>
            </a:fld>
            <a:endParaRPr lang="en-GB"/>
          </a:p>
        </p:txBody>
      </p:sp>
    </p:spTree>
    <p:extLst>
      <p:ext uri="{BB962C8B-B14F-4D97-AF65-F5344CB8AC3E}">
        <p14:creationId xmlns:p14="http://schemas.microsoft.com/office/powerpoint/2010/main" val="421514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6DB26707-95B4-4FB6-9445-B51C79FFDDC6}" type="slidenum">
              <a:rPr lang="en-US" smtClean="0"/>
              <a:t>17</a:t>
            </a:fld>
            <a:endParaRPr lang="en-US"/>
          </a:p>
        </p:txBody>
      </p:sp>
    </p:spTree>
    <p:extLst>
      <p:ext uri="{BB962C8B-B14F-4D97-AF65-F5344CB8AC3E}">
        <p14:creationId xmlns:p14="http://schemas.microsoft.com/office/powerpoint/2010/main" val="104017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91B4C3-8DD3-4574-B98A-C58ADD1E2AFA}" type="slidenum">
              <a:rPr lang="en-GB" smtClean="0"/>
              <a:t>18</a:t>
            </a:fld>
            <a:endParaRPr lang="en-GB"/>
          </a:p>
        </p:txBody>
      </p:sp>
    </p:spTree>
    <p:extLst>
      <p:ext uri="{BB962C8B-B14F-4D97-AF65-F5344CB8AC3E}">
        <p14:creationId xmlns:p14="http://schemas.microsoft.com/office/powerpoint/2010/main" val="3376614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238125"/>
            <a:ext cx="6013450" cy="3382963"/>
          </a:xfrm>
        </p:spPr>
      </p:sp>
      <p:sp>
        <p:nvSpPr>
          <p:cNvPr id="3" name="Notes Placeholder 2"/>
          <p:cNvSpPr>
            <a:spLocks noGrp="1"/>
          </p:cNvSpPr>
          <p:nvPr>
            <p:ph type="body" idx="1"/>
          </p:nvPr>
        </p:nvSpPr>
        <p:spPr>
          <a:xfrm>
            <a:off x="688975" y="3820844"/>
            <a:ext cx="5511800" cy="3946118"/>
          </a:xfrm>
        </p:spPr>
        <p:txBody>
          <a:bodyPr/>
          <a:lstStyle/>
          <a:p>
            <a:pPr defTabSz="966338">
              <a:defRPr/>
            </a:pPr>
            <a:r>
              <a:rPr lang="de-CH" sz="1100" spc="-5" dirty="0">
                <a:cs typeface="Calibri"/>
              </a:rPr>
              <a:t>H. </a:t>
            </a:r>
            <a:r>
              <a:rPr lang="de-CH" sz="1100" spc="-16" dirty="0">
                <a:cs typeface="Calibri"/>
              </a:rPr>
              <a:t>pylori-Eradikation immer</a:t>
            </a:r>
            <a:r>
              <a:rPr lang="de-CH" sz="1100" spc="-5" dirty="0">
                <a:cs typeface="Calibri"/>
              </a:rPr>
              <a:t> </a:t>
            </a:r>
            <a:r>
              <a:rPr lang="de-CH" sz="1100" spc="-11" dirty="0">
                <a:cs typeface="Calibri"/>
              </a:rPr>
              <a:t>First-line-Therapie bei jedem gastrischen MALT-Lymphom, unabhängig vom Stadium, D</a:t>
            </a:r>
            <a:r>
              <a:rPr lang="de-DE" sz="1100" dirty="0" err="1"/>
              <a:t>ie</a:t>
            </a:r>
            <a:r>
              <a:rPr lang="de-DE" sz="1100" dirty="0"/>
              <a:t> Rate an kompletten Remissionen  </a:t>
            </a:r>
            <a:r>
              <a:rPr lang="de-DE" sz="1100" dirty="0" err="1"/>
              <a:t>bie</a:t>
            </a:r>
            <a:r>
              <a:rPr lang="de-DE" sz="1100" dirty="0"/>
              <a:t> H .pylori </a:t>
            </a:r>
            <a:r>
              <a:rPr lang="de-DE" sz="1100" dirty="0" err="1"/>
              <a:t>postitvität</a:t>
            </a:r>
            <a:r>
              <a:rPr lang="de-DE" sz="1100" dirty="0"/>
              <a:t> liegt bei etwa 75%</a:t>
            </a:r>
          </a:p>
          <a:p>
            <a:endParaRPr lang="de-DE" sz="1100" dirty="0"/>
          </a:p>
          <a:p>
            <a:r>
              <a:rPr lang="de-DE" sz="1100" dirty="0"/>
              <a:t>Als Primärtherapie wird die Kombination aus einem Protonen-Inhibitor und zweier Antibiotika, z.B. Amoxicillin, Clarithromycin oder Metronidazol empfohlen. Angesichts einer steigenden Zahl von HP-positiven Patienten mit Clarithromycin-Resistenz ist die Wahl des Antibiotika-Regimes derzeit in Diskussion.</a:t>
            </a:r>
          </a:p>
          <a:p>
            <a:endParaRPr lang="de-DE" sz="1100" dirty="0"/>
          </a:p>
          <a:p>
            <a:r>
              <a:rPr lang="de-DE" sz="1100" dirty="0"/>
              <a:t>Der Erfolg der HP-Eradikation ist ca. 4 bis 6 Wochen nach Beginn der Behandlung zu prüfen. Bei persistierendem Nachweis von HP sollte eine erneute Eradikation mit einem alternativen Schema erfolgen </a:t>
            </a:r>
          </a:p>
          <a:p>
            <a:pPr defTabSz="966338">
              <a:defRPr/>
            </a:pPr>
            <a:endParaRPr lang="de-DE" sz="1100" spc="-11" dirty="0"/>
          </a:p>
          <a:p>
            <a:pPr defTabSz="966338">
              <a:defRPr/>
            </a:pPr>
            <a:r>
              <a:rPr lang="de-DE" sz="1100" spc="-11" dirty="0"/>
              <a:t>Aber auch bei </a:t>
            </a:r>
            <a:r>
              <a:rPr lang="de-DE" sz="1100" spc="-11" dirty="0" err="1"/>
              <a:t>H.p</a:t>
            </a:r>
            <a:r>
              <a:rPr lang="de-DE" sz="1100" spc="-11" dirty="0"/>
              <a:t> negativen kann </a:t>
            </a:r>
            <a:r>
              <a:rPr lang="de-DE" sz="1100" spc="-11" dirty="0" err="1"/>
              <a:t>eune</a:t>
            </a:r>
            <a:r>
              <a:rPr lang="de-DE" sz="1100" spc="-11" dirty="0"/>
              <a:t> </a:t>
            </a:r>
            <a:r>
              <a:rPr lang="de-DE" sz="1100" spc="-11" dirty="0" err="1"/>
              <a:t>Erradikation</a:t>
            </a:r>
            <a:r>
              <a:rPr lang="de-DE" sz="1100" spc="-11" dirty="0"/>
              <a:t> </a:t>
            </a:r>
            <a:r>
              <a:rPr lang="de-DE" sz="1100" spc="-11" dirty="0" err="1"/>
              <a:t>r^zur</a:t>
            </a:r>
            <a:r>
              <a:rPr lang="de-DE" sz="1100" spc="-11" dirty="0"/>
              <a:t> kompletten Remission führen, sodass diese </a:t>
            </a:r>
            <a:r>
              <a:rPr lang="de-DE" sz="1100" spc="-11" dirty="0" err="1"/>
              <a:t>imme</a:t>
            </a:r>
            <a:r>
              <a:rPr lang="de-DE" sz="1100" spc="-11" dirty="0"/>
              <a:t> als Firstline </a:t>
            </a:r>
            <a:r>
              <a:rPr lang="de-DE" sz="1100" spc="-11" dirty="0" err="1"/>
              <a:t>hterapie</a:t>
            </a:r>
            <a:r>
              <a:rPr lang="de-DE" sz="1100" spc="-11" dirty="0"/>
              <a:t> </a:t>
            </a:r>
            <a:r>
              <a:rPr lang="de-DE" sz="1100" spc="-11" dirty="0" err="1"/>
              <a:t>empfoheln</a:t>
            </a:r>
            <a:r>
              <a:rPr lang="de-DE" sz="1100" spc="-11" dirty="0"/>
              <a:t> wird</a:t>
            </a:r>
            <a:endParaRPr lang="de-CH" sz="1100" spc="-11" dirty="0">
              <a:cs typeface="Calibri"/>
            </a:endParaRPr>
          </a:p>
          <a:p>
            <a:pPr defTabSz="966338">
              <a:defRPr/>
            </a:pPr>
            <a:endParaRPr lang="de-CH" sz="1100" spc="-11" dirty="0">
              <a:cs typeface="Calibri"/>
            </a:endParaRPr>
          </a:p>
          <a:p>
            <a:r>
              <a:rPr lang="de-CH" sz="1100" dirty="0"/>
              <a:t>ESMO= European Society </a:t>
            </a:r>
            <a:r>
              <a:rPr lang="de-CH" sz="1100" dirty="0" err="1"/>
              <a:t>for</a:t>
            </a:r>
            <a:r>
              <a:rPr lang="de-CH" sz="1100" dirty="0"/>
              <a:t> </a:t>
            </a:r>
            <a:r>
              <a:rPr lang="de-CH" sz="1100" dirty="0" err="1"/>
              <a:t>medical</a:t>
            </a:r>
            <a:r>
              <a:rPr lang="de-CH" sz="1100" dirty="0"/>
              <a:t> </a:t>
            </a:r>
            <a:r>
              <a:rPr lang="de-CH" sz="1100" dirty="0" err="1"/>
              <a:t>oncology</a:t>
            </a:r>
            <a:endParaRPr lang="de-CH" sz="1100" dirty="0"/>
          </a:p>
          <a:p>
            <a:endParaRPr lang="de-CH" sz="1100" dirty="0"/>
          </a:p>
          <a:p>
            <a:r>
              <a:rPr lang="de-CH" sz="1100" dirty="0"/>
              <a:t>EII1 = regionale LK</a:t>
            </a:r>
          </a:p>
          <a:p>
            <a:r>
              <a:rPr lang="de-CH" sz="1100" dirty="0" err="1"/>
              <a:t>Zullo</a:t>
            </a:r>
            <a:r>
              <a:rPr lang="de-CH" sz="1100" dirty="0"/>
              <a:t> 2010: Systematische Review analysierte 32 Studien mit 1408 Patienten  welche bei MALT nur mit </a:t>
            </a:r>
            <a:r>
              <a:rPr lang="de-CH" sz="1100" dirty="0" err="1"/>
              <a:t>H.p</a:t>
            </a:r>
            <a:r>
              <a:rPr lang="de-CH" sz="1100" dirty="0"/>
              <a:t>. Eradikation therapiert wurden bzgl. Langzeitremission und Relapse bei </a:t>
            </a:r>
            <a:r>
              <a:rPr lang="de-CH" sz="1100" dirty="0" err="1"/>
              <a:t>early</a:t>
            </a:r>
            <a:r>
              <a:rPr lang="de-CH" sz="1100" dirty="0"/>
              <a:t> </a:t>
            </a:r>
            <a:r>
              <a:rPr lang="de-CH" sz="1100" dirty="0" err="1"/>
              <a:t>stage</a:t>
            </a:r>
            <a:r>
              <a:rPr lang="de-CH" sz="1100" dirty="0"/>
              <a:t> Lymphom. </a:t>
            </a:r>
          </a:p>
          <a:p>
            <a:endParaRPr lang="de-CH" sz="1100" dirty="0"/>
          </a:p>
          <a:p>
            <a:endParaRPr lang="de-CH" sz="1100" dirty="0"/>
          </a:p>
          <a:p>
            <a:endParaRPr lang="de-CH" sz="1100" dirty="0"/>
          </a:p>
          <a:p>
            <a:r>
              <a:rPr lang="de-CH" sz="1100" dirty="0"/>
              <a:t>Neoplasien beschränkt auf die Submukosa zeigten häufiger einen Regress als tiefere Invasion (82% vs. 54%, P 0.0001)</a:t>
            </a:r>
          </a:p>
          <a:p>
            <a:r>
              <a:rPr lang="de-CH" sz="1100" dirty="0"/>
              <a:t>Höhere Remissionsraten auch bei Lokalisation im distalen Magen im Vgl. zu proximalem (92% vs. 76%) und bei fehlender API2-MALT1-Translokation (78% vs. 22%). </a:t>
            </a:r>
          </a:p>
          <a:p>
            <a:r>
              <a:rPr lang="de-CH" sz="1100" dirty="0"/>
              <a:t>Jährliche Rezidivrate gut 2%, wobei alle </a:t>
            </a:r>
            <a:r>
              <a:rPr lang="de-CH" sz="1100" dirty="0" err="1"/>
              <a:t>Hp</a:t>
            </a:r>
            <a:r>
              <a:rPr lang="de-CH" sz="1100" dirty="0"/>
              <a:t>-positiven erneut erfolgreich behandelt werden konnten (17%). 5 Patienten (0.05%) entwickelten </a:t>
            </a:r>
            <a:r>
              <a:rPr lang="de-CH" sz="1100" dirty="0" err="1"/>
              <a:t>highgrade</a:t>
            </a:r>
            <a:r>
              <a:rPr lang="de-CH" sz="1100" dirty="0"/>
              <a:t> </a:t>
            </a:r>
            <a:r>
              <a:rPr lang="de-CH" sz="1100" dirty="0" err="1"/>
              <a:t>Lymphoom</a:t>
            </a:r>
            <a:r>
              <a:rPr lang="de-CH" sz="1100" dirty="0"/>
              <a:t> innert 6-25Mt nach initial geheiltem Lymphom</a:t>
            </a:r>
          </a:p>
          <a:p>
            <a:pPr>
              <a:buFont typeface="Wingdings"/>
              <a:buChar char="à"/>
            </a:pPr>
            <a:r>
              <a:rPr lang="de-CH" sz="1100" dirty="0">
                <a:sym typeface="Wingdings" pitchFamily="2" charset="2"/>
              </a:rPr>
              <a:t>Konklusion: </a:t>
            </a:r>
            <a:r>
              <a:rPr lang="de-CH" sz="1100" dirty="0" err="1">
                <a:sym typeface="Wingdings" pitchFamily="2" charset="2"/>
              </a:rPr>
              <a:t>H.p</a:t>
            </a:r>
            <a:r>
              <a:rPr lang="de-CH" sz="1100" dirty="0">
                <a:sym typeface="Wingdings" pitchFamily="2" charset="2"/>
              </a:rPr>
              <a:t>. </a:t>
            </a:r>
            <a:r>
              <a:rPr lang="de-CH" sz="1100" dirty="0" err="1">
                <a:sym typeface="Wingdings" pitchFamily="2" charset="2"/>
              </a:rPr>
              <a:t>Erradikation</a:t>
            </a:r>
            <a:r>
              <a:rPr lang="de-CH" sz="1100" dirty="0">
                <a:sym typeface="Wingdings" pitchFamily="2" charset="2"/>
              </a:rPr>
              <a:t> ist bei 75% der Patienten mit </a:t>
            </a:r>
            <a:r>
              <a:rPr lang="de-CH" sz="1100" dirty="0" err="1">
                <a:sym typeface="Wingdings" pitchFamily="2" charset="2"/>
              </a:rPr>
              <a:t>early</a:t>
            </a:r>
            <a:r>
              <a:rPr lang="de-CH" sz="1100" dirty="0">
                <a:sym typeface="Wingdings" pitchFamily="2" charset="2"/>
              </a:rPr>
              <a:t> </a:t>
            </a:r>
            <a:r>
              <a:rPr lang="de-CH" sz="1100" dirty="0" err="1">
                <a:sym typeface="Wingdings" pitchFamily="2" charset="2"/>
              </a:rPr>
              <a:t>stage</a:t>
            </a:r>
            <a:r>
              <a:rPr lang="de-CH" sz="1100" dirty="0">
                <a:sym typeface="Wingdings" pitchFamily="2" charset="2"/>
              </a:rPr>
              <a:t> Lymphom eine effektive Therapie. </a:t>
            </a:r>
          </a:p>
          <a:p>
            <a:pPr>
              <a:buFont typeface="Wingdings"/>
              <a:buChar char="à"/>
            </a:pPr>
            <a:r>
              <a:rPr lang="de-CH" sz="1100" dirty="0">
                <a:sym typeface="Wingdings" pitchFamily="2" charset="2"/>
              </a:rPr>
              <a:t>CR nach 5 Monaten ?</a:t>
            </a:r>
            <a:endParaRPr lang="de-CH" sz="1100" dirty="0"/>
          </a:p>
          <a:p>
            <a:endParaRPr lang="de-CH" sz="1100" dirty="0"/>
          </a:p>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19</a:t>
            </a:fld>
            <a:endParaRPr lang="en-GB"/>
          </a:p>
        </p:txBody>
      </p:sp>
    </p:spTree>
    <p:extLst>
      <p:ext uri="{BB962C8B-B14F-4D97-AF65-F5344CB8AC3E}">
        <p14:creationId xmlns:p14="http://schemas.microsoft.com/office/powerpoint/2010/main" val="361597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6DB26707-95B4-4FB6-9445-B51C79FFDDC6}" type="slidenum">
              <a:rPr lang="en-US" smtClean="0"/>
              <a:t>2</a:t>
            </a:fld>
            <a:endParaRPr lang="en-US"/>
          </a:p>
        </p:txBody>
      </p:sp>
    </p:spTree>
    <p:extLst>
      <p:ext uri="{BB962C8B-B14F-4D97-AF65-F5344CB8AC3E}">
        <p14:creationId xmlns:p14="http://schemas.microsoft.com/office/powerpoint/2010/main" val="2904619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88" indent="-181188">
              <a:buFont typeface="Arial" panose="020B0604020202020204" pitchFamily="34" charset="0"/>
              <a:buChar char="•"/>
            </a:pPr>
            <a:r>
              <a:rPr lang="de-CH" dirty="0"/>
              <a:t>Endoskopische Überwachung mit Biopsien im Verlauf (zunächst engmaschig)</a:t>
            </a:r>
          </a:p>
          <a:p>
            <a:pPr marL="181188" indent="-181188">
              <a:buFont typeface="Arial" panose="020B0604020202020204" pitchFamily="34" charset="0"/>
              <a:buChar char="•"/>
            </a:pPr>
            <a:r>
              <a:rPr lang="de-CH" dirty="0"/>
              <a:t>Langfristige Beobachtung bei hohem </a:t>
            </a:r>
            <a:r>
              <a:rPr lang="de-CH" dirty="0" err="1"/>
              <a:t>Rezidivrisiko</a:t>
            </a:r>
            <a:endParaRPr lang="de-CH" dirty="0"/>
          </a:p>
          <a:p>
            <a:pPr marL="181188" indent="-181188">
              <a:buFont typeface="Arial" panose="020B0604020202020204" pitchFamily="34" charset="0"/>
              <a:buChar char="•"/>
            </a:pPr>
            <a:r>
              <a:rPr lang="de-CH" dirty="0"/>
              <a:t>Regelmäßige Bildgebung bei extragastralen Lokalisationen</a:t>
            </a:r>
          </a:p>
          <a:p>
            <a:pPr marL="181188" indent="-181188">
              <a:buFont typeface="Arial" panose="020B0604020202020204" pitchFamily="34" charset="0"/>
              <a:buChar char="•"/>
            </a:pPr>
            <a:r>
              <a:rPr lang="de-CH" dirty="0"/>
              <a:t>Erhöhtes Risiko für Magenkarzinome beachten</a:t>
            </a:r>
          </a:p>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21</a:t>
            </a:fld>
            <a:endParaRPr lang="en-GB"/>
          </a:p>
        </p:txBody>
      </p:sp>
    </p:spTree>
    <p:extLst>
      <p:ext uri="{BB962C8B-B14F-4D97-AF65-F5344CB8AC3E}">
        <p14:creationId xmlns:p14="http://schemas.microsoft.com/office/powerpoint/2010/main" val="68574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 </a:t>
            </a:r>
            <a:r>
              <a:rPr lang="de-DE" dirty="0" err="1"/>
              <a:t>Doxorubicin</a:t>
            </a:r>
            <a:r>
              <a:rPr lang="de-DE" dirty="0"/>
              <a:t>, </a:t>
            </a:r>
            <a:r>
              <a:rPr lang="de-DE" dirty="0" err="1"/>
              <a:t>Vincristin</a:t>
            </a:r>
            <a:r>
              <a:rPr lang="de-DE" dirty="0"/>
              <a:t>, Prednison,</a:t>
            </a:r>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22</a:t>
            </a:fld>
            <a:endParaRPr lang="en-GB"/>
          </a:p>
        </p:txBody>
      </p:sp>
    </p:spTree>
    <p:extLst>
      <p:ext uri="{BB962C8B-B14F-4D97-AF65-F5344CB8AC3E}">
        <p14:creationId xmlns:p14="http://schemas.microsoft.com/office/powerpoint/2010/main" val="3683378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300" b="1" dirty="0"/>
              <a:t>Gastrointestinal </a:t>
            </a:r>
            <a:r>
              <a:rPr lang="de-CH" sz="1300" b="1" dirty="0" err="1"/>
              <a:t>stromal</a:t>
            </a:r>
            <a:r>
              <a:rPr lang="de-CH" sz="1300" b="1" dirty="0"/>
              <a:t> </a:t>
            </a:r>
            <a:r>
              <a:rPr lang="de-CH" sz="1300" b="1" dirty="0" err="1"/>
              <a:t>tumours</a:t>
            </a:r>
            <a:r>
              <a:rPr lang="de-CH" sz="1300" b="1" dirty="0"/>
              <a:t>: ESMO-EURACAN-GENTURIS Clinical Practice Guideline </a:t>
            </a:r>
            <a:r>
              <a:rPr lang="de-CH" sz="1300" b="1" dirty="0" err="1"/>
              <a:t>for</a:t>
            </a:r>
            <a:r>
              <a:rPr lang="de-CH" sz="1300" b="1" dirty="0"/>
              <a:t> </a:t>
            </a:r>
            <a:r>
              <a:rPr lang="de-CH" sz="1300" b="1" dirty="0" err="1"/>
              <a:t>diagnosis</a:t>
            </a:r>
            <a:r>
              <a:rPr lang="de-CH" sz="1300" b="1" dirty="0"/>
              <a:t>, </a:t>
            </a:r>
            <a:r>
              <a:rPr lang="de-CH" sz="1300" b="1" dirty="0" err="1"/>
              <a:t>treatment</a:t>
            </a:r>
            <a:r>
              <a:rPr lang="de-CH" sz="1300" b="1" dirty="0"/>
              <a:t> </a:t>
            </a:r>
            <a:r>
              <a:rPr lang="de-CH" sz="1300" b="1" dirty="0" err="1"/>
              <a:t>and</a:t>
            </a:r>
            <a:r>
              <a:rPr lang="de-CH" sz="1300" b="1" dirty="0"/>
              <a:t> follow-</a:t>
            </a:r>
            <a:r>
              <a:rPr lang="de-CH" sz="1300" b="1" dirty="0" err="1"/>
              <a:t>up</a:t>
            </a:r>
            <a:endParaRPr lang="de-CH" sz="1300" b="1" dirty="0"/>
          </a:p>
        </p:txBody>
      </p:sp>
      <p:sp>
        <p:nvSpPr>
          <p:cNvPr id="4" name="Slide Number Placeholder 3"/>
          <p:cNvSpPr>
            <a:spLocks noGrp="1"/>
          </p:cNvSpPr>
          <p:nvPr>
            <p:ph type="sldNum" sz="quarter" idx="5"/>
          </p:nvPr>
        </p:nvSpPr>
        <p:spPr/>
        <p:txBody>
          <a:bodyPr/>
          <a:lstStyle/>
          <a:p>
            <a:fld id="{3E91B4C3-8DD3-4574-B98A-C58ADD1E2AFA}" type="slidenum">
              <a:rPr lang="en-GB" smtClean="0"/>
              <a:t>23</a:t>
            </a:fld>
            <a:endParaRPr lang="en-GB"/>
          </a:p>
        </p:txBody>
      </p:sp>
    </p:spTree>
    <p:extLst>
      <p:ext uri="{BB962C8B-B14F-4D97-AF65-F5344CB8AC3E}">
        <p14:creationId xmlns:p14="http://schemas.microsoft.com/office/powerpoint/2010/main" val="3925350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baseline="0" dirty="0"/>
              <a:t>GIST als häufigste mesenchymale Neoplasie des GI-Trakts, welche häufig bei Routine-Endoskopie entdeckt werden. </a:t>
            </a:r>
          </a:p>
          <a:p>
            <a:r>
              <a:rPr lang="de-CH" baseline="0" dirty="0"/>
              <a:t>Nur ca. 10-30% sind klinisch maligne, aber alle haben  malignes Potential</a:t>
            </a:r>
          </a:p>
          <a:p>
            <a:r>
              <a:rPr lang="de-CH" baseline="0" dirty="0"/>
              <a:t>Präoperative Abschätzung des Malignitätsrisiko anhand Tumorgrösse, Lokalisation (keine verlässlichen </a:t>
            </a:r>
            <a:r>
              <a:rPr lang="de-CH" baseline="0" dirty="0" err="1"/>
              <a:t>histopathol</a:t>
            </a:r>
            <a:r>
              <a:rPr lang="de-CH" baseline="0" dirty="0"/>
              <a:t>. Kriterien).</a:t>
            </a:r>
          </a:p>
          <a:p>
            <a:r>
              <a:rPr lang="de-CH" baseline="0" dirty="0" err="1"/>
              <a:t>Akurate</a:t>
            </a:r>
            <a:r>
              <a:rPr lang="de-CH" baseline="0" dirty="0"/>
              <a:t> Diagnose ist essentiell um von anderen benignen </a:t>
            </a:r>
            <a:r>
              <a:rPr lang="de-CH" baseline="0" dirty="0" err="1"/>
              <a:t>subepithelialen</a:t>
            </a:r>
            <a:r>
              <a:rPr lang="de-CH" baseline="0" dirty="0"/>
              <a:t> DDs abzugrenzen. </a:t>
            </a:r>
          </a:p>
          <a:p>
            <a:r>
              <a:rPr lang="de-CH" baseline="0" dirty="0"/>
              <a:t>Th: OP, selektierte Fälle Surveillance mit EUS</a:t>
            </a:r>
            <a:endParaRPr lang="de-CH" dirty="0"/>
          </a:p>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24</a:t>
            </a:fld>
            <a:endParaRPr lang="en-GB"/>
          </a:p>
        </p:txBody>
      </p:sp>
    </p:spTree>
    <p:extLst>
      <p:ext uri="{BB962C8B-B14F-4D97-AF65-F5344CB8AC3E}">
        <p14:creationId xmlns:p14="http://schemas.microsoft.com/office/powerpoint/2010/main" val="594441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91B4C3-8DD3-4574-B98A-C58ADD1E2AFA}" type="slidenum">
              <a:rPr lang="en-GB" smtClean="0"/>
              <a:t>25</a:t>
            </a:fld>
            <a:endParaRPr lang="en-GB"/>
          </a:p>
        </p:txBody>
      </p:sp>
    </p:spTree>
    <p:extLst>
      <p:ext uri="{BB962C8B-B14F-4D97-AF65-F5344CB8AC3E}">
        <p14:creationId xmlns:p14="http://schemas.microsoft.com/office/powerpoint/2010/main" val="40049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413"/>
            <a:ext cx="6013450" cy="3382962"/>
          </a:xfrm>
        </p:spPr>
      </p:sp>
      <p:sp>
        <p:nvSpPr>
          <p:cNvPr id="3" name="Notes Placeholder 2"/>
          <p:cNvSpPr>
            <a:spLocks noGrp="1"/>
          </p:cNvSpPr>
          <p:nvPr>
            <p:ph type="body" idx="1"/>
          </p:nvPr>
        </p:nvSpPr>
        <p:spPr>
          <a:xfrm>
            <a:off x="694224" y="3568866"/>
            <a:ext cx="5511800" cy="3946118"/>
          </a:xfrm>
        </p:spPr>
        <p:txBody>
          <a:bodyPr/>
          <a:lstStyle/>
          <a:p>
            <a:r>
              <a:rPr lang="de-CH" sz="1050" dirty="0"/>
              <a:t> KIT ist ein Oberflächenmolekül der </a:t>
            </a:r>
            <a:r>
              <a:rPr lang="de-CH" sz="1050" dirty="0" err="1"/>
              <a:t>zelle</a:t>
            </a:r>
            <a:r>
              <a:rPr lang="de-CH" sz="1050" dirty="0"/>
              <a:t>. Bei Mutation kommt es zur ununterbrochenen Aktivierung von Wachstums und </a:t>
            </a:r>
            <a:r>
              <a:rPr lang="de-CH" sz="1050" dirty="0" err="1"/>
              <a:t>Überlebensignale</a:t>
            </a:r>
            <a:r>
              <a:rPr lang="de-CH" sz="1050" dirty="0"/>
              <a:t> der GIST-Zelle</a:t>
            </a:r>
          </a:p>
          <a:p>
            <a:r>
              <a:rPr lang="de-CH" sz="1050" dirty="0"/>
              <a:t>NF Typ 1 von Recklinghausen: 7% haben GIST, v.a. Dünndarm</a:t>
            </a:r>
          </a:p>
          <a:p>
            <a:endParaRPr lang="en-GB" sz="1050" dirty="0"/>
          </a:p>
          <a:p>
            <a:pPr algn="l"/>
            <a:r>
              <a:rPr lang="de-DE" sz="1050" dirty="0">
                <a:solidFill>
                  <a:srgbClr val="000000"/>
                </a:solidFill>
                <a:latin typeface="Verdana" panose="020B0604030504040204" pitchFamily="34" charset="0"/>
              </a:rPr>
              <a:t>GIST GEHEN VON interstitiellen Cajal-Zellen (ICC) aus, die manchmal auch als GI-Schrittmacherzellen bezeichnet werden</a:t>
            </a:r>
          </a:p>
          <a:p>
            <a:pPr algn="l"/>
            <a:r>
              <a:rPr lang="de-DE" sz="1050" dirty="0">
                <a:solidFill>
                  <a:srgbClr val="000000"/>
                </a:solidFill>
                <a:latin typeface="Verdana" panose="020B0604030504040204" pitchFamily="34" charset="0"/>
              </a:rPr>
              <a:t> </a:t>
            </a:r>
          </a:p>
          <a:p>
            <a:pPr algn="l"/>
            <a:r>
              <a:rPr lang="de-DE" sz="1050" dirty="0">
                <a:solidFill>
                  <a:srgbClr val="000000"/>
                </a:solidFill>
                <a:latin typeface="Verdana" panose="020B0604030504040204" pitchFamily="34" charset="0"/>
              </a:rPr>
              <a:t>ICCs befinden sich in der intramuskulären Schicht der Darmwand unterhalb des Epithels; sie regulieren die Peristaltik, indem sie die Schnittstelle zwischen der autonomen Innervation der Darmwand und der glatten Muskulatur selbst bilden. Treten als </a:t>
            </a:r>
            <a:r>
              <a:rPr lang="de-DE" sz="1050" dirty="0" err="1">
                <a:solidFill>
                  <a:srgbClr val="000000"/>
                </a:solidFill>
                <a:latin typeface="Verdana" panose="020B0604030504040204" pitchFamily="34" charset="0"/>
              </a:rPr>
              <a:t>subepiteliale</a:t>
            </a:r>
            <a:r>
              <a:rPr lang="de-DE" sz="1050" dirty="0">
                <a:solidFill>
                  <a:srgbClr val="000000"/>
                </a:solidFill>
                <a:latin typeface="Verdana" panose="020B0604030504040204" pitchFamily="34" charset="0"/>
              </a:rPr>
              <a:t> Massen</a:t>
            </a:r>
          </a:p>
          <a:p>
            <a:pPr algn="l"/>
            <a:r>
              <a:rPr lang="de-DE" sz="1050" dirty="0">
                <a:solidFill>
                  <a:srgbClr val="000000"/>
                </a:solidFill>
                <a:latin typeface="Verdana" panose="020B0604030504040204" pitchFamily="34" charset="0"/>
              </a:rPr>
              <a:t>Es wird angenommen, dass GISTs aus CD34-positiven ICC-Stammzellen in der Wand des Gastrointestinaltrakts entstehen und sich in Richtung des Phänotyps der Schrittmacherzellen differenzieren. Verbindung zwischen GISTs und ICCs vorgeschlagen, da beide Zelltypen KIT-Protein und CD34 exprimieren können.</a:t>
            </a:r>
          </a:p>
          <a:p>
            <a:pPr algn="l"/>
            <a:endParaRPr lang="de-DE" sz="1050" dirty="0">
              <a:solidFill>
                <a:srgbClr val="000000"/>
              </a:solidFill>
              <a:latin typeface="Verdana" panose="020B0604030504040204" pitchFamily="34" charset="0"/>
            </a:endParaRPr>
          </a:p>
          <a:p>
            <a:pPr algn="l"/>
            <a:r>
              <a:rPr lang="de-DE" sz="1050" dirty="0">
                <a:solidFill>
                  <a:srgbClr val="666666"/>
                </a:solidFill>
                <a:latin typeface="Roboto" panose="02000000000000000000" pitchFamily="2" charset="0"/>
              </a:rPr>
              <a:t>Bei den meisten GIST liegen Veränderungen (Mutationen) im KIT-Gen (ca. 80-85%), bei einer kleineren Gruppe im PDGFRA-Gen vor (ca. 10-15%). Bei einer dritten Gruppe (ca. 10%) kann trotz genauester Diagnostik keine Mutation in KIT oder PDGFRA nachgewiesen werden. Man nennt diese Gruppe bisher vereinfacht „Wildtyp-GIST“. Inzwischen wird dieser Begriff jedoch immer mehr in Frage gestellt, da andere seltene Mutationen gefunden wurden, wie z.B. in BRAF oder den RAS-Genen. Der relativ neue Begriff „</a:t>
            </a:r>
            <a:r>
              <a:rPr lang="de-DE" sz="1050" dirty="0" err="1">
                <a:solidFill>
                  <a:srgbClr val="666666"/>
                </a:solidFill>
                <a:latin typeface="Roboto" panose="02000000000000000000" pitchFamily="2" charset="0"/>
              </a:rPr>
              <a:t>quadrupel</a:t>
            </a:r>
            <a:r>
              <a:rPr lang="de-DE" sz="1050" dirty="0">
                <a:solidFill>
                  <a:srgbClr val="666666"/>
                </a:solidFill>
                <a:latin typeface="Roboto" panose="02000000000000000000" pitchFamily="2" charset="0"/>
              </a:rPr>
              <a:t> negative GIST“ beschreibt die Besonderheit, dass keine der bekannten aktivierenden Mutationen nachgewiesen werden kann. (Weiteres hierzu finden Sie unter Punkt 1.8.)</a:t>
            </a:r>
          </a:p>
          <a:p>
            <a:pPr algn="l"/>
            <a:r>
              <a:rPr lang="de-DE" sz="1050" dirty="0">
                <a:solidFill>
                  <a:srgbClr val="666666"/>
                </a:solidFill>
                <a:latin typeface="Roboto" panose="02000000000000000000" pitchFamily="2" charset="0"/>
              </a:rPr>
              <a:t>KIT- und PDGFRA-Gene beinhalten die „Bauan­leitungen“ für spezielle Rezeptor-Proteine (KIT- oder PDGFRA-Rezeptoren) an der Oberfläche von Zellen. Diese Rezeptor-Proteine sind die Signal­empfänger der Zelle – vergleichbar mit Antennen. Bei einer gesunden Zelle docken „Botenstoffe“ (Wachstumsfaktoren) außen z.B. an dem KIT-Rezeptor an. In der Folge wird ein Enzym (Tyrosinkinase) als Teil des Rezeptors aktiviert und sendet so Teilungssignale im Inneren der Zelle an den Zellkern. Der so angeregte Teilungsprozess ist jedoch nur ein kurzer Impuls und wird auf natürliche Weise wieder gestoppt.</a:t>
            </a:r>
          </a:p>
          <a:p>
            <a:pPr algn="l"/>
            <a:r>
              <a:rPr lang="de-DE" sz="1050" dirty="0">
                <a:solidFill>
                  <a:srgbClr val="666666"/>
                </a:solidFill>
                <a:latin typeface="Roboto" panose="02000000000000000000" pitchFamily="2" charset="0"/>
              </a:rPr>
              <a:t>Aufgrund von Veränderungen (Mutationen) im KIT- oder PDGFRA-Gen sind bei GIST-Zellen die Rezeptor-Proteine – also die Antennen – fehlerhaft aufgebaut. Hier kommt es z.B. im KIT-Rezeptor zu einem dauerhaften Teilungssignal der Tyrosin­kinase an den Zellkern – ohne den Impuls durch Botenstoffe (Wachstumsfaktoren) von außen. Das heißt: Bei der Erkrankung GIST ist dieses Enzym dauerhaft aktiv und lässt sich auf natürliche Art nicht mehr „abschalten“. Als Folge kommt es zu einem unkontrollierten Zellwachstum und somit zu einem Tumor.</a:t>
            </a:r>
          </a:p>
          <a:p>
            <a:pPr algn="l"/>
            <a:endParaRPr lang="de-DE" sz="1050" dirty="0">
              <a:solidFill>
                <a:srgbClr val="000000"/>
              </a:solidFill>
              <a:latin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26</a:t>
            </a:fld>
            <a:endParaRPr lang="en-GB"/>
          </a:p>
        </p:txBody>
      </p:sp>
    </p:spTree>
    <p:extLst>
      <p:ext uri="{BB962C8B-B14F-4D97-AF65-F5344CB8AC3E}">
        <p14:creationId xmlns:p14="http://schemas.microsoft.com/office/powerpoint/2010/main" val="3617395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KIT-Mutation (</a:t>
            </a:r>
            <a:r>
              <a:rPr lang="de-CH" dirty="0" err="1"/>
              <a:t>Exon</a:t>
            </a:r>
            <a:r>
              <a:rPr lang="de-CH" dirty="0"/>
              <a:t> 11 &gt; 9 &gt; seltene </a:t>
            </a:r>
            <a:r>
              <a:rPr lang="de-CH" dirty="0" err="1"/>
              <a:t>Exons</a:t>
            </a:r>
            <a:r>
              <a:rPr lang="de-CH" dirty="0"/>
              <a:t>) bei ~80 %</a:t>
            </a:r>
          </a:p>
          <a:p>
            <a:r>
              <a:rPr lang="de-CH" dirty="0"/>
              <a:t>PDGFRA-Mutationen bei 5–10 % (z. B. D842V → </a:t>
            </a:r>
            <a:r>
              <a:rPr lang="de-CH" dirty="0" err="1"/>
              <a:t>Imatinib</a:t>
            </a:r>
            <a:r>
              <a:rPr lang="de-CH" dirty="0"/>
              <a:t>-resistent)</a:t>
            </a:r>
          </a:p>
          <a:p>
            <a:r>
              <a:rPr lang="de-CH" dirty="0"/>
              <a:t>Wildtyp-GIST: SDH-defizient, BRAF, RAS o. </a:t>
            </a:r>
            <a:r>
              <a:rPr lang="de-CH" dirty="0" err="1"/>
              <a:t>Neurofibromatose</a:t>
            </a:r>
            <a:r>
              <a:rPr lang="de-CH" dirty="0"/>
              <a:t> Typ 1 assoziiert</a:t>
            </a:r>
          </a:p>
          <a:p>
            <a:r>
              <a:rPr lang="de-CH" dirty="0"/>
              <a:t>Therapieentscheidung abhängig vom molekularen Profil</a:t>
            </a:r>
          </a:p>
          <a:p>
            <a:endParaRPr lang="de-CH" dirty="0"/>
          </a:p>
        </p:txBody>
      </p:sp>
      <p:sp>
        <p:nvSpPr>
          <p:cNvPr id="4" name="Foliennummernplatzhalter 3"/>
          <p:cNvSpPr>
            <a:spLocks noGrp="1"/>
          </p:cNvSpPr>
          <p:nvPr>
            <p:ph type="sldNum" sz="quarter" idx="10"/>
          </p:nvPr>
        </p:nvSpPr>
        <p:spPr/>
        <p:txBody>
          <a:bodyPr/>
          <a:lstStyle/>
          <a:p>
            <a:fld id="{5E2CA093-4DC0-4A73-96FB-0C8618FB1834}" type="slidenum">
              <a:rPr lang="de-CH" smtClean="0"/>
              <a:t>27</a:t>
            </a:fld>
            <a:endParaRPr lang="de-CH"/>
          </a:p>
        </p:txBody>
      </p:sp>
    </p:spTree>
    <p:extLst>
      <p:ext uri="{BB962C8B-B14F-4D97-AF65-F5344CB8AC3E}">
        <p14:creationId xmlns:p14="http://schemas.microsoft.com/office/powerpoint/2010/main" val="1591665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77788"/>
            <a:ext cx="6013450" cy="3382962"/>
          </a:xfrm>
        </p:spPr>
      </p:sp>
      <p:sp>
        <p:nvSpPr>
          <p:cNvPr id="3" name="Notes Placeholder 2"/>
          <p:cNvSpPr>
            <a:spLocks noGrp="1"/>
          </p:cNvSpPr>
          <p:nvPr>
            <p:ph type="body" idx="1"/>
          </p:nvPr>
        </p:nvSpPr>
        <p:spPr>
          <a:xfrm>
            <a:off x="688975" y="3671948"/>
            <a:ext cx="5511800" cy="3946118"/>
          </a:xfrm>
        </p:spPr>
        <p:txBody>
          <a:bodyPr/>
          <a:lstStyle/>
          <a:p>
            <a:pPr algn="l"/>
            <a:r>
              <a:rPr lang="en-GB" b="0" i="0" dirty="0" err="1">
                <a:solidFill>
                  <a:srgbClr val="000000"/>
                </a:solidFill>
                <a:effectLst/>
                <a:latin typeface="Verdana" panose="020B0604030504040204" pitchFamily="34" charset="0"/>
              </a:rPr>
              <a:t>Primäres</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faliliäres</a:t>
            </a:r>
            <a:r>
              <a:rPr lang="en-GB" b="0" i="0" dirty="0">
                <a:solidFill>
                  <a:srgbClr val="000000"/>
                </a:solidFill>
                <a:effectLst/>
                <a:latin typeface="Verdana" panose="020B0604030504040204" pitchFamily="34" charset="0"/>
              </a:rPr>
              <a:t> GIST </a:t>
            </a:r>
            <a:r>
              <a:rPr lang="en-GB" b="0" i="0" dirty="0" err="1">
                <a:solidFill>
                  <a:srgbClr val="000000"/>
                </a:solidFill>
                <a:effectLst/>
                <a:latin typeface="Verdana" panose="020B0604030504040204" pitchFamily="34" charset="0"/>
              </a:rPr>
              <a:t>Syndrom</a:t>
            </a:r>
            <a:r>
              <a:rPr lang="en-GB" b="0" i="0" dirty="0">
                <a:solidFill>
                  <a:srgbClr val="000000"/>
                </a:solidFill>
                <a:effectLst/>
                <a:latin typeface="Verdana" panose="020B0604030504040204" pitchFamily="34" charset="0"/>
              </a:rPr>
              <a:t>: </a:t>
            </a:r>
          </a:p>
          <a:p>
            <a:pPr algn="l"/>
            <a:r>
              <a:rPr lang="en-GB" b="0" i="0" dirty="0" err="1">
                <a:solidFill>
                  <a:srgbClr val="000000"/>
                </a:solidFill>
                <a:effectLst/>
                <a:latin typeface="Verdana" panose="020B0604030504040204" pitchFamily="34" charset="0"/>
              </a:rPr>
              <a:t>vererbbare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Mutationen</a:t>
            </a:r>
            <a:r>
              <a:rPr lang="en-GB" b="0" i="0" dirty="0">
                <a:solidFill>
                  <a:srgbClr val="000000"/>
                </a:solidFill>
                <a:effectLst/>
                <a:latin typeface="Verdana" panose="020B0604030504040204" pitchFamily="34" charset="0"/>
              </a:rPr>
              <a:t> in den </a:t>
            </a:r>
            <a:r>
              <a:rPr lang="en-GB" b="0" i="0" dirty="0" err="1">
                <a:solidFill>
                  <a:srgbClr val="000000"/>
                </a:solidFill>
                <a:effectLst/>
                <a:latin typeface="Verdana" panose="020B0604030504040204" pitchFamily="34" charset="0"/>
              </a:rPr>
              <a:t>Genen</a:t>
            </a:r>
            <a:r>
              <a:rPr lang="en-GB" b="0" i="0" dirty="0">
                <a:solidFill>
                  <a:srgbClr val="000000"/>
                </a:solidFill>
                <a:effectLst/>
                <a:latin typeface="Verdana" panose="020B0604030504040204" pitchFamily="34" charset="0"/>
              </a:rPr>
              <a:t> KIT </a:t>
            </a:r>
            <a:r>
              <a:rPr lang="en-GB" b="0" i="0" dirty="0" err="1">
                <a:solidFill>
                  <a:srgbClr val="000000"/>
                </a:solidFill>
                <a:effectLst/>
                <a:latin typeface="Verdana" panose="020B0604030504040204" pitchFamily="34" charset="0"/>
              </a:rPr>
              <a:t>oder</a:t>
            </a:r>
            <a:r>
              <a:rPr lang="en-GB" b="0" i="0" dirty="0">
                <a:solidFill>
                  <a:srgbClr val="000000"/>
                </a:solidFill>
                <a:effectLst/>
                <a:latin typeface="Verdana" panose="020B0604030504040204" pitchFamily="34" charset="0"/>
              </a:rPr>
              <a:t> PDGFRA (Platelet-Derived Growth Factor Receptor Alpha) </a:t>
            </a:r>
            <a:r>
              <a:rPr lang="en-GB" b="0" i="0" dirty="0" err="1">
                <a:solidFill>
                  <a:srgbClr val="000000"/>
                </a:solidFill>
                <a:effectLst/>
                <a:latin typeface="Verdana" panose="020B0604030504040204" pitchFamily="34" charset="0"/>
              </a:rPr>
              <a:t>gekennzeichnet</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sind</a:t>
            </a:r>
            <a:endParaRPr lang="en-GB" b="0" i="0" dirty="0">
              <a:solidFill>
                <a:srgbClr val="000000"/>
              </a:solidFill>
              <a:effectLst/>
              <a:latin typeface="Verdana" panose="020B0604030504040204" pitchFamily="34" charset="0"/>
            </a:endParaRPr>
          </a:p>
          <a:p>
            <a:pPr algn="l"/>
            <a:r>
              <a:rPr lang="en-GB" b="0" i="0" dirty="0">
                <a:solidFill>
                  <a:srgbClr val="000000"/>
                </a:solidFill>
                <a:effectLst/>
                <a:latin typeface="Verdana" panose="020B0604030504040204" pitchFamily="34" charset="0"/>
              </a:rPr>
              <a:t> </a:t>
            </a:r>
          </a:p>
          <a:p>
            <a:pPr algn="l"/>
            <a:r>
              <a:rPr lang="en-GB" b="0" i="0" dirty="0" err="1">
                <a:solidFill>
                  <a:srgbClr val="000000"/>
                </a:solidFill>
                <a:effectLst/>
                <a:latin typeface="Verdana" panose="020B0604030504040204" pitchFamily="34" charset="0"/>
              </a:rPr>
              <a:t>Prädisposition</a:t>
            </a:r>
            <a:r>
              <a:rPr lang="en-GB" b="0" i="0" dirty="0">
                <a:solidFill>
                  <a:srgbClr val="000000"/>
                </a:solidFill>
                <a:effectLst/>
                <a:latin typeface="Verdana" panose="020B0604030504040204" pitchFamily="34" charset="0"/>
              </a:rPr>
              <a:t> für die </a:t>
            </a:r>
            <a:r>
              <a:rPr lang="en-GB" b="0" i="0" dirty="0" err="1">
                <a:solidFill>
                  <a:srgbClr val="000000"/>
                </a:solidFill>
                <a:effectLst/>
                <a:latin typeface="Verdana" panose="020B0604030504040204" pitchFamily="34" charset="0"/>
              </a:rPr>
              <a:t>frühe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Entwicklung</a:t>
            </a:r>
            <a:r>
              <a:rPr lang="en-GB" b="0" i="0" dirty="0">
                <a:solidFill>
                  <a:srgbClr val="000000"/>
                </a:solidFill>
                <a:effectLst/>
                <a:latin typeface="Verdana" panose="020B0604030504040204" pitchFamily="34" charset="0"/>
              </a:rPr>
              <a:t> von GIST an </a:t>
            </a:r>
            <a:r>
              <a:rPr lang="en-GB" b="0" i="0" dirty="0" err="1">
                <a:solidFill>
                  <a:srgbClr val="000000"/>
                </a:solidFill>
                <a:effectLst/>
                <a:latin typeface="Verdana" panose="020B0604030504040204" pitchFamily="34" charset="0"/>
              </a:rPr>
              <a:t>mehreren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Stellen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wie</a:t>
            </a:r>
            <a:r>
              <a:rPr lang="en-GB" b="0" i="0" dirty="0">
                <a:solidFill>
                  <a:srgbClr val="000000"/>
                </a:solidFill>
                <a:effectLst/>
                <a:latin typeface="Verdana" panose="020B0604030504040204" pitchFamily="34" charset="0"/>
              </a:rPr>
              <a:t> z. B. </a:t>
            </a:r>
            <a:r>
              <a:rPr lang="en-GB" b="0" i="0" dirty="0" err="1">
                <a:solidFill>
                  <a:srgbClr val="000000"/>
                </a:solidFill>
                <a:effectLst/>
                <a:latin typeface="Verdana" panose="020B0604030504040204" pitchFamily="34" charset="0"/>
              </a:rPr>
              <a:t>im</a:t>
            </a:r>
            <a:r>
              <a:rPr lang="en-GB" b="0" i="0" dirty="0">
                <a:solidFill>
                  <a:srgbClr val="000000"/>
                </a:solidFill>
                <a:effectLst/>
                <a:latin typeface="Verdana" panose="020B0604030504040204" pitchFamily="34" charset="0"/>
              </a:rPr>
              <a:t> Magen und </a:t>
            </a:r>
            <a:r>
              <a:rPr lang="en-GB" b="0" i="0" dirty="0" err="1">
                <a:solidFill>
                  <a:srgbClr val="000000"/>
                </a:solidFill>
                <a:effectLst/>
                <a:latin typeface="Verdana" panose="020B0604030504040204" pitchFamily="34" charset="0"/>
              </a:rPr>
              <a:t>Dünndarm</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Patienten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mit</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Keimbahn</a:t>
            </a:r>
            <a:r>
              <a:rPr lang="en-GB" b="0" i="0" dirty="0">
                <a:solidFill>
                  <a:srgbClr val="000000"/>
                </a:solidFill>
                <a:effectLst/>
                <a:latin typeface="Verdana" panose="020B0604030504040204" pitchFamily="34" charset="0"/>
              </a:rPr>
              <a:t>-KIT-</a:t>
            </a:r>
            <a:r>
              <a:rPr lang="en-GB" b="0" i="0" dirty="0" err="1">
                <a:solidFill>
                  <a:srgbClr val="000000"/>
                </a:solidFill>
                <a:effectLst/>
                <a:latin typeface="Verdana" panose="020B0604030504040204" pitchFamily="34" charset="0"/>
              </a:rPr>
              <a:t>Mutationen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manchmal</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eine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Hyperpigmentierung</a:t>
            </a:r>
            <a:r>
              <a:rPr lang="en-GB" b="0" i="0" dirty="0">
                <a:solidFill>
                  <a:srgbClr val="000000"/>
                </a:solidFill>
                <a:effectLst/>
                <a:latin typeface="Verdana" panose="020B0604030504040204" pitchFamily="34" charset="0"/>
              </a:rPr>
              <a:t> der Haut, </a:t>
            </a:r>
            <a:r>
              <a:rPr lang="en-GB" b="0" i="0" dirty="0" err="1">
                <a:solidFill>
                  <a:srgbClr val="000000"/>
                </a:solidFill>
                <a:effectLst/>
                <a:latin typeface="Verdana" panose="020B0604030504040204" pitchFamily="34" charset="0"/>
              </a:rPr>
              <a:t>Dysphagie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oder</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gastrointestinale</a:t>
            </a:r>
            <a:r>
              <a:rPr lang="en-GB" b="0" i="0" dirty="0">
                <a:solidFill>
                  <a:srgbClr val="000000"/>
                </a:solidFill>
                <a:effectLst/>
                <a:latin typeface="Verdana" panose="020B0604030504040204" pitchFamily="34" charset="0"/>
              </a:rPr>
              <a:t> (GI) </a:t>
            </a:r>
            <a:r>
              <a:rPr lang="en-GB" b="0" i="0" dirty="0" err="1">
                <a:solidFill>
                  <a:srgbClr val="000000"/>
                </a:solidFill>
                <a:effectLst/>
                <a:latin typeface="Verdana" panose="020B0604030504040204" pitchFamily="34" charset="0"/>
              </a:rPr>
              <a:t>autonome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Nerventumore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wie</a:t>
            </a:r>
            <a:r>
              <a:rPr lang="en-GB" b="0" i="0" dirty="0">
                <a:solidFill>
                  <a:srgbClr val="000000"/>
                </a:solidFill>
                <a:effectLst/>
                <a:latin typeface="Verdana" panose="020B0604030504040204" pitchFamily="34" charset="0"/>
              </a:rPr>
              <a:t> z. B. </a:t>
            </a:r>
            <a:r>
              <a:rPr lang="en-GB" b="0" i="0" dirty="0" err="1">
                <a:solidFill>
                  <a:srgbClr val="000000"/>
                </a:solidFill>
                <a:effectLst/>
                <a:latin typeface="Verdana" panose="020B0604030504040204" pitchFamily="34" charset="0"/>
              </a:rPr>
              <a:t>Paragangliome</a:t>
            </a:r>
            <a:endParaRPr lang="en-GB" b="0" i="0" dirty="0">
              <a:solidFill>
                <a:srgbClr val="000000"/>
              </a:solidFill>
              <a:effectLst/>
              <a:latin typeface="Verdana" panose="020B0604030504040204" pitchFamily="34" charset="0"/>
            </a:endParaRPr>
          </a:p>
          <a:p>
            <a:pPr algn="l"/>
            <a:r>
              <a:rPr lang="en-GB" b="0" i="0" dirty="0" err="1">
                <a:solidFill>
                  <a:srgbClr val="000000"/>
                </a:solidFill>
                <a:effectLst/>
                <a:latin typeface="Verdana" panose="020B0604030504040204" pitchFamily="34" charset="0"/>
              </a:rPr>
              <a:t>Patienten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mit</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Keimbahn</a:t>
            </a:r>
            <a:r>
              <a:rPr lang="en-GB" b="0" i="0" dirty="0">
                <a:solidFill>
                  <a:srgbClr val="000000"/>
                </a:solidFill>
                <a:effectLst/>
                <a:latin typeface="Verdana" panose="020B0604030504040204" pitchFamily="34" charset="0"/>
              </a:rPr>
              <a:t>-PDGFRA-</a:t>
            </a:r>
            <a:r>
              <a:rPr lang="en-GB" b="0" i="0" dirty="0" err="1">
                <a:solidFill>
                  <a:srgbClr val="000000"/>
                </a:solidFill>
                <a:effectLst/>
                <a:latin typeface="Verdana" panose="020B0604030504040204" pitchFamily="34" charset="0"/>
              </a:rPr>
              <a:t>Mutationen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häbenintestinale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Fibromatose</a:t>
            </a:r>
            <a:r>
              <a:rPr lang="en-GB" b="0" i="0" dirty="0">
                <a:solidFill>
                  <a:srgbClr val="000000"/>
                </a:solidFill>
                <a:effectLst/>
                <a:latin typeface="Verdana" panose="020B0604030504040204" pitchFamily="34" charset="0"/>
              </a:rPr>
              <a:t> und </a:t>
            </a:r>
            <a:r>
              <a:rPr lang="en-GB" b="0" i="0" dirty="0" err="1">
                <a:solidFill>
                  <a:srgbClr val="000000"/>
                </a:solidFill>
                <a:effectLst/>
                <a:latin typeface="Verdana" panose="020B0604030504040204" pitchFamily="34" charset="0"/>
              </a:rPr>
              <a:t>entzündliche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fibroide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Polypen</a:t>
            </a:r>
            <a:r>
              <a:rPr lang="en-GB" b="0" i="0" dirty="0">
                <a:solidFill>
                  <a:srgbClr val="000000"/>
                </a:solidFill>
                <a:effectLst/>
                <a:latin typeface="Verdana" panose="020B0604030504040204" pitchFamily="34" charset="0"/>
              </a:rPr>
              <a:t> auf, </a:t>
            </a:r>
            <a:r>
              <a:rPr lang="en-GB" b="0" i="0" dirty="0" err="1">
                <a:solidFill>
                  <a:srgbClr val="000000"/>
                </a:solidFill>
                <a:effectLst/>
                <a:latin typeface="Verdana" panose="020B0604030504040204" pitchFamily="34" charset="0"/>
              </a:rPr>
              <a:t>eine</a:t>
            </a:r>
            <a:r>
              <a:rPr lang="en-GB" b="0" i="0" dirty="0">
                <a:solidFill>
                  <a:srgbClr val="000000"/>
                </a:solidFill>
                <a:effectLst/>
                <a:latin typeface="Verdana" panose="020B0604030504040204" pitchFamily="34" charset="0"/>
              </a:rPr>
              <a:t> Diagnose, die </a:t>
            </a:r>
            <a:r>
              <a:rPr lang="en-GB" b="0" i="0" dirty="0" err="1">
                <a:solidFill>
                  <a:srgbClr val="000000"/>
                </a:solidFill>
                <a:effectLst/>
                <a:latin typeface="Verdana" panose="020B0604030504040204" pitchFamily="34" charset="0"/>
              </a:rPr>
              <a:t>früher</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als</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intestinale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Neurofibromatose</a:t>
            </a:r>
            <a:r>
              <a:rPr lang="en-GB" b="0" i="0" dirty="0">
                <a:solidFill>
                  <a:srgbClr val="000000"/>
                </a:solidFill>
                <a:effectLst/>
                <a:latin typeface="Verdana" panose="020B0604030504040204" pitchFamily="34" charset="0"/>
              </a:rPr>
              <a:t>/</a:t>
            </a:r>
            <a:r>
              <a:rPr lang="en-GB" b="0" i="0" dirty="0" err="1">
                <a:solidFill>
                  <a:srgbClr val="000000"/>
                </a:solidFill>
                <a:effectLst/>
                <a:latin typeface="Verdana" panose="020B0604030504040204" pitchFamily="34" charset="0"/>
              </a:rPr>
              <a:t>Neurofibromatose</a:t>
            </a:r>
            <a:r>
              <a:rPr lang="en-GB" b="0" i="0" dirty="0">
                <a:solidFill>
                  <a:srgbClr val="000000"/>
                </a:solidFill>
                <a:effectLst/>
                <a:latin typeface="Verdana" panose="020B0604030504040204" pitchFamily="34" charset="0"/>
              </a:rPr>
              <a:t> 3b (INF/NF3b) </a:t>
            </a:r>
            <a:r>
              <a:rPr lang="en-GB" b="0" i="0" dirty="0" err="1">
                <a:solidFill>
                  <a:srgbClr val="000000"/>
                </a:solidFill>
                <a:effectLst/>
                <a:latin typeface="Verdana" panose="020B0604030504040204" pitchFamily="34" charset="0"/>
              </a:rPr>
              <a:t>klassifiziert</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wurde</a:t>
            </a:r>
            <a:endParaRPr lang="en-GB" b="0" i="0" dirty="0">
              <a:solidFill>
                <a:srgbClr val="000000"/>
              </a:solidFill>
              <a:effectLst/>
              <a:latin typeface="Verdana" panose="020B0604030504040204" pitchFamily="34" charset="0"/>
            </a:endParaRPr>
          </a:p>
          <a:p>
            <a:pPr algn="l"/>
            <a:r>
              <a:rPr lang="en-GB" b="0" i="0" dirty="0">
                <a:solidFill>
                  <a:srgbClr val="000000"/>
                </a:solidFill>
                <a:effectLst/>
                <a:latin typeface="Verdana" panose="020B0604030504040204" pitchFamily="34" charset="0"/>
              </a:rPr>
              <a:t> </a:t>
            </a:r>
          </a:p>
          <a:p>
            <a:pPr algn="l"/>
            <a:r>
              <a:rPr lang="en-GB" b="0" i="0" dirty="0" err="1">
                <a:solidFill>
                  <a:srgbClr val="000000"/>
                </a:solidFill>
                <a:effectLst/>
                <a:latin typeface="Verdana" panose="020B0604030504040204" pitchFamily="34" charset="0"/>
              </a:rPr>
              <a:t>Neurofibromatose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Typ</a:t>
            </a:r>
            <a:r>
              <a:rPr lang="en-GB" b="0" i="0" dirty="0">
                <a:solidFill>
                  <a:srgbClr val="000000"/>
                </a:solidFill>
                <a:effectLst/>
                <a:latin typeface="Verdana" panose="020B0604030504040204" pitchFamily="34" charset="0"/>
              </a:rPr>
              <a:t> 1 </a:t>
            </a:r>
            <a:r>
              <a:rPr lang="en-GB" b="0" i="0" dirty="0" err="1">
                <a:solidFill>
                  <a:srgbClr val="000000"/>
                </a:solidFill>
                <a:effectLst/>
                <a:latin typeface="Verdana" panose="020B0604030504040204" pitchFamily="34" charset="0"/>
              </a:rPr>
              <a:t>hohe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Inzidenz</a:t>
            </a:r>
            <a:r>
              <a:rPr lang="en-GB" b="0" i="0" dirty="0">
                <a:solidFill>
                  <a:srgbClr val="000000"/>
                </a:solidFill>
                <a:effectLst/>
                <a:latin typeface="Verdana" panose="020B0604030504040204" pitchFamily="34" charset="0"/>
              </a:rPr>
              <a:t> von GIST </a:t>
            </a:r>
            <a:r>
              <a:rPr lang="en-GB" b="0" i="0" dirty="0" err="1">
                <a:solidFill>
                  <a:srgbClr val="000000"/>
                </a:solidFill>
                <a:effectLst/>
                <a:latin typeface="Verdana" panose="020B0604030504040204" pitchFamily="34" charset="0"/>
              </a:rPr>
              <a:t>im</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Dünndarm</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über</a:t>
            </a:r>
            <a:r>
              <a:rPr lang="en-GB" b="0" i="0" dirty="0">
                <a:solidFill>
                  <a:srgbClr val="000000"/>
                </a:solidFill>
                <a:effectLst/>
                <a:latin typeface="Verdana" panose="020B0604030504040204" pitchFamily="34" charset="0"/>
              </a:rPr>
              <a:t> 70 %</a:t>
            </a:r>
          </a:p>
          <a:p>
            <a:pPr algn="l"/>
            <a:r>
              <a:rPr lang="en-GB" b="0" i="0" dirty="0" err="1">
                <a:solidFill>
                  <a:srgbClr val="000000"/>
                </a:solidFill>
                <a:effectLst/>
                <a:latin typeface="Verdana" panose="020B0604030504040204" pitchFamily="34" charset="0"/>
              </a:rPr>
              <a:t>multifokal</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haben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eine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spindelförmige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Histologie</a:t>
            </a:r>
            <a:r>
              <a:rPr lang="en-GB" b="0" i="0" dirty="0">
                <a:solidFill>
                  <a:srgbClr val="000000"/>
                </a:solidFill>
                <a:effectLst/>
                <a:latin typeface="Verdana" panose="020B0604030504040204" pitchFamily="34" charset="0"/>
              </a:rPr>
              <a:t> und </a:t>
            </a:r>
            <a:r>
              <a:rPr lang="en-GB" b="0" i="0" dirty="0" err="1">
                <a:solidFill>
                  <a:srgbClr val="000000"/>
                </a:solidFill>
                <a:effectLst/>
                <a:latin typeface="Verdana" panose="020B0604030504040204" pitchFamily="34" charset="0"/>
              </a:rPr>
              <a:t>eine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niedrige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Mitoserate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Mutationen</a:t>
            </a:r>
            <a:r>
              <a:rPr lang="en-GB" b="0" i="0" dirty="0">
                <a:solidFill>
                  <a:srgbClr val="000000"/>
                </a:solidFill>
                <a:effectLst/>
                <a:latin typeface="Verdana" panose="020B0604030504040204" pitchFamily="34" charset="0"/>
              </a:rPr>
              <a:t> in den KIT- </a:t>
            </a:r>
            <a:r>
              <a:rPr lang="en-GB" b="0" i="0" dirty="0" err="1">
                <a:solidFill>
                  <a:srgbClr val="000000"/>
                </a:solidFill>
                <a:effectLst/>
                <a:latin typeface="Verdana" panose="020B0604030504040204" pitchFamily="34" charset="0"/>
              </a:rPr>
              <a:t>oder</a:t>
            </a:r>
            <a:r>
              <a:rPr lang="en-GB" b="0" i="0" dirty="0">
                <a:solidFill>
                  <a:srgbClr val="000000"/>
                </a:solidFill>
                <a:effectLst/>
                <a:latin typeface="Verdana" panose="020B0604030504040204" pitchFamily="34" charset="0"/>
              </a:rPr>
              <a:t> PDGFRA-</a:t>
            </a:r>
            <a:r>
              <a:rPr lang="en-GB" b="0" i="0" dirty="0" err="1">
                <a:solidFill>
                  <a:srgbClr val="000000"/>
                </a:solidFill>
                <a:effectLst/>
                <a:latin typeface="Verdana" panose="020B0604030504040204" pitchFamily="34" charset="0"/>
              </a:rPr>
              <a:t>Genen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sind</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bei</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diesen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Tumoren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selten</a:t>
            </a:r>
            <a:endParaRPr lang="en-GB" b="0" i="0" dirty="0">
              <a:solidFill>
                <a:srgbClr val="000000"/>
              </a:solidFill>
              <a:effectLst/>
              <a:latin typeface="Verdana" panose="020B0604030504040204" pitchFamily="34" charset="0"/>
            </a:endParaRPr>
          </a:p>
          <a:p>
            <a:pPr algn="l"/>
            <a:r>
              <a:rPr lang="en-GB" b="0" i="0" dirty="0">
                <a:solidFill>
                  <a:srgbClr val="000000"/>
                </a:solidFill>
                <a:effectLst/>
                <a:latin typeface="Verdana" panose="020B0604030504040204" pitchFamily="34" charset="0"/>
              </a:rPr>
              <a:t>Das Carney-</a:t>
            </a:r>
            <a:r>
              <a:rPr lang="en-GB" b="0" i="0" dirty="0" err="1">
                <a:solidFill>
                  <a:srgbClr val="000000"/>
                </a:solidFill>
                <a:effectLst/>
                <a:latin typeface="Verdana" panose="020B0604030504040204" pitchFamily="34" charset="0"/>
              </a:rPr>
              <a:t>Stratakis</a:t>
            </a:r>
            <a:r>
              <a:rPr lang="en-GB" b="0" i="0" dirty="0">
                <a:solidFill>
                  <a:srgbClr val="000000"/>
                </a:solidFill>
                <a:effectLst/>
                <a:latin typeface="Verdana" panose="020B0604030504040204" pitchFamily="34" charset="0"/>
              </a:rPr>
              <a:t>-</a:t>
            </a:r>
            <a:r>
              <a:rPr lang="en-GB" b="0" i="0" dirty="0" err="1">
                <a:solidFill>
                  <a:srgbClr val="000000"/>
                </a:solidFill>
                <a:effectLst/>
                <a:latin typeface="Verdana" panose="020B0604030504040204" pitchFamily="34" charset="0"/>
              </a:rPr>
              <a:t>Syndrom</a:t>
            </a:r>
            <a:r>
              <a:rPr lang="en-GB" b="0" i="0" dirty="0">
                <a:solidFill>
                  <a:srgbClr val="000000"/>
                </a:solidFill>
                <a:effectLst/>
                <a:latin typeface="Verdana" panose="020B0604030504040204" pitchFamily="34" charset="0"/>
              </a:rPr>
              <a:t> und die Carney-</a:t>
            </a:r>
            <a:r>
              <a:rPr lang="en-GB" b="0" i="0" dirty="0" err="1">
                <a:solidFill>
                  <a:srgbClr val="000000"/>
                </a:solidFill>
                <a:effectLst/>
                <a:latin typeface="Verdana" panose="020B0604030504040204" pitchFamily="34" charset="0"/>
              </a:rPr>
              <a:t>Trias</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sind</a:t>
            </a:r>
            <a:r>
              <a:rPr lang="en-GB" b="0" i="0" dirty="0">
                <a:solidFill>
                  <a:srgbClr val="000000"/>
                </a:solidFill>
                <a:effectLst/>
                <a:latin typeface="Verdana" panose="020B0604030504040204" pitchFamily="34" charset="0"/>
              </a:rPr>
              <a:t> Syndrome, die </a:t>
            </a:r>
            <a:r>
              <a:rPr lang="en-GB" b="0" i="0" dirty="0" err="1">
                <a:solidFill>
                  <a:srgbClr val="000000"/>
                </a:solidFill>
                <a:effectLst/>
                <a:latin typeface="Verdana" panose="020B0604030504040204" pitchFamily="34" charset="0"/>
              </a:rPr>
              <a:t>häufig</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mit</a:t>
            </a:r>
            <a:r>
              <a:rPr lang="en-GB" b="0" i="0" dirty="0">
                <a:solidFill>
                  <a:srgbClr val="000000"/>
                </a:solidFill>
                <a:effectLst/>
                <a:latin typeface="Verdana" panose="020B0604030504040204" pitchFamily="34" charset="0"/>
              </a:rPr>
              <a:t> der </a:t>
            </a:r>
            <a:r>
              <a:rPr lang="en-GB" b="0" i="0" dirty="0" err="1">
                <a:solidFill>
                  <a:srgbClr val="000000"/>
                </a:solidFill>
                <a:effectLst/>
                <a:latin typeface="Verdana" panose="020B0604030504040204" pitchFamily="34" charset="0"/>
              </a:rPr>
              <a:t>Entwicklung</a:t>
            </a:r>
            <a:r>
              <a:rPr lang="en-GB" b="0" i="0" dirty="0">
                <a:solidFill>
                  <a:srgbClr val="000000"/>
                </a:solidFill>
                <a:effectLst/>
                <a:latin typeface="Verdana" panose="020B0604030504040204" pitchFamily="34" charset="0"/>
              </a:rPr>
              <a:t> von GIST </a:t>
            </a:r>
            <a:r>
              <a:rPr lang="en-GB" b="0" i="0" dirty="0" err="1">
                <a:solidFill>
                  <a:srgbClr val="000000"/>
                </a:solidFill>
                <a:effectLst/>
                <a:latin typeface="Verdana" panose="020B0604030504040204" pitchFamily="34" charset="0"/>
              </a:rPr>
              <a:t>bei</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pädiatrischen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jugendlichen</a:t>
            </a:r>
            <a:r>
              <a:rPr lang="en-GB" b="0" i="0" dirty="0">
                <a:solidFill>
                  <a:srgbClr val="000000"/>
                </a:solidFill>
                <a:effectLst/>
                <a:latin typeface="Verdana" panose="020B0604030504040204" pitchFamily="34" charset="0"/>
              </a:rPr>
              <a:t> und </a:t>
            </a:r>
            <a:r>
              <a:rPr lang="en-GB" b="0" i="0" dirty="0" err="1">
                <a:solidFill>
                  <a:srgbClr val="000000"/>
                </a:solidFill>
                <a:effectLst/>
                <a:latin typeface="Verdana" panose="020B0604030504040204" pitchFamily="34" charset="0"/>
              </a:rPr>
              <a:t>jungen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erwachsenen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Patienten</a:t>
            </a:r>
            <a:r>
              <a:rPr lang="en-GB" b="0" i="0" dirty="0">
                <a:solidFill>
                  <a:srgbClr val="000000"/>
                </a:solidFill>
                <a:effectLst/>
                <a:latin typeface="Verdana" panose="020B0604030504040204" pitchFamily="34" charset="0"/>
              </a:rPr>
              <a:t> (AYA) </a:t>
            </a:r>
            <a:r>
              <a:rPr lang="en-GB" b="0" i="0" dirty="0" err="1">
                <a:solidFill>
                  <a:srgbClr val="000000"/>
                </a:solidFill>
                <a:effectLst/>
                <a:latin typeface="Verdana" panose="020B0604030504040204" pitchFamily="34" charset="0"/>
              </a:rPr>
              <a:t>assoziiert</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sind</a:t>
            </a:r>
            <a:endParaRPr lang="en-GB" b="0" i="0" dirty="0">
              <a:solidFill>
                <a:srgbClr val="000000"/>
              </a:solidFill>
              <a:effectLst/>
              <a:latin typeface="Verdana" panose="020B0604030504040204" pitchFamily="34" charset="0"/>
            </a:endParaRPr>
          </a:p>
          <a:p>
            <a:pPr algn="l"/>
            <a:r>
              <a:rPr lang="en-GB" b="0" i="0" dirty="0" err="1">
                <a:solidFill>
                  <a:srgbClr val="000000"/>
                </a:solidFill>
                <a:effectLst/>
                <a:latin typeface="Verdana" panose="020B0604030504040204" pitchFamily="34" charset="0"/>
              </a:rPr>
              <a:t>Succinatdehydrogenase</a:t>
            </a:r>
            <a:r>
              <a:rPr lang="en-GB" b="0" i="0" dirty="0">
                <a:solidFill>
                  <a:srgbClr val="000000"/>
                </a:solidFill>
                <a:effectLst/>
                <a:latin typeface="Verdana" panose="020B0604030504040204" pitchFamily="34" charset="0"/>
              </a:rPr>
              <a:t> (SDH)-</a:t>
            </a:r>
            <a:r>
              <a:rPr lang="en-GB" b="0" i="0" dirty="0" err="1">
                <a:solidFill>
                  <a:srgbClr val="000000"/>
                </a:solidFill>
                <a:effectLst/>
                <a:latin typeface="Verdana" panose="020B0604030504040204" pitchFamily="34" charset="0"/>
              </a:rPr>
              <a:t>defiziente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Tumore</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gekennzeichnet</a:t>
            </a:r>
            <a:r>
              <a:rPr lang="en-GB" b="0" i="0" dirty="0">
                <a:solidFill>
                  <a:srgbClr val="000000"/>
                </a:solidFill>
                <a:effectLst/>
                <a:latin typeface="Verdana" panose="020B0604030504040204" pitchFamily="34" charset="0"/>
              </a:rPr>
              <a:t>.</a:t>
            </a:r>
          </a:p>
          <a:p>
            <a:pPr algn="l"/>
            <a:r>
              <a:rPr lang="en-GB" b="0" i="0" dirty="0" err="1">
                <a:solidFill>
                  <a:srgbClr val="000000"/>
                </a:solidFill>
                <a:effectLst/>
                <a:latin typeface="Verdana" panose="020B0604030504040204" pitchFamily="34" charset="0"/>
              </a:rPr>
              <a:t>Dyade</a:t>
            </a:r>
            <a:r>
              <a:rPr lang="en-GB" b="0" i="0" dirty="0">
                <a:solidFill>
                  <a:srgbClr val="000000"/>
                </a:solidFill>
                <a:effectLst/>
                <a:latin typeface="Verdana" panose="020B0604030504040204" pitchFamily="34" charset="0"/>
              </a:rPr>
              <a:t> von GIST und </a:t>
            </a:r>
            <a:r>
              <a:rPr lang="en-GB" b="0" i="0" dirty="0" err="1">
                <a:solidFill>
                  <a:srgbClr val="000000"/>
                </a:solidFill>
                <a:effectLst/>
                <a:latin typeface="Verdana" panose="020B0604030504040204" pitchFamily="34" charset="0"/>
              </a:rPr>
              <a:t>Paragangliomen</a:t>
            </a:r>
            <a:r>
              <a:rPr lang="en-GB" b="0" i="0" dirty="0">
                <a:solidFill>
                  <a:srgbClr val="000000"/>
                </a:solidFill>
                <a:effectLst/>
                <a:latin typeface="Verdana" panose="020B0604030504040204" pitchFamily="34" charset="0"/>
              </a:rPr>
              <a:t> auf</a:t>
            </a:r>
          </a:p>
          <a:p>
            <a:pPr algn="l"/>
            <a:r>
              <a:rPr lang="en-GB" b="0" i="0" dirty="0">
                <a:solidFill>
                  <a:srgbClr val="000000"/>
                </a:solidFill>
                <a:effectLst/>
                <a:latin typeface="Verdana" panose="020B0604030504040204" pitchFamily="34" charset="0"/>
              </a:rPr>
              <a:t>Carney-</a:t>
            </a:r>
            <a:r>
              <a:rPr lang="en-GB" b="0" i="0" dirty="0" err="1">
                <a:solidFill>
                  <a:srgbClr val="000000"/>
                </a:solidFill>
                <a:effectLst/>
                <a:latin typeface="Verdana" panose="020B0604030504040204" pitchFamily="34" charset="0"/>
              </a:rPr>
              <a:t>Trias</a:t>
            </a:r>
            <a:r>
              <a:rPr lang="en-GB" b="0" i="0" dirty="0">
                <a:solidFill>
                  <a:srgbClr val="000000"/>
                </a:solidFill>
                <a:effectLst/>
                <a:latin typeface="Verdana" panose="020B0604030504040204" pitchFamily="34" charset="0"/>
              </a:rPr>
              <a:t> - Die Carney-</a:t>
            </a:r>
            <a:r>
              <a:rPr lang="en-GB" b="0" i="0" dirty="0" err="1">
                <a:solidFill>
                  <a:srgbClr val="000000"/>
                </a:solidFill>
                <a:effectLst/>
                <a:latin typeface="Verdana" panose="020B0604030504040204" pitchFamily="34" charset="0"/>
              </a:rPr>
              <a:t>Trias</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ist</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ein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extrem</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seltenes</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Syndrom</a:t>
            </a:r>
            <a:r>
              <a:rPr lang="en-GB" b="0" i="0" dirty="0">
                <a:solidFill>
                  <a:srgbClr val="000000"/>
                </a:solidFill>
                <a:effectLst/>
                <a:latin typeface="Verdana" panose="020B0604030504040204" pitchFamily="34" charset="0"/>
              </a:rPr>
              <a:t>, GIST, </a:t>
            </a:r>
            <a:r>
              <a:rPr lang="en-GB" b="0" i="0" dirty="0" err="1">
                <a:solidFill>
                  <a:srgbClr val="000000"/>
                </a:solidFill>
                <a:effectLst/>
                <a:latin typeface="Verdana" panose="020B0604030504040204" pitchFamily="34" charset="0"/>
              </a:rPr>
              <a:t>Paragangliom</a:t>
            </a:r>
            <a:r>
              <a:rPr lang="en-GB" b="0" i="0" dirty="0">
                <a:solidFill>
                  <a:srgbClr val="000000"/>
                </a:solidFill>
                <a:effectLst/>
                <a:latin typeface="Verdana" panose="020B0604030504040204" pitchFamily="34" charset="0"/>
              </a:rPr>
              <a:t> und </a:t>
            </a:r>
            <a:r>
              <a:rPr lang="en-GB" b="0" i="0" dirty="0" err="1">
                <a:solidFill>
                  <a:srgbClr val="000000"/>
                </a:solidFill>
                <a:effectLst/>
                <a:latin typeface="Verdana" panose="020B0604030504040204" pitchFamily="34" charset="0"/>
              </a:rPr>
              <a:t>pulmonalen</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Chondromenbesteht</a:t>
            </a:r>
            <a:r>
              <a:rPr lang="en-GB" b="0" i="0" dirty="0">
                <a:solidFill>
                  <a:srgbClr val="000000"/>
                </a:solidFill>
                <a:effectLst/>
                <a:latin typeface="Verdana" panose="020B0604030504040204" pitchFamily="34" charset="0"/>
              </a:rPr>
              <a:t>, </a:t>
            </a:r>
            <a:r>
              <a:rPr lang="en-GB" b="0" i="0" dirty="0" err="1">
                <a:solidFill>
                  <a:srgbClr val="000000"/>
                </a:solidFill>
                <a:effectLst/>
                <a:latin typeface="Verdana" panose="020B0604030504040204" pitchFamily="34" charset="0"/>
              </a:rPr>
              <a:t>Hypermethylierung</a:t>
            </a:r>
            <a:r>
              <a:rPr lang="en-GB" b="0" i="0" dirty="0">
                <a:solidFill>
                  <a:srgbClr val="000000"/>
                </a:solidFill>
                <a:effectLst/>
                <a:latin typeface="Verdana" panose="020B0604030504040204" pitchFamily="34" charset="0"/>
              </a:rPr>
              <a:t> des SDHC-Promotors </a:t>
            </a:r>
            <a:r>
              <a:rPr lang="en-GB" b="0" i="0" dirty="0" err="1">
                <a:solidFill>
                  <a:srgbClr val="000000"/>
                </a:solidFill>
                <a:effectLst/>
                <a:latin typeface="Verdana" panose="020B0604030504040204" pitchFamily="34" charset="0"/>
              </a:rPr>
              <a:t>verursacht</a:t>
            </a:r>
            <a:r>
              <a:rPr lang="en-GB" b="0" i="0" dirty="0">
                <a:solidFill>
                  <a:srgbClr val="000000"/>
                </a:solidFill>
                <a:effectLst/>
                <a:latin typeface="Verdana" panose="020B0604030504040204" pitchFamily="34" charset="0"/>
              </a:rPr>
              <a:t> </a:t>
            </a:r>
          </a:p>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28</a:t>
            </a:fld>
            <a:endParaRPr lang="en-GB"/>
          </a:p>
        </p:txBody>
      </p:sp>
    </p:spTree>
    <p:extLst>
      <p:ext uri="{BB962C8B-B14F-4D97-AF65-F5344CB8AC3E}">
        <p14:creationId xmlns:p14="http://schemas.microsoft.com/office/powerpoint/2010/main" val="1792374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29</a:t>
            </a:fld>
            <a:endParaRPr lang="en-GB"/>
          </a:p>
        </p:txBody>
      </p:sp>
    </p:spTree>
    <p:extLst>
      <p:ext uri="{BB962C8B-B14F-4D97-AF65-F5344CB8AC3E}">
        <p14:creationId xmlns:p14="http://schemas.microsoft.com/office/powerpoint/2010/main" val="3509600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377" indent="-362377">
              <a:lnSpc>
                <a:spcPct val="107000"/>
              </a:lnSpc>
              <a:buFont typeface="+mj-lt"/>
              <a:buAutoNum type="arabicPeriod"/>
            </a:pPr>
            <a:r>
              <a:rPr lang="de-CH" sz="1300" dirty="0">
                <a:latin typeface="Calibri" panose="020F0502020204030204" pitchFamily="34" charset="0"/>
                <a:ea typeface="Calibri" panose="020F0502020204030204" pitchFamily="34" charset="0"/>
                <a:cs typeface="Times New Roman" panose="02020603050405020304" pitchFamily="18" charset="0"/>
              </a:rPr>
              <a:t>Klinische Untersuchung: tastbare abdominelle Massen im Abdomen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62377" indent="-362377">
              <a:lnSpc>
                <a:spcPct val="107000"/>
              </a:lnSpc>
              <a:buFont typeface="+mj-lt"/>
              <a:buAutoNum type="arabicPeriod"/>
            </a:pPr>
            <a:r>
              <a:rPr lang="de-CH" sz="1300" dirty="0">
                <a:latin typeface="Calibri" panose="020F0502020204030204" pitchFamily="34" charset="0"/>
                <a:ea typeface="Calibri" panose="020F0502020204030204" pitchFamily="34" charset="0"/>
                <a:cs typeface="Times New Roman" panose="02020603050405020304" pitchFamily="18" charset="0"/>
              </a:rPr>
              <a:t>Blutungszeichen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62377" indent="-362377">
              <a:lnSpc>
                <a:spcPct val="107000"/>
              </a:lnSpc>
              <a:buFont typeface="+mj-lt"/>
              <a:buAutoNum type="arabicPeriod"/>
            </a:pPr>
            <a:r>
              <a:rPr lang="de-CH" sz="1300" dirty="0">
                <a:latin typeface="Calibri" panose="020F0502020204030204" pitchFamily="34" charset="0"/>
                <a:ea typeface="Calibri" panose="020F0502020204030204" pitchFamily="34" charset="0"/>
                <a:cs typeface="Times New Roman" panose="02020603050405020304" pitchFamily="18" charset="0"/>
              </a:rPr>
              <a:t>Akutes Abdomen (Darmperforation)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62377" indent="-362377">
              <a:lnSpc>
                <a:spcPct val="107000"/>
              </a:lnSpc>
              <a:buFont typeface="+mj-lt"/>
              <a:buAutoNum type="arabicPeriod"/>
            </a:pPr>
            <a:r>
              <a:rPr lang="de-CH" sz="1300" dirty="0">
                <a:latin typeface="Calibri" panose="020F0502020204030204" pitchFamily="34" charset="0"/>
                <a:ea typeface="Calibri" panose="020F0502020204030204" pitchFamily="34" charset="0"/>
                <a:cs typeface="Times New Roman" panose="02020603050405020304" pitchFamily="18" charset="0"/>
              </a:rPr>
              <a:t>Computertomographie mit KM per </a:t>
            </a:r>
            <a:r>
              <a:rPr lang="de-CH" sz="1300" dirty="0" err="1">
                <a:latin typeface="Calibri" panose="020F0502020204030204" pitchFamily="34" charset="0"/>
                <a:ea typeface="Calibri" panose="020F0502020204030204" pitchFamily="34" charset="0"/>
                <a:cs typeface="Times New Roman" panose="02020603050405020304" pitchFamily="18" charset="0"/>
              </a:rPr>
              <a:t>os</a:t>
            </a:r>
            <a:r>
              <a:rPr lang="de-CH" sz="1300" dirty="0">
                <a:latin typeface="Calibri" panose="020F0502020204030204" pitchFamily="34" charset="0"/>
                <a:ea typeface="Calibri" panose="020F0502020204030204" pitchFamily="34" charset="0"/>
                <a:cs typeface="Times New Roman" panose="02020603050405020304" pitchFamily="18" charset="0"/>
              </a:rPr>
              <a:t> und </a:t>
            </a:r>
            <a:r>
              <a:rPr lang="de-CH" sz="1300" dirty="0" err="1">
                <a:latin typeface="Calibri" panose="020F0502020204030204" pitchFamily="34" charset="0"/>
                <a:ea typeface="Calibri" panose="020F0502020204030204" pitchFamily="34" charset="0"/>
                <a:cs typeface="Times New Roman" panose="02020603050405020304" pitchFamily="18" charset="0"/>
              </a:rPr>
              <a:t>i.v.</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62377" indent="-362377">
              <a:lnSpc>
                <a:spcPct val="107000"/>
              </a:lnSpc>
              <a:buFont typeface="+mj-lt"/>
              <a:buAutoNum type="arabicPeriod"/>
            </a:pPr>
            <a:r>
              <a:rPr lang="de-CH" sz="1300" dirty="0">
                <a:latin typeface="Calibri" panose="020F0502020204030204" pitchFamily="34" charset="0"/>
                <a:ea typeface="Calibri" panose="020F0502020204030204" pitchFamily="34" charset="0"/>
                <a:cs typeface="Times New Roman" panose="02020603050405020304" pitchFamily="18" charset="0"/>
              </a:rPr>
              <a:t>MRI oder bei rektalen Primärtumor</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62377" indent="-362377">
              <a:lnSpc>
                <a:spcPct val="107000"/>
              </a:lnSpc>
              <a:buFont typeface="+mj-lt"/>
              <a:buAutoNum type="arabicPeriod"/>
            </a:pPr>
            <a:r>
              <a:rPr lang="de-CH" sz="1300" dirty="0">
                <a:latin typeface="Calibri" panose="020F0502020204030204" pitchFamily="34" charset="0"/>
                <a:ea typeface="Calibri" panose="020F0502020204030204" pitchFamily="34" charset="0"/>
                <a:cs typeface="Times New Roman" panose="02020603050405020304" pitchFamily="18" charset="0"/>
              </a:rPr>
              <a:t>GIST </a:t>
            </a:r>
            <a:r>
              <a:rPr lang="de-CH" sz="1300" dirty="0" err="1">
                <a:latin typeface="Calibri" panose="020F0502020204030204" pitchFamily="34" charset="0"/>
                <a:ea typeface="Calibri" panose="020F0502020204030204" pitchFamily="34" charset="0"/>
                <a:cs typeface="Times New Roman" panose="02020603050405020304" pitchFamily="18" charset="0"/>
              </a:rPr>
              <a:t>inst</a:t>
            </a:r>
            <a:r>
              <a:rPr lang="de-CH" sz="1300" dirty="0">
                <a:latin typeface="Calibri" panose="020F0502020204030204" pitchFamily="34" charset="0"/>
                <a:ea typeface="Calibri" panose="020F0502020204030204" pitchFamily="34" charset="0"/>
                <a:cs typeface="Times New Roman" panose="02020603050405020304" pitchFamily="18" charset="0"/>
              </a:rPr>
              <a:t> nicht spezifisch für PET-CT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62377" indent="-362377">
              <a:lnSpc>
                <a:spcPct val="107000"/>
              </a:lnSpc>
              <a:buFont typeface="+mj-lt"/>
              <a:buAutoNum type="arabicPeriod"/>
            </a:pPr>
            <a:r>
              <a:rPr lang="de-CH" sz="1300" dirty="0">
                <a:latin typeface="Calibri" panose="020F0502020204030204" pitchFamily="34" charset="0"/>
                <a:ea typeface="Calibri" panose="020F0502020204030204" pitchFamily="34" charset="0"/>
                <a:cs typeface="Times New Roman" panose="02020603050405020304" pitchFamily="18" charset="0"/>
              </a:rPr>
              <a:t>Obere Endoskopie mit EUS (intramurale/extramurale </a:t>
            </a:r>
            <a:r>
              <a:rPr lang="de-CH" sz="1300" dirty="0" err="1">
                <a:latin typeface="Calibri" panose="020F0502020204030204" pitchFamily="34" charset="0"/>
                <a:ea typeface="Calibri" panose="020F0502020204030204" pitchFamily="34" charset="0"/>
                <a:cs typeface="Times New Roman" panose="02020603050405020304" pitchFamily="18" charset="0"/>
              </a:rPr>
              <a:t>tumoren</a:t>
            </a:r>
            <a:r>
              <a:rPr lang="de-CH" sz="1300" dirty="0">
                <a:latin typeface="Calibri" panose="020F0502020204030204" pitchFamily="34" charset="0"/>
                <a:ea typeface="Calibri" panose="020F0502020204030204" pitchFamily="34" charset="0"/>
                <a:cs typeface="Times New Roman" panose="02020603050405020304" pitchFamily="18" charset="0"/>
              </a:rPr>
              <a:t> zu unterscheiden) </a:t>
            </a:r>
            <a:r>
              <a:rPr lang="de-CH" sz="1300" dirty="0" err="1">
                <a:latin typeface="Calibri" panose="020F0502020204030204" pitchFamily="34" charset="0"/>
                <a:ea typeface="Calibri" panose="020F0502020204030204" pitchFamily="34" charset="0"/>
                <a:cs typeface="Times New Roman" panose="02020603050405020304" pitchFamily="18" charset="0"/>
              </a:rPr>
              <a:t>hypoechogene</a:t>
            </a:r>
            <a:r>
              <a:rPr lang="de-CH" sz="1300" dirty="0">
                <a:latin typeface="Calibri" panose="020F0502020204030204" pitchFamily="34" charset="0"/>
                <a:ea typeface="Calibri" panose="020F0502020204030204" pitchFamily="34" charset="0"/>
                <a:cs typeface="Times New Roman" panose="02020603050405020304" pitchFamily="18" charset="0"/>
              </a:rPr>
              <a:t>, homogene Läsionen mit gut definierten Rändern. Ursprung in der Muscularis propria (vierte Schicht des GI-Trakts); kleine Läsionen können von der Muscularis </a:t>
            </a:r>
            <a:r>
              <a:rPr lang="de-CH" sz="1300" dirty="0" err="1">
                <a:latin typeface="Calibri" panose="020F0502020204030204" pitchFamily="34" charset="0"/>
                <a:ea typeface="Calibri" panose="020F0502020204030204" pitchFamily="34" charset="0"/>
                <a:cs typeface="Times New Roman" panose="02020603050405020304" pitchFamily="18" charset="0"/>
              </a:rPr>
              <a:t>mucosa</a:t>
            </a:r>
            <a:r>
              <a:rPr lang="de-CH" sz="1300" dirty="0">
                <a:latin typeface="Calibri" panose="020F0502020204030204" pitchFamily="34" charset="0"/>
                <a:ea typeface="Calibri" panose="020F0502020204030204" pitchFamily="34" charset="0"/>
                <a:cs typeface="Times New Roman" panose="02020603050405020304" pitchFamily="18" charset="0"/>
              </a:rPr>
              <a:t> (zweite Schicht) ausgehen.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62377" indent="-362377">
              <a:lnSpc>
                <a:spcPct val="107000"/>
              </a:lnSpc>
              <a:buFont typeface="+mj-lt"/>
              <a:buAutoNum type="arabicPeriod"/>
            </a:pPr>
            <a:r>
              <a:rPr lang="de-CH" sz="1300" dirty="0">
                <a:latin typeface="Calibri" panose="020F0502020204030204" pitchFamily="34" charset="0"/>
                <a:ea typeface="Calibri" panose="020F0502020204030204" pitchFamily="34" charset="0"/>
                <a:cs typeface="Times New Roman" panose="02020603050405020304" pitchFamily="18" charset="0"/>
              </a:rPr>
              <a:t>Koloskopie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62377" indent="-362377">
              <a:lnSpc>
                <a:spcPct val="107000"/>
              </a:lnSpc>
              <a:buFont typeface="+mj-lt"/>
              <a:buAutoNum type="arabicPeriod"/>
            </a:pPr>
            <a:r>
              <a:rPr lang="de-CH" sz="1300" dirty="0">
                <a:latin typeface="Calibri" panose="020F0502020204030204" pitchFamily="34" charset="0"/>
                <a:ea typeface="Calibri" panose="020F0502020204030204" pitchFamily="34" charset="0"/>
                <a:cs typeface="Times New Roman" panose="02020603050405020304" pitchFamily="18" charset="0"/>
              </a:rPr>
              <a:t>Rektale EUS- FNA, EUS-FNA oder EUS-gesteuerter Feinnadelbiopsie (EUS-FNB) Zange, Schlingenbiopsie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62377" indent="-362377">
              <a:lnSpc>
                <a:spcPct val="107000"/>
              </a:lnSpc>
              <a:buFont typeface="+mj-lt"/>
              <a:buAutoNum type="arabicPeriod"/>
            </a:pPr>
            <a:r>
              <a:rPr lang="de-CH" sz="1300" dirty="0">
                <a:latin typeface="Calibri" panose="020F0502020204030204" pitchFamily="34" charset="0"/>
                <a:ea typeface="Calibri" panose="020F0502020204030204" pitchFamily="34" charset="0"/>
                <a:cs typeface="Times New Roman" panose="02020603050405020304" pitchFamily="18" charset="0"/>
              </a:rPr>
              <a:t>Perkutane Biopsie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62377" indent="-362377">
              <a:lnSpc>
                <a:spcPct val="107000"/>
              </a:lnSpc>
              <a:buFont typeface="+mj-lt"/>
              <a:buAutoNum type="arabicPeriod"/>
            </a:pPr>
            <a:r>
              <a:rPr lang="de-CH" sz="1300" b="1" dirty="0">
                <a:latin typeface="Calibri" panose="020F0502020204030204" pitchFamily="34" charset="0"/>
                <a:ea typeface="Calibri" panose="020F0502020204030204" pitchFamily="34" charset="0"/>
                <a:cs typeface="Times New Roman" panose="02020603050405020304" pitchFamily="18" charset="0"/>
              </a:rPr>
              <a:t>Chirurgische Resektion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362377" indent="-362377">
              <a:lnSpc>
                <a:spcPct val="107000"/>
              </a:lnSpc>
              <a:spcAft>
                <a:spcPts val="845"/>
              </a:spcAft>
              <a:buFont typeface="+mj-lt"/>
              <a:buAutoNum type="arabicPeriod"/>
            </a:pPr>
            <a:r>
              <a:rPr lang="de-CH" sz="1300" b="1" dirty="0">
                <a:latin typeface="Calibri" panose="020F0502020204030204" pitchFamily="34" charset="0"/>
                <a:ea typeface="Calibri" panose="020F0502020204030204" pitchFamily="34" charset="0"/>
                <a:cs typeface="Times New Roman" panose="02020603050405020304" pitchFamily="18" charset="0"/>
              </a:rPr>
              <a:t>PET-Ct oder MRI mit </a:t>
            </a:r>
            <a:r>
              <a:rPr lang="de-CH" sz="1300" b="1" dirty="0" err="1">
                <a:latin typeface="Calibri" panose="020F0502020204030204" pitchFamily="34" charset="0"/>
                <a:ea typeface="Calibri" panose="020F0502020204030204" pitchFamily="34" charset="0"/>
                <a:cs typeface="Times New Roman" panose="02020603050405020304" pitchFamily="18" charset="0"/>
              </a:rPr>
              <a:t>Gadolinum</a:t>
            </a:r>
            <a:r>
              <a:rPr lang="de-CH" sz="1300" b="1" dirty="0">
                <a:latin typeface="Calibri" panose="020F0502020204030204" pitchFamily="34" charset="0"/>
                <a:ea typeface="Calibri" panose="020F0502020204030204" pitchFamily="34" charset="0"/>
                <a:cs typeface="Times New Roman" panose="02020603050405020304" pitchFamily="18" charset="0"/>
              </a:rPr>
              <a:t> zur </a:t>
            </a:r>
            <a:r>
              <a:rPr lang="de-CH" sz="1300" b="1" dirty="0" err="1">
                <a:latin typeface="Calibri" panose="020F0502020204030204" pitchFamily="34" charset="0"/>
                <a:ea typeface="Calibri" panose="020F0502020204030204" pitchFamily="34" charset="0"/>
                <a:cs typeface="Times New Roman" panose="02020603050405020304" pitchFamily="18" charset="0"/>
              </a:rPr>
              <a:t>beurteilung</a:t>
            </a:r>
            <a:r>
              <a:rPr lang="de-CH" sz="1300" b="1" dirty="0">
                <a:latin typeface="Calibri" panose="020F0502020204030204" pitchFamily="34" charset="0"/>
                <a:ea typeface="Calibri" panose="020F0502020204030204" pitchFamily="34" charset="0"/>
                <a:cs typeface="Times New Roman" panose="02020603050405020304" pitchFamily="18" charset="0"/>
              </a:rPr>
              <a:t> der Lebermetastasen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30</a:t>
            </a:fld>
            <a:endParaRPr lang="en-GB"/>
          </a:p>
        </p:txBody>
      </p:sp>
    </p:spTree>
    <p:extLst>
      <p:ext uri="{BB962C8B-B14F-4D97-AF65-F5344CB8AC3E}">
        <p14:creationId xmlns:p14="http://schemas.microsoft.com/office/powerpoint/2010/main" val="17655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3</a:t>
            </a:fld>
            <a:endParaRPr lang="en-GB"/>
          </a:p>
        </p:txBody>
      </p:sp>
    </p:spTree>
    <p:extLst>
      <p:ext uri="{BB962C8B-B14F-4D97-AF65-F5344CB8AC3E}">
        <p14:creationId xmlns:p14="http://schemas.microsoft.com/office/powerpoint/2010/main" val="2465466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300" b="1" dirty="0"/>
              <a:t> (GIST)</a:t>
            </a:r>
            <a:r>
              <a:rPr lang="de-CH" sz="1300" dirty="0"/>
              <a:t> lassen sich anhand ihrer Zellmorphologie, mitotischen Aktivität und molekularen Marker klassifizieren, was entscheidend für Diagnose, Prognose und Therapie ist. Die häufigste </a:t>
            </a:r>
            <a:r>
              <a:rPr lang="de-CH" sz="1300" dirty="0" err="1"/>
              <a:t>Zellform</a:t>
            </a:r>
            <a:r>
              <a:rPr lang="de-CH" sz="1300" dirty="0"/>
              <a:t> ist der </a:t>
            </a:r>
            <a:r>
              <a:rPr lang="de-CH" sz="1300" b="1" dirty="0" err="1"/>
              <a:t>spindelzellige</a:t>
            </a:r>
            <a:r>
              <a:rPr lang="de-CH" sz="1300" b="1" dirty="0"/>
              <a:t> Typ</a:t>
            </a:r>
            <a:r>
              <a:rPr lang="de-CH" sz="1300" dirty="0"/>
              <a:t>, seltener der </a:t>
            </a:r>
            <a:r>
              <a:rPr lang="de-CH" sz="1300" b="1" dirty="0" err="1"/>
              <a:t>epitheloide</a:t>
            </a:r>
            <a:r>
              <a:rPr lang="de-CH" sz="1300" b="1" dirty="0"/>
              <a:t> Typ</a:t>
            </a:r>
            <a:r>
              <a:rPr lang="de-CH" sz="1300" dirty="0"/>
              <a:t> oder ein </a:t>
            </a:r>
            <a:r>
              <a:rPr lang="de-CH" sz="1300" b="1" dirty="0"/>
              <a:t>gemischter Typ</a:t>
            </a:r>
            <a:r>
              <a:rPr lang="de-CH" sz="1300" dirty="0"/>
              <a:t>. Die </a:t>
            </a:r>
            <a:r>
              <a:rPr lang="de-CH" sz="1300" b="1" dirty="0"/>
              <a:t>mitotische Aktivität</a:t>
            </a:r>
            <a:r>
              <a:rPr lang="de-CH" sz="1300" dirty="0"/>
              <a:t> (Zahl der Zellteilungen) ist ein zentraler prognostischer Faktor – eine hohe Aktivität weist auf ein aggressiveres Verhalten hin. </a:t>
            </a:r>
            <a:r>
              <a:rPr lang="de-CH" sz="1300" b="1" dirty="0"/>
              <a:t>Tumornekrosen</a:t>
            </a:r>
            <a:r>
              <a:rPr lang="de-CH" sz="1300" dirty="0"/>
              <a:t> und </a:t>
            </a:r>
            <a:r>
              <a:rPr lang="de-CH" sz="1300" b="1" dirty="0"/>
              <a:t>zelluläre </a:t>
            </a:r>
            <a:r>
              <a:rPr lang="de-CH" sz="1300" b="1" dirty="0" err="1"/>
              <a:t>Atypien</a:t>
            </a:r>
            <a:r>
              <a:rPr lang="de-CH" sz="1300" dirty="0"/>
              <a:t> deuten ebenfalls auf höhere Aggressivität hin.</a:t>
            </a:r>
          </a:p>
          <a:p>
            <a:endParaRPr lang="de-CH" sz="1300" dirty="0"/>
          </a:p>
          <a:p>
            <a:r>
              <a:rPr lang="de-CH" sz="1300" dirty="0"/>
              <a:t>Zur Diagnosesicherung werden </a:t>
            </a:r>
            <a:r>
              <a:rPr lang="de-CH" sz="1300" b="1" dirty="0" err="1"/>
              <a:t>immunhistochemische</a:t>
            </a:r>
            <a:r>
              <a:rPr lang="de-CH" sz="1300" b="1" dirty="0"/>
              <a:t> Marker</a:t>
            </a:r>
            <a:r>
              <a:rPr lang="de-CH" sz="1300" dirty="0"/>
              <a:t> genutzt: Über 90 % der GIST exprimieren </a:t>
            </a:r>
            <a:r>
              <a:rPr lang="de-CH" sz="1300" b="1" dirty="0"/>
              <a:t>KIT (CD117)</a:t>
            </a:r>
            <a:r>
              <a:rPr lang="de-CH" sz="1300" dirty="0"/>
              <a:t>, häufig auch </a:t>
            </a:r>
            <a:r>
              <a:rPr lang="de-CH" sz="1300" b="1" dirty="0"/>
              <a:t>DOG1</a:t>
            </a:r>
            <a:r>
              <a:rPr lang="de-CH" sz="1300" dirty="0"/>
              <a:t> und </a:t>
            </a:r>
            <a:r>
              <a:rPr lang="de-CH" sz="1300" b="1" dirty="0"/>
              <a:t>CD34</a:t>
            </a:r>
            <a:r>
              <a:rPr lang="de-CH" sz="1300" dirty="0"/>
              <a:t>. </a:t>
            </a:r>
            <a:r>
              <a:rPr lang="de-CH" sz="1300" b="1" dirty="0"/>
              <a:t>SMA</a:t>
            </a:r>
            <a:r>
              <a:rPr lang="de-CH" sz="1300" dirty="0"/>
              <a:t> und </a:t>
            </a:r>
            <a:r>
              <a:rPr lang="de-CH" sz="1300" b="1" dirty="0" err="1"/>
              <a:t>Desmin</a:t>
            </a:r>
            <a:r>
              <a:rPr lang="de-CH" sz="1300" dirty="0"/>
              <a:t> können zusätzlich vorkommen, sind aber weniger spezifisch. Die </a:t>
            </a:r>
            <a:r>
              <a:rPr lang="de-CH" sz="1300" b="1" dirty="0"/>
              <a:t>Tumorgröße</a:t>
            </a:r>
            <a:r>
              <a:rPr lang="de-CH" sz="1300" dirty="0"/>
              <a:t> und der </a:t>
            </a:r>
            <a:r>
              <a:rPr lang="de-CH" sz="1300" b="1" dirty="0"/>
              <a:t>Ursprungsort</a:t>
            </a:r>
            <a:r>
              <a:rPr lang="de-CH" sz="1300" dirty="0"/>
              <a:t> (z. B. Magen oder Dünndarm) sind weitere wichtige Kriterien zur Risikobewertung.</a:t>
            </a:r>
          </a:p>
          <a:p>
            <a:r>
              <a:rPr lang="de-CH" sz="1300" dirty="0"/>
              <a:t>Die Kombination dieser Merkmale – Zelltyp, Mitoserate, molekulare Marker und Mutationen in </a:t>
            </a:r>
            <a:r>
              <a:rPr lang="de-CH" sz="1300" b="1" dirty="0"/>
              <a:t>KIT</a:t>
            </a:r>
            <a:r>
              <a:rPr lang="de-CH" sz="1300" dirty="0"/>
              <a:t> oder </a:t>
            </a:r>
            <a:r>
              <a:rPr lang="de-CH" sz="1300" b="1" dirty="0"/>
              <a:t>PDGFRA</a:t>
            </a:r>
            <a:r>
              <a:rPr lang="de-CH" sz="1300" dirty="0"/>
              <a:t> – bestimmt die Prognose und Therapie. So beeinflussen bestimmte Mutationen, etwa </a:t>
            </a:r>
            <a:r>
              <a:rPr lang="de-CH" sz="1300" b="1" dirty="0"/>
              <a:t>PDGFRA D842V</a:t>
            </a:r>
            <a:r>
              <a:rPr lang="de-CH" sz="1300" dirty="0"/>
              <a:t>, die Ansprechbarkeit auf </a:t>
            </a:r>
            <a:r>
              <a:rPr lang="de-CH" sz="1300" dirty="0" err="1"/>
              <a:t>Tyrosinkinase</a:t>
            </a:r>
            <a:r>
              <a:rPr lang="de-CH" sz="1300" dirty="0"/>
              <a:t>-Inhibitoren wie </a:t>
            </a:r>
            <a:r>
              <a:rPr lang="de-CH" sz="1300" b="1" dirty="0" err="1"/>
              <a:t>Imatinib</a:t>
            </a:r>
            <a:r>
              <a:rPr lang="de-CH" sz="1300" dirty="0"/>
              <a:t>, was eine individuelle Therapieplanung erforderlich macht.</a:t>
            </a:r>
          </a:p>
        </p:txBody>
      </p:sp>
      <p:sp>
        <p:nvSpPr>
          <p:cNvPr id="4" name="Slide Number Placeholder 3"/>
          <p:cNvSpPr>
            <a:spLocks noGrp="1"/>
          </p:cNvSpPr>
          <p:nvPr>
            <p:ph type="sldNum" sz="quarter" idx="5"/>
          </p:nvPr>
        </p:nvSpPr>
        <p:spPr/>
        <p:txBody>
          <a:bodyPr/>
          <a:lstStyle/>
          <a:p>
            <a:fld id="{3E91B4C3-8DD3-4574-B98A-C58ADD1E2AFA}" type="slidenum">
              <a:rPr lang="en-GB" smtClean="0"/>
              <a:t>31</a:t>
            </a:fld>
            <a:endParaRPr lang="en-GB"/>
          </a:p>
        </p:txBody>
      </p:sp>
    </p:spTree>
    <p:extLst>
      <p:ext uri="{BB962C8B-B14F-4D97-AF65-F5344CB8AC3E}">
        <p14:creationId xmlns:p14="http://schemas.microsoft.com/office/powerpoint/2010/main" val="939257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6DB26707-95B4-4FB6-9445-B51C79FFDDC6}" type="slidenum">
              <a:rPr lang="en-US" smtClean="0"/>
              <a:t>32</a:t>
            </a:fld>
            <a:endParaRPr lang="en-US"/>
          </a:p>
        </p:txBody>
      </p:sp>
    </p:spTree>
    <p:extLst>
      <p:ext uri="{BB962C8B-B14F-4D97-AF65-F5344CB8AC3E}">
        <p14:creationId xmlns:p14="http://schemas.microsoft.com/office/powerpoint/2010/main" val="3181239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6DB26707-95B4-4FB6-9445-B51C79FFDDC6}" type="slidenum">
              <a:rPr lang="en-US" smtClean="0"/>
              <a:t>33</a:t>
            </a:fld>
            <a:endParaRPr lang="en-US"/>
          </a:p>
        </p:txBody>
      </p:sp>
    </p:spTree>
    <p:extLst>
      <p:ext uri="{BB962C8B-B14F-4D97-AF65-F5344CB8AC3E}">
        <p14:creationId xmlns:p14="http://schemas.microsoft.com/office/powerpoint/2010/main" val="1767702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4B2FC-48DB-CD84-B5C3-3D20DFE9798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C230D46-621D-8B09-ED26-1890CBB7F4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DB9B6C0-5FD0-5F18-50C0-F2A7A5FF978C}"/>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1FBB94D6-42E5-CA6C-3E6B-3C4136501DC7}"/>
              </a:ext>
            </a:extLst>
          </p:cNvPr>
          <p:cNvSpPr>
            <a:spLocks noGrp="1"/>
          </p:cNvSpPr>
          <p:nvPr>
            <p:ph type="sldNum" sz="quarter" idx="5"/>
          </p:nvPr>
        </p:nvSpPr>
        <p:spPr/>
        <p:txBody>
          <a:bodyPr/>
          <a:lstStyle/>
          <a:p>
            <a:fld id="{6DB26707-95B4-4FB6-9445-B51C79FFDDC6}" type="slidenum">
              <a:rPr lang="en-US" smtClean="0"/>
              <a:t>34</a:t>
            </a:fld>
            <a:endParaRPr lang="en-US"/>
          </a:p>
        </p:txBody>
      </p:sp>
    </p:spTree>
    <p:extLst>
      <p:ext uri="{BB962C8B-B14F-4D97-AF65-F5344CB8AC3E}">
        <p14:creationId xmlns:p14="http://schemas.microsoft.com/office/powerpoint/2010/main" val="1422126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58750"/>
            <a:ext cx="6010275" cy="3381375"/>
          </a:xfrm>
        </p:spPr>
      </p:sp>
      <p:sp>
        <p:nvSpPr>
          <p:cNvPr id="3" name="Notes Placeholder 2"/>
          <p:cNvSpPr>
            <a:spLocks noGrp="1"/>
          </p:cNvSpPr>
          <p:nvPr>
            <p:ph type="body" idx="1"/>
          </p:nvPr>
        </p:nvSpPr>
        <p:spPr>
          <a:xfrm>
            <a:off x="688975" y="3683401"/>
            <a:ext cx="5511800" cy="3946118"/>
          </a:xfrm>
        </p:spPr>
        <p:txBody>
          <a:bodyPr/>
          <a:lstStyle/>
          <a:p>
            <a:pPr>
              <a:lnSpc>
                <a:spcPct val="107000"/>
              </a:lnSpc>
              <a:spcAft>
                <a:spcPts val="845"/>
              </a:spcAft>
            </a:pPr>
            <a:r>
              <a:rPr lang="de-CH" sz="1500" dirty="0">
                <a:latin typeface="Calibri" panose="020F0502020204030204" pitchFamily="34" charset="0"/>
                <a:ea typeface="Calibri" panose="020F0502020204030204" pitchFamily="34" charset="0"/>
                <a:cs typeface="Times New Roman" panose="02020603050405020304" pitchFamily="18" charset="0"/>
              </a:rPr>
              <a:t>Knochenmetastase sind selten</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de-CH" sz="1500" dirty="0">
                <a:latin typeface="Calibri" panose="020F0502020204030204" pitchFamily="34" charset="0"/>
                <a:ea typeface="Calibri" panose="020F0502020204030204" pitchFamily="34" charset="0"/>
                <a:cs typeface="Times New Roman" panose="02020603050405020304" pitchFamily="18" charset="0"/>
              </a:rPr>
              <a:t>Bei einem vollständig resezierten GIST Anamnese und körperliche Untersuchung alle drei bis sechs Monate über fünf Jahre, danach jährlich. Ein CT-Scan wird alle drei bis sechs Monate über drei bis fünf Jahre empfohlen, danach jährlich.</a:t>
            </a:r>
            <a:br>
              <a:rPr lang="de-CH" sz="1500" dirty="0">
                <a:latin typeface="Calibri" panose="020F0502020204030204" pitchFamily="34" charset="0"/>
                <a:ea typeface="Calibri" panose="020F0502020204030204" pitchFamily="34" charset="0"/>
                <a:cs typeface="Times New Roman" panose="02020603050405020304" pitchFamily="18" charset="0"/>
              </a:rPr>
            </a:br>
            <a:r>
              <a:rPr lang="de-CH" sz="1500" dirty="0">
                <a:latin typeface="Calibri" panose="020F0502020204030204" pitchFamily="34" charset="0"/>
                <a:ea typeface="Calibri" panose="020F0502020204030204" pitchFamily="34" charset="0"/>
                <a:cs typeface="Times New Roman" panose="02020603050405020304" pitchFamily="18" charset="0"/>
              </a:rPr>
              <a:t>● Bei Patienten mit lokal fortgeschrittener oder metastasierender Erkrankung, die </a:t>
            </a:r>
            <a:r>
              <a:rPr lang="de-CH" sz="1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Imatinib</a:t>
            </a:r>
            <a:r>
              <a:rPr lang="de-CH" sz="1500" dirty="0">
                <a:latin typeface="Calibri" panose="020F0502020204030204" pitchFamily="34" charset="0"/>
                <a:ea typeface="Calibri" panose="020F0502020204030204" pitchFamily="34" charset="0"/>
                <a:cs typeface="Times New Roman" panose="02020603050405020304" pitchFamily="18" charset="0"/>
              </a:rPr>
              <a:t> erhalten, werden Anamnese und körperliche Untersuchung, Laboruntersuchungen (komplettes Blutbild und Überwachung der Phosphatwerte) sowie ein CT-Scan des Abdomens und des Beckens alle drei bis sechs Monate empfohlen</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de-CH" sz="1500" dirty="0">
                <a:latin typeface="Calibri" panose="020F0502020204030204" pitchFamily="34" charset="0"/>
                <a:ea typeface="Calibri" panose="020F0502020204030204" pitchFamily="34" charset="0"/>
                <a:cs typeface="Times New Roman" panose="02020603050405020304" pitchFamily="18" charset="0"/>
              </a:rPr>
              <a:t>ESMO empfehlen wir eine </a:t>
            </a:r>
            <a:r>
              <a:rPr lang="de-CH" sz="1500" dirty="0" err="1">
                <a:latin typeface="Calibri" panose="020F0502020204030204" pitchFamily="34" charset="0"/>
                <a:ea typeface="Calibri" panose="020F0502020204030204" pitchFamily="34" charset="0"/>
                <a:cs typeface="Times New Roman" panose="02020603050405020304" pitchFamily="18" charset="0"/>
              </a:rPr>
              <a:t>Querschnittsbildgebung</a:t>
            </a:r>
            <a:r>
              <a:rPr lang="de-CH" sz="1500" dirty="0">
                <a:latin typeface="Calibri" panose="020F0502020204030204" pitchFamily="34" charset="0"/>
                <a:ea typeface="Calibri" panose="020F0502020204030204" pitchFamily="34" charset="0"/>
                <a:cs typeface="Times New Roman" panose="02020603050405020304" pitchFamily="18" charset="0"/>
              </a:rPr>
              <a:t> mit einer abdominalen Computertomographie oder Magnetresonanztomographie (MRT) alle drei bis sechs Monate für drei Jahre während der adjuvanten Therapie, alle drei Monate während der zwei Jahre nach Absetzen der Behandlung, in denen das Risiko eines Krankheitsrückfalls am höchsten ist, und dann in Abständen von 6 bis 12 Monaten, um die Nachsorge über einen Zeitraum von 10 Jahren abzuschließen.</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r>
              <a:rPr lang="de-CH" sz="1500" dirty="0">
                <a:latin typeface="Calibri" panose="020F0502020204030204" pitchFamily="34" charset="0"/>
                <a:ea typeface="Calibri" panose="020F0502020204030204" pitchFamily="34" charset="0"/>
                <a:cs typeface="Times New Roman" panose="02020603050405020304" pitchFamily="18" charset="0"/>
              </a:rPr>
              <a:t>Bei Patienten, die sich für eine Überwachung entscheiden, führen wir fünf Jahre lang alle 6 bis 12 Monate eine abdominale CT oder MRT durch</a:t>
            </a:r>
            <a:r>
              <a:rPr lang="de-CH" sz="1900" dirty="0">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35</a:t>
            </a:fld>
            <a:endParaRPr lang="en-GB"/>
          </a:p>
        </p:txBody>
      </p:sp>
    </p:spTree>
    <p:extLst>
      <p:ext uri="{BB962C8B-B14F-4D97-AF65-F5344CB8AC3E}">
        <p14:creationId xmlns:p14="http://schemas.microsoft.com/office/powerpoint/2010/main" val="1961210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91B4C3-8DD3-4574-B98A-C58ADD1E2AFA}" type="slidenum">
              <a:rPr lang="en-GB" smtClean="0"/>
              <a:t>36</a:t>
            </a:fld>
            <a:endParaRPr lang="en-GB"/>
          </a:p>
        </p:txBody>
      </p:sp>
    </p:spTree>
    <p:extLst>
      <p:ext uri="{BB962C8B-B14F-4D97-AF65-F5344CB8AC3E}">
        <p14:creationId xmlns:p14="http://schemas.microsoft.com/office/powerpoint/2010/main" val="305741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6DB26707-95B4-4FB6-9445-B51C79FFDDC6}" type="slidenum">
              <a:rPr lang="en-US" smtClean="0"/>
              <a:t>37</a:t>
            </a:fld>
            <a:endParaRPr lang="en-US"/>
          </a:p>
        </p:txBody>
      </p:sp>
    </p:spTree>
    <p:extLst>
      <p:ext uri="{BB962C8B-B14F-4D97-AF65-F5344CB8AC3E}">
        <p14:creationId xmlns:p14="http://schemas.microsoft.com/office/powerpoint/2010/main" val="415836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65100"/>
            <a:ext cx="6013450" cy="3382963"/>
          </a:xfrm>
        </p:spPr>
      </p:sp>
      <p:sp>
        <p:nvSpPr>
          <p:cNvPr id="3" name="Notes Placeholder 2"/>
          <p:cNvSpPr>
            <a:spLocks noGrp="1"/>
          </p:cNvSpPr>
          <p:nvPr>
            <p:ph type="body" idx="1"/>
          </p:nvPr>
        </p:nvSpPr>
        <p:spPr>
          <a:xfrm>
            <a:off x="688975" y="3626134"/>
            <a:ext cx="5511800" cy="3946118"/>
          </a:xfrm>
        </p:spPr>
        <p:txBody>
          <a:bodyPr/>
          <a:lstStyle/>
          <a:p>
            <a:pPr marL="316073" indent="-302652">
              <a:buChar char="-"/>
              <a:tabLst>
                <a:tab pos="316073" algn="l"/>
                <a:tab pos="316744" algn="l"/>
              </a:tabLst>
            </a:pPr>
            <a:r>
              <a:rPr lang="en-GB" sz="800" dirty="0">
                <a:solidFill>
                  <a:srgbClr val="000000"/>
                </a:solidFill>
                <a:latin typeface="Verdana" panose="020B0604030504040204" pitchFamily="34" charset="0"/>
              </a:rPr>
              <a:t>1. </a:t>
            </a:r>
            <a:r>
              <a:rPr lang="en-GB" sz="800" dirty="0" err="1">
                <a:solidFill>
                  <a:srgbClr val="000000"/>
                </a:solidFill>
                <a:latin typeface="Verdana" panose="020B0604030504040204" pitchFamily="34" charset="0"/>
              </a:rPr>
              <a:t>Vorläuferzellige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Lymphome</a:t>
            </a:r>
            <a:r>
              <a:rPr lang="en-GB" sz="800" dirty="0">
                <a:solidFill>
                  <a:srgbClr val="000000"/>
                </a:solidFill>
                <a:latin typeface="Verdana" panose="020B0604030504040204" pitchFamily="34" charset="0"/>
              </a:rPr>
              <a:t> (Precursor Lymphomas)</a:t>
            </a:r>
            <a:br>
              <a:rPr lang="en-GB" sz="800" dirty="0"/>
            </a:b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Diese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Lymphome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entstehen</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aus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unreifen</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Vorläuferzellen</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Progenitorzellen</a:t>
            </a:r>
            <a:r>
              <a:rPr lang="en-GB" sz="800" dirty="0">
                <a:solidFill>
                  <a:srgbClr val="000000"/>
                </a:solidFill>
                <a:latin typeface="Verdana" panose="020B0604030504040204" pitchFamily="34" charset="0"/>
              </a:rPr>
              <a:t>), die </a:t>
            </a:r>
            <a:r>
              <a:rPr lang="en-GB" sz="800" dirty="0" err="1">
                <a:solidFill>
                  <a:srgbClr val="000000"/>
                </a:solidFill>
                <a:latin typeface="Verdana" panose="020B0604030504040204" pitchFamily="34" charset="0"/>
              </a:rPr>
              <a:t>sich</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noch</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im</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Entwicklungsstadium</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befinden</a:t>
            </a:r>
            <a:r>
              <a:rPr lang="en-GB" sz="800" dirty="0">
                <a:solidFill>
                  <a:srgbClr val="000000"/>
                </a:solidFill>
                <a:latin typeface="Verdana" panose="020B0604030504040204" pitchFamily="34" charset="0"/>
              </a:rPr>
              <a:t> und </a:t>
            </a:r>
            <a:r>
              <a:rPr lang="en-GB" sz="800" dirty="0" err="1">
                <a:solidFill>
                  <a:srgbClr val="000000"/>
                </a:solidFill>
                <a:latin typeface="Verdana" panose="020B0604030504040204" pitchFamily="34" charset="0"/>
              </a:rPr>
              <a:t>normalerweise</a:t>
            </a:r>
            <a:r>
              <a:rPr lang="en-GB" sz="800" dirty="0">
                <a:solidFill>
                  <a:srgbClr val="000000"/>
                </a:solidFill>
                <a:latin typeface="Verdana" panose="020B0604030504040204" pitchFamily="34" charset="0"/>
              </a:rPr>
              <a:t> in </a:t>
            </a:r>
            <a:r>
              <a:rPr lang="en-GB" sz="800" dirty="0" err="1">
                <a:solidFill>
                  <a:srgbClr val="000000"/>
                </a:solidFill>
                <a:latin typeface="Verdana" panose="020B0604030504040204" pitchFamily="34" charset="0"/>
              </a:rPr>
              <a:t>Knochenmark</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oder</a:t>
            </a:r>
            <a:r>
              <a:rPr lang="en-GB" sz="800" dirty="0">
                <a:solidFill>
                  <a:srgbClr val="000000"/>
                </a:solidFill>
                <a:latin typeface="Verdana" panose="020B0604030504040204" pitchFamily="34" charset="0"/>
              </a:rPr>
              <a:t> Thymus </a:t>
            </a:r>
            <a:r>
              <a:rPr lang="en-GB" sz="800" dirty="0" err="1">
                <a:solidFill>
                  <a:srgbClr val="000000"/>
                </a:solidFill>
                <a:latin typeface="Verdana" panose="020B0604030504040204" pitchFamily="34" charset="0"/>
              </a:rPr>
              <a:t>heranreifen</a:t>
            </a:r>
            <a:r>
              <a:rPr lang="en-GB" sz="800" dirty="0">
                <a:solidFill>
                  <a:srgbClr val="000000"/>
                </a:solidFill>
                <a:latin typeface="Verdana" panose="020B0604030504040204" pitchFamily="34" charset="0"/>
              </a:rPr>
              <a:t>.</a:t>
            </a: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Beispiele</a:t>
            </a:r>
            <a:r>
              <a:rPr lang="en-GB" sz="800" dirty="0">
                <a:solidFill>
                  <a:srgbClr val="000000"/>
                </a:solidFill>
                <a:latin typeface="Verdana" panose="020B0604030504040204" pitchFamily="34" charset="0"/>
              </a:rPr>
              <a:t>:</a:t>
            </a: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Akute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lymphatische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Leukämie</a:t>
            </a:r>
            <a:r>
              <a:rPr lang="en-GB" sz="800" dirty="0">
                <a:solidFill>
                  <a:srgbClr val="000000"/>
                </a:solidFill>
                <a:latin typeface="Verdana" panose="020B0604030504040204" pitchFamily="34" charset="0"/>
              </a:rPr>
              <a:t>/</a:t>
            </a:r>
            <a:r>
              <a:rPr lang="en-GB" sz="800" dirty="0" err="1">
                <a:solidFill>
                  <a:srgbClr val="000000"/>
                </a:solidFill>
                <a:latin typeface="Verdana" panose="020B0604030504040204" pitchFamily="34" charset="0"/>
              </a:rPr>
              <a:t>Lymphom</a:t>
            </a:r>
            <a:r>
              <a:rPr lang="en-GB" sz="800" dirty="0">
                <a:solidFill>
                  <a:srgbClr val="000000"/>
                </a:solidFill>
                <a:latin typeface="Verdana" panose="020B0604030504040204" pitchFamily="34" charset="0"/>
              </a:rPr>
              <a:t> (ALL): </a:t>
            </a:r>
            <a:r>
              <a:rPr lang="en-GB" sz="800" dirty="0" err="1">
                <a:solidFill>
                  <a:srgbClr val="000000"/>
                </a:solidFill>
                <a:latin typeface="Verdana" panose="020B0604030504040204" pitchFamily="34" charset="0"/>
              </a:rPr>
              <a:t>Vorläufer</a:t>
            </a:r>
            <a:r>
              <a:rPr lang="en-GB" sz="800" dirty="0">
                <a:solidFill>
                  <a:srgbClr val="000000"/>
                </a:solidFill>
                <a:latin typeface="Verdana" panose="020B0604030504040204" pitchFamily="34" charset="0"/>
              </a:rPr>
              <a:t>-B- </a:t>
            </a:r>
            <a:r>
              <a:rPr lang="en-GB" sz="800" dirty="0" err="1">
                <a:solidFill>
                  <a:srgbClr val="000000"/>
                </a:solidFill>
                <a:latin typeface="Verdana" panose="020B0604030504040204" pitchFamily="34" charset="0"/>
              </a:rPr>
              <a:t>oder</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Vorläufer</a:t>
            </a:r>
            <a:r>
              <a:rPr lang="en-GB" sz="800" dirty="0">
                <a:solidFill>
                  <a:srgbClr val="000000"/>
                </a:solidFill>
                <a:latin typeface="Verdana" panose="020B0604030504040204" pitchFamily="34" charset="0"/>
              </a:rPr>
              <a:t>-T-Zellen </a:t>
            </a:r>
            <a:r>
              <a:rPr lang="en-GB" sz="800" dirty="0" err="1">
                <a:solidFill>
                  <a:srgbClr val="000000"/>
                </a:solidFill>
                <a:latin typeface="Verdana" panose="020B0604030504040204" pitchFamily="34" charset="0"/>
              </a:rPr>
              <a:t>sind</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betroffen</a:t>
            </a:r>
            <a:r>
              <a:rPr lang="en-GB" sz="800" dirty="0">
                <a:solidFill>
                  <a:srgbClr val="000000"/>
                </a:solidFill>
                <a:latin typeface="Verdana" panose="020B0604030504040204" pitchFamily="34" charset="0"/>
              </a:rPr>
              <a:t>, die </a:t>
            </a:r>
            <a:r>
              <a:rPr lang="en-GB" sz="800" dirty="0" err="1">
                <a:solidFill>
                  <a:srgbClr val="000000"/>
                </a:solidFill>
                <a:latin typeface="Verdana" panose="020B0604030504040204" pitchFamily="34" charset="0"/>
              </a:rPr>
              <a:t>sowohl</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im</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Blut</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als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Leukämie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als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auch</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im</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Gewebe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als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Lymphom</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auftreten</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können</a:t>
            </a:r>
            <a:r>
              <a:rPr lang="en-GB" sz="800" dirty="0">
                <a:solidFill>
                  <a:srgbClr val="000000"/>
                </a:solidFill>
                <a:latin typeface="Verdana" panose="020B0604030504040204" pitchFamily="34" charset="0"/>
              </a:rPr>
              <a:t>.</a:t>
            </a:r>
            <a:br>
              <a:rPr lang="en-GB" sz="800" dirty="0"/>
            </a:br>
            <a:br>
              <a:rPr lang="en-GB" sz="800" dirty="0"/>
            </a:br>
            <a:r>
              <a:rPr lang="en-GB" sz="800" dirty="0">
                <a:solidFill>
                  <a:srgbClr val="000000"/>
                </a:solidFill>
                <a:latin typeface="Verdana" panose="020B0604030504040204" pitchFamily="34" charset="0"/>
              </a:rPr>
              <a:t>2. Reifzellige </a:t>
            </a:r>
            <a:r>
              <a:rPr lang="en-GB" sz="800" dirty="0" err="1">
                <a:solidFill>
                  <a:srgbClr val="000000"/>
                </a:solidFill>
                <a:latin typeface="Verdana" panose="020B0604030504040204" pitchFamily="34" charset="0"/>
              </a:rPr>
              <a:t>Lymphome</a:t>
            </a:r>
            <a:r>
              <a:rPr lang="en-GB" sz="800" dirty="0">
                <a:solidFill>
                  <a:srgbClr val="000000"/>
                </a:solidFill>
                <a:latin typeface="Verdana" panose="020B0604030504040204" pitchFamily="34" charset="0"/>
              </a:rPr>
              <a:t> (Mature or Peripheral Lymphomas)</a:t>
            </a:r>
            <a:br>
              <a:rPr lang="en-GB" sz="800" dirty="0"/>
            </a:b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Diese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entstehen</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aus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reifen</a:t>
            </a:r>
            <a:r>
              <a:rPr lang="en-GB" sz="800" dirty="0">
                <a:solidFill>
                  <a:srgbClr val="000000"/>
                </a:solidFill>
                <a:latin typeface="Verdana" panose="020B0604030504040204" pitchFamily="34" charset="0"/>
              </a:rPr>
              <a:t> B- </a:t>
            </a:r>
            <a:r>
              <a:rPr lang="en-GB" sz="800" dirty="0" err="1">
                <a:solidFill>
                  <a:srgbClr val="000000"/>
                </a:solidFill>
                <a:latin typeface="Verdana" panose="020B0604030504040204" pitchFamily="34" charset="0"/>
              </a:rPr>
              <a:t>oder</a:t>
            </a:r>
            <a:r>
              <a:rPr lang="en-GB" sz="800" dirty="0">
                <a:solidFill>
                  <a:srgbClr val="000000"/>
                </a:solidFill>
                <a:latin typeface="Verdana" panose="020B0604030504040204" pitchFamily="34" charset="0"/>
              </a:rPr>
              <a:t> T-</a:t>
            </a:r>
            <a:r>
              <a:rPr lang="en-GB" sz="800" dirty="0" err="1">
                <a:solidFill>
                  <a:srgbClr val="000000"/>
                </a:solidFill>
                <a:latin typeface="Verdana" panose="020B0604030504040204" pitchFamily="34" charset="0"/>
              </a:rPr>
              <a:t>Lymphozyten</a:t>
            </a:r>
            <a:r>
              <a:rPr lang="en-GB" sz="800" dirty="0">
                <a:solidFill>
                  <a:srgbClr val="000000"/>
                </a:solidFill>
                <a:latin typeface="Verdana" panose="020B0604030504040204" pitchFamily="34" charset="0"/>
              </a:rPr>
              <a:t>. Sie </a:t>
            </a:r>
            <a:r>
              <a:rPr lang="en-GB" sz="800" dirty="0" err="1">
                <a:solidFill>
                  <a:srgbClr val="000000"/>
                </a:solidFill>
                <a:latin typeface="Verdana" panose="020B0604030504040204" pitchFamily="34" charset="0"/>
              </a:rPr>
              <a:t>machen</a:t>
            </a:r>
            <a:r>
              <a:rPr lang="en-GB" sz="800" dirty="0">
                <a:solidFill>
                  <a:srgbClr val="000000"/>
                </a:solidFill>
                <a:latin typeface="Verdana" panose="020B0604030504040204" pitchFamily="34" charset="0"/>
              </a:rPr>
              <a:t> den </a:t>
            </a:r>
            <a:r>
              <a:rPr lang="en-GB" sz="800" dirty="0" err="1">
                <a:solidFill>
                  <a:srgbClr val="000000"/>
                </a:solidFill>
                <a:latin typeface="Verdana" panose="020B0604030504040204" pitchFamily="34" charset="0"/>
              </a:rPr>
              <a:t>Großteil</a:t>
            </a:r>
            <a:r>
              <a:rPr lang="en-GB" sz="800" dirty="0">
                <a:solidFill>
                  <a:srgbClr val="000000"/>
                </a:solidFill>
                <a:latin typeface="Verdana" panose="020B0604030504040204" pitchFamily="34" charset="0"/>
              </a:rPr>
              <a:t> der Non-Hodgkin-</a:t>
            </a:r>
            <a:r>
              <a:rPr lang="en-GB" sz="800" dirty="0" err="1">
                <a:solidFill>
                  <a:srgbClr val="000000"/>
                </a:solidFill>
                <a:latin typeface="Verdana" panose="020B0604030504040204" pitchFamily="34" charset="0"/>
              </a:rPr>
              <a:t>Lymphome</a:t>
            </a:r>
            <a:r>
              <a:rPr lang="en-GB" sz="800" dirty="0">
                <a:solidFill>
                  <a:srgbClr val="000000"/>
                </a:solidFill>
                <a:latin typeface="Verdana" panose="020B0604030504040204" pitchFamily="34" charset="0"/>
              </a:rPr>
              <a:t> (NHL) </a:t>
            </a:r>
            <a:r>
              <a:rPr lang="en-GB" sz="800" dirty="0" err="1">
                <a:solidFill>
                  <a:srgbClr val="000000"/>
                </a:solidFill>
                <a:latin typeface="Verdana" panose="020B0604030504040204" pitchFamily="34" charset="0"/>
              </a:rPr>
              <a:t>aus.</a:t>
            </a: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Unterteilung</a:t>
            </a:r>
            <a:r>
              <a:rPr lang="en-GB" sz="800" dirty="0">
                <a:solidFill>
                  <a:srgbClr val="000000"/>
                </a:solidFill>
                <a:latin typeface="Verdana" panose="020B0604030504040204" pitchFamily="34" charset="0"/>
              </a:rPr>
              <a:t> in:</a:t>
            </a: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Reife</a:t>
            </a:r>
            <a:r>
              <a:rPr lang="en-GB" sz="800" dirty="0">
                <a:solidFill>
                  <a:srgbClr val="000000"/>
                </a:solidFill>
                <a:latin typeface="Verdana" panose="020B0604030504040204" pitchFamily="34" charset="0"/>
              </a:rPr>
              <a:t> B-Zell-</a:t>
            </a:r>
            <a:r>
              <a:rPr lang="en-GB" sz="800" dirty="0" err="1">
                <a:solidFill>
                  <a:srgbClr val="000000"/>
                </a:solidFill>
                <a:latin typeface="Verdana" panose="020B0604030504040204" pitchFamily="34" charset="0"/>
              </a:rPr>
              <a:t>Lymphome</a:t>
            </a:r>
            <a:r>
              <a:rPr lang="en-GB" sz="800" dirty="0">
                <a:solidFill>
                  <a:srgbClr val="000000"/>
                </a:solidFill>
                <a:latin typeface="Verdana" panose="020B0604030504040204" pitchFamily="34" charset="0"/>
              </a:rPr>
              <a:t>:</a:t>
            </a: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Diffus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großzelliges</a:t>
            </a:r>
            <a:r>
              <a:rPr lang="en-GB" sz="800" dirty="0">
                <a:solidFill>
                  <a:srgbClr val="000000"/>
                </a:solidFill>
                <a:latin typeface="Verdana" panose="020B0604030504040204" pitchFamily="34" charset="0"/>
              </a:rPr>
              <a:t> B-Zell-</a:t>
            </a:r>
            <a:r>
              <a:rPr lang="en-GB" sz="800" dirty="0" err="1">
                <a:solidFill>
                  <a:srgbClr val="000000"/>
                </a:solidFill>
                <a:latin typeface="Verdana" panose="020B0604030504040204" pitchFamily="34" charset="0"/>
              </a:rPr>
              <a:t>Lymphom</a:t>
            </a:r>
            <a:r>
              <a:rPr lang="en-GB" sz="800" dirty="0">
                <a:solidFill>
                  <a:srgbClr val="000000"/>
                </a:solidFill>
                <a:latin typeface="Verdana" panose="020B0604030504040204" pitchFamily="34" charset="0"/>
              </a:rPr>
              <a:t> (DLBCL): </a:t>
            </a:r>
            <a:r>
              <a:rPr lang="en-GB" sz="800" dirty="0" err="1">
                <a:solidFill>
                  <a:srgbClr val="000000"/>
                </a:solidFill>
                <a:latin typeface="Verdana" panose="020B0604030504040204" pitchFamily="34" charset="0"/>
              </a:rPr>
              <a:t>Häufigstes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aggressives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Lymphom</a:t>
            </a:r>
            <a:r>
              <a:rPr lang="en-GB" sz="800" dirty="0">
                <a:solidFill>
                  <a:srgbClr val="000000"/>
                </a:solidFill>
                <a:latin typeface="Verdana" panose="020B0604030504040204" pitchFamily="34" charset="0"/>
              </a:rPr>
              <a:t>.</a:t>
            </a: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Follikuläres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Lymphom</a:t>
            </a:r>
            <a:r>
              <a:rPr lang="en-GB" sz="800" dirty="0">
                <a:solidFill>
                  <a:srgbClr val="000000"/>
                </a:solidFill>
                <a:latin typeface="Verdana" panose="020B0604030504040204" pitchFamily="34" charset="0"/>
              </a:rPr>
              <a:t>: Ein </a:t>
            </a:r>
            <a:r>
              <a:rPr lang="en-GB" sz="800" dirty="0" err="1">
                <a:solidFill>
                  <a:srgbClr val="000000"/>
                </a:solidFill>
                <a:latin typeface="Verdana" panose="020B0604030504040204" pitchFamily="34" charset="0"/>
              </a:rPr>
              <a:t>indolentes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langsam</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wachsendes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Lymphom</a:t>
            </a:r>
            <a:r>
              <a:rPr lang="en-GB" sz="800" dirty="0">
                <a:solidFill>
                  <a:srgbClr val="000000"/>
                </a:solidFill>
                <a:latin typeface="Verdana" panose="020B0604030504040204" pitchFamily="34" charset="0"/>
              </a:rPr>
              <a:t>.</a:t>
            </a: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Mantelzell-Lymphom</a:t>
            </a:r>
            <a:r>
              <a:rPr lang="en-GB" sz="800" dirty="0">
                <a:solidFill>
                  <a:srgbClr val="000000"/>
                </a:solidFill>
                <a:latin typeface="Verdana" panose="020B0604030504040204" pitchFamily="34" charset="0"/>
              </a:rPr>
              <a:t> (MCL).</a:t>
            </a:r>
            <a:br>
              <a:rPr lang="en-GB" sz="800" dirty="0"/>
            </a:br>
            <a:r>
              <a:rPr lang="en-GB" sz="800" dirty="0">
                <a:solidFill>
                  <a:srgbClr val="000000"/>
                </a:solidFill>
                <a:latin typeface="Verdana" panose="020B0604030504040204" pitchFamily="34" charset="0"/>
              </a:rPr>
              <a:t>• Burkitt-</a:t>
            </a:r>
            <a:r>
              <a:rPr lang="en-GB" sz="800" dirty="0" err="1">
                <a:solidFill>
                  <a:srgbClr val="000000"/>
                </a:solidFill>
                <a:latin typeface="Verdana" panose="020B0604030504040204" pitchFamily="34" charset="0"/>
              </a:rPr>
              <a:t>Lymphom</a:t>
            </a:r>
            <a:r>
              <a:rPr lang="en-GB" sz="800" dirty="0">
                <a:solidFill>
                  <a:srgbClr val="000000"/>
                </a:solidFill>
                <a:latin typeface="Verdana" panose="020B0604030504040204" pitchFamily="34" charset="0"/>
              </a:rPr>
              <a:t>: Sehr </a:t>
            </a:r>
            <a:r>
              <a:rPr lang="en-GB" sz="800" dirty="0" err="1">
                <a:solidFill>
                  <a:srgbClr val="000000"/>
                </a:solidFill>
                <a:latin typeface="Verdana" panose="020B0604030504040204" pitchFamily="34" charset="0"/>
              </a:rPr>
              <a:t>aggressiv</a:t>
            </a:r>
            <a:r>
              <a:rPr lang="en-GB" sz="800" dirty="0">
                <a:solidFill>
                  <a:srgbClr val="000000"/>
                </a:solidFill>
                <a:latin typeface="Verdana" panose="020B0604030504040204" pitchFamily="34" charset="0"/>
              </a:rPr>
              <a:t> und </a:t>
            </a:r>
            <a:r>
              <a:rPr lang="en-GB" sz="800" dirty="0" err="1">
                <a:solidFill>
                  <a:srgbClr val="000000"/>
                </a:solidFill>
                <a:latin typeface="Verdana" panose="020B0604030504040204" pitchFamily="34" charset="0"/>
              </a:rPr>
              <a:t>tritt</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häufig</a:t>
            </a:r>
            <a:r>
              <a:rPr lang="en-GB" sz="800" dirty="0">
                <a:solidFill>
                  <a:srgbClr val="000000"/>
                </a:solidFill>
                <a:latin typeface="Verdana" panose="020B0604030504040204" pitchFamily="34" charset="0"/>
              </a:rPr>
              <a:t> in </a:t>
            </a:r>
            <a:r>
              <a:rPr lang="en-GB" sz="800" dirty="0" err="1">
                <a:solidFill>
                  <a:srgbClr val="000000"/>
                </a:solidFill>
                <a:latin typeface="Verdana" panose="020B0604030504040204" pitchFamily="34" charset="0"/>
              </a:rPr>
              <a:t>jungen</a:t>
            </a:r>
            <a:r>
              <a:rPr lang="en-GB" sz="800" dirty="0">
                <a:solidFill>
                  <a:srgbClr val="000000"/>
                </a:solidFill>
                <a:latin typeface="Verdana" panose="020B0604030504040204" pitchFamily="34" charset="0"/>
              </a:rPr>
              <a:t> Menschen auf.</a:t>
            </a: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Reife</a:t>
            </a:r>
            <a:r>
              <a:rPr lang="en-GB" sz="800" dirty="0">
                <a:solidFill>
                  <a:srgbClr val="000000"/>
                </a:solidFill>
                <a:latin typeface="Verdana" panose="020B0604030504040204" pitchFamily="34" charset="0"/>
              </a:rPr>
              <a:t> T-Zell-</a:t>
            </a:r>
            <a:r>
              <a:rPr lang="en-GB" sz="800" dirty="0" err="1">
                <a:solidFill>
                  <a:srgbClr val="000000"/>
                </a:solidFill>
                <a:latin typeface="Verdana" panose="020B0604030504040204" pitchFamily="34" charset="0"/>
              </a:rPr>
              <a:t>Lymphome</a:t>
            </a:r>
            <a:r>
              <a:rPr lang="en-GB" sz="800" dirty="0">
                <a:solidFill>
                  <a:srgbClr val="000000"/>
                </a:solidFill>
                <a:latin typeface="Verdana" panose="020B0604030504040204" pitchFamily="34" charset="0"/>
              </a:rPr>
              <a:t>:</a:t>
            </a: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Peripheres</a:t>
            </a:r>
            <a:r>
              <a:rPr lang="en-GB" sz="800" dirty="0">
                <a:solidFill>
                  <a:srgbClr val="000000"/>
                </a:solidFill>
                <a:latin typeface="Verdana" panose="020B0604030504040204" pitchFamily="34" charset="0"/>
              </a:rPr>
              <a:t> T-Zell-</a:t>
            </a:r>
            <a:r>
              <a:rPr lang="en-GB" sz="800" dirty="0" err="1">
                <a:solidFill>
                  <a:srgbClr val="000000"/>
                </a:solidFill>
                <a:latin typeface="Verdana" panose="020B0604030504040204" pitchFamily="34" charset="0"/>
              </a:rPr>
              <a:t>Lymphom</a:t>
            </a:r>
            <a:r>
              <a:rPr lang="en-GB" sz="800" dirty="0">
                <a:solidFill>
                  <a:srgbClr val="000000"/>
                </a:solidFill>
                <a:latin typeface="Verdana" panose="020B0604030504040204" pitchFamily="34" charset="0"/>
              </a:rPr>
              <a:t> (PTCL): </a:t>
            </a:r>
            <a:r>
              <a:rPr lang="en-GB" sz="800" dirty="0" err="1">
                <a:solidFill>
                  <a:srgbClr val="000000"/>
                </a:solidFill>
                <a:latin typeface="Verdana" panose="020B0604030504040204" pitchFamily="34" charset="0"/>
              </a:rPr>
              <a:t>Verschiedene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Subtypen</a:t>
            </a:r>
            <a:r>
              <a:rPr lang="en-GB" sz="800" dirty="0">
                <a:solidFill>
                  <a:srgbClr val="000000"/>
                </a:solidFill>
                <a:latin typeface="Verdana" panose="020B0604030504040204" pitchFamily="34" charset="0"/>
              </a:rPr>
              <a:t>.</a:t>
            </a: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Anaplastisches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großzelliges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Lymphom</a:t>
            </a:r>
            <a:r>
              <a:rPr lang="en-GB" sz="800" dirty="0">
                <a:solidFill>
                  <a:srgbClr val="000000"/>
                </a:solidFill>
                <a:latin typeface="Verdana" panose="020B0604030504040204" pitchFamily="34" charset="0"/>
              </a:rPr>
              <a:t> (ALCL).</a:t>
            </a:r>
            <a:br>
              <a:rPr lang="en-GB" sz="800" dirty="0"/>
            </a:br>
            <a:br>
              <a:rPr lang="en-GB" sz="800" dirty="0"/>
            </a:br>
            <a:r>
              <a:rPr lang="en-GB" sz="800" dirty="0">
                <a:solidFill>
                  <a:srgbClr val="000000"/>
                </a:solidFill>
                <a:latin typeface="Verdana" panose="020B0604030504040204" pitchFamily="34" charset="0"/>
              </a:rPr>
              <a:t>3. Hodgkin-</a:t>
            </a:r>
            <a:r>
              <a:rPr lang="en-GB" sz="800" dirty="0" err="1">
                <a:solidFill>
                  <a:srgbClr val="000000"/>
                </a:solidFill>
                <a:latin typeface="Verdana" panose="020B0604030504040204" pitchFamily="34" charset="0"/>
              </a:rPr>
              <a:t>Lymphome</a:t>
            </a:r>
            <a:r>
              <a:rPr lang="en-GB" sz="800" dirty="0">
                <a:solidFill>
                  <a:srgbClr val="000000"/>
                </a:solidFill>
                <a:latin typeface="Verdana" panose="020B0604030504040204" pitchFamily="34" charset="0"/>
              </a:rPr>
              <a:t> (Hodgkin Lymphoma)</a:t>
            </a:r>
            <a:br>
              <a:rPr lang="en-GB" sz="800" dirty="0"/>
            </a:b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Charakterisiert</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durch</a:t>
            </a:r>
            <a:r>
              <a:rPr lang="en-GB" sz="800" dirty="0">
                <a:solidFill>
                  <a:srgbClr val="000000"/>
                </a:solidFill>
                <a:latin typeface="Verdana" panose="020B0604030504040204" pitchFamily="34" charset="0"/>
              </a:rPr>
              <a:t> das </a:t>
            </a:r>
            <a:r>
              <a:rPr lang="en-GB" sz="800" dirty="0" err="1">
                <a:solidFill>
                  <a:srgbClr val="000000"/>
                </a:solidFill>
                <a:latin typeface="Verdana" panose="020B0604030504040204" pitchFamily="34" charset="0"/>
              </a:rPr>
              <a:t>Vorhandensein</a:t>
            </a:r>
            <a:r>
              <a:rPr lang="en-GB" sz="800" dirty="0">
                <a:solidFill>
                  <a:srgbClr val="000000"/>
                </a:solidFill>
                <a:latin typeface="Verdana" panose="020B0604030504040204" pitchFamily="34" charset="0"/>
              </a:rPr>
              <a:t> von Reed-Sternberg-Zellen (</a:t>
            </a:r>
            <a:r>
              <a:rPr lang="en-GB" sz="800" dirty="0" err="1">
                <a:solidFill>
                  <a:srgbClr val="000000"/>
                </a:solidFill>
                <a:latin typeface="Verdana" panose="020B0604030504040204" pitchFamily="34" charset="0"/>
              </a:rPr>
              <a:t>große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abnormale</a:t>
            </a:r>
            <a:r>
              <a:rPr lang="en-GB" sz="800" dirty="0">
                <a:solidFill>
                  <a:srgbClr val="000000"/>
                </a:solidFill>
                <a:latin typeface="Verdana" panose="020B0604030504040204" pitchFamily="34" charset="0"/>
              </a:rPr>
              <a:t> B-Zellen).</a:t>
            </a: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Unterteilung</a:t>
            </a:r>
            <a:r>
              <a:rPr lang="en-GB" sz="800" dirty="0">
                <a:solidFill>
                  <a:srgbClr val="000000"/>
                </a:solidFill>
                <a:latin typeface="Verdana" panose="020B0604030504040204" pitchFamily="34" charset="0"/>
              </a:rPr>
              <a:t> in:</a:t>
            </a: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Klassisches</a:t>
            </a:r>
            <a:r>
              <a:rPr lang="en-GB" sz="800" dirty="0">
                <a:solidFill>
                  <a:srgbClr val="000000"/>
                </a:solidFill>
                <a:latin typeface="Verdana" panose="020B0604030504040204" pitchFamily="34" charset="0"/>
              </a:rPr>
              <a:t> Hodgkin-</a:t>
            </a:r>
            <a:r>
              <a:rPr lang="en-GB" sz="800" dirty="0" err="1">
                <a:solidFill>
                  <a:srgbClr val="000000"/>
                </a:solidFill>
                <a:latin typeface="Verdana" panose="020B0604030504040204" pitchFamily="34" charset="0"/>
              </a:rPr>
              <a:t>Lymphom</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cHL</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Mit</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Subtypen</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wie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nodulär-sklerosierend</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gemischtzellig</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lymphozytenreich</a:t>
            </a:r>
            <a:r>
              <a:rPr lang="en-GB" sz="800" dirty="0">
                <a:solidFill>
                  <a:srgbClr val="000000"/>
                </a:solidFill>
                <a:latin typeface="Verdana" panose="020B0604030504040204" pitchFamily="34" charset="0"/>
              </a:rPr>
              <a:t> und </a:t>
            </a:r>
            <a:r>
              <a:rPr lang="en-GB" sz="800" dirty="0" err="1">
                <a:solidFill>
                  <a:srgbClr val="000000"/>
                </a:solidFill>
                <a:latin typeface="Verdana" panose="020B0604030504040204" pitchFamily="34" charset="0"/>
              </a:rPr>
              <a:t>lymphozytenarm</a:t>
            </a:r>
            <a:r>
              <a:rPr lang="en-GB" sz="800" dirty="0">
                <a:solidFill>
                  <a:srgbClr val="000000"/>
                </a:solidFill>
                <a:latin typeface="Verdana" panose="020B0604030504040204" pitchFamily="34" charset="0"/>
              </a:rPr>
              <a:t>.</a:t>
            </a: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Noduläres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lymphozytenprädominantes</a:t>
            </a:r>
            <a:r>
              <a:rPr lang="en-GB" sz="800" dirty="0">
                <a:solidFill>
                  <a:srgbClr val="000000"/>
                </a:solidFill>
                <a:latin typeface="Verdana" panose="020B0604030504040204" pitchFamily="34" charset="0"/>
              </a:rPr>
              <a:t> Hodgkin-</a:t>
            </a:r>
            <a:r>
              <a:rPr lang="en-GB" sz="800" dirty="0" err="1">
                <a:solidFill>
                  <a:srgbClr val="000000"/>
                </a:solidFill>
                <a:latin typeface="Verdana" panose="020B0604030504040204" pitchFamily="34" charset="0"/>
              </a:rPr>
              <a:t>Lymphom</a:t>
            </a:r>
            <a:r>
              <a:rPr lang="en-GB" sz="800" dirty="0">
                <a:solidFill>
                  <a:srgbClr val="000000"/>
                </a:solidFill>
                <a:latin typeface="Verdana" panose="020B0604030504040204" pitchFamily="34" charset="0"/>
              </a:rPr>
              <a:t> (NLPHL): </a:t>
            </a:r>
            <a:r>
              <a:rPr lang="en-GB" sz="800" dirty="0" err="1">
                <a:solidFill>
                  <a:srgbClr val="000000"/>
                </a:solidFill>
                <a:latin typeface="Verdana" panose="020B0604030504040204" pitchFamily="34" charset="0"/>
              </a:rPr>
              <a:t>Seltener</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Subtyp</a:t>
            </a:r>
            <a:r>
              <a:rPr lang="en-GB" sz="800" dirty="0">
                <a:solidFill>
                  <a:srgbClr val="000000"/>
                </a:solidFill>
                <a:latin typeface="Verdana" panose="020B0604030504040204" pitchFamily="34" charset="0"/>
              </a:rPr>
              <a:t>, der </a:t>
            </a:r>
            <a:r>
              <a:rPr lang="en-GB" sz="800" dirty="0" err="1">
                <a:solidFill>
                  <a:srgbClr val="000000"/>
                </a:solidFill>
                <a:latin typeface="Verdana" panose="020B0604030504040204" pitchFamily="34" charset="0"/>
              </a:rPr>
              <a:t>sich</a:t>
            </a:r>
            <a:r>
              <a:rPr lang="en-GB" sz="800" dirty="0">
                <a:solidFill>
                  <a:srgbClr val="000000"/>
                </a:solidFill>
                <a:latin typeface="Verdana" panose="020B0604030504040204" pitchFamily="34" charset="0"/>
              </a:rPr>
              <a:t> von </a:t>
            </a:r>
            <a:r>
              <a:rPr lang="en-GB" sz="800" dirty="0" err="1">
                <a:solidFill>
                  <a:srgbClr val="000000"/>
                </a:solidFill>
                <a:latin typeface="Verdana" panose="020B0604030504040204" pitchFamily="34" charset="0"/>
              </a:rPr>
              <a:t>cHL</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unterscheidet</a:t>
            </a:r>
            <a:r>
              <a:rPr lang="en-GB" sz="800" dirty="0">
                <a:solidFill>
                  <a:srgbClr val="000000"/>
                </a:solidFill>
                <a:latin typeface="Verdana" panose="020B0604030504040204" pitchFamily="34" charset="0"/>
              </a:rPr>
              <a:t> und </a:t>
            </a:r>
            <a:r>
              <a:rPr lang="en-GB" sz="800" dirty="0" err="1">
                <a:solidFill>
                  <a:srgbClr val="000000"/>
                </a:solidFill>
                <a:latin typeface="Verdana" panose="020B0604030504040204" pitchFamily="34" charset="0"/>
              </a:rPr>
              <a:t>weniger</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aggressiv</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ist</a:t>
            </a:r>
            <a:r>
              <a:rPr lang="en-GB" sz="800" dirty="0">
                <a:solidFill>
                  <a:srgbClr val="000000"/>
                </a:solidFill>
                <a:latin typeface="Verdana" panose="020B0604030504040204" pitchFamily="34" charset="0"/>
              </a:rPr>
              <a:t>.</a:t>
            </a:r>
            <a:br>
              <a:rPr lang="en-GB" sz="800" dirty="0"/>
            </a:br>
            <a:br>
              <a:rPr lang="en-GB" sz="800" dirty="0"/>
            </a:br>
            <a:r>
              <a:rPr lang="en-GB" sz="800" dirty="0" err="1">
                <a:solidFill>
                  <a:srgbClr val="000000"/>
                </a:solidFill>
                <a:latin typeface="Verdana" panose="020B0604030504040204" pitchFamily="34" charset="0"/>
              </a:rPr>
              <a:t>Übersicht</a:t>
            </a:r>
            <a:r>
              <a:rPr lang="en-GB" sz="800" dirty="0">
                <a:solidFill>
                  <a:srgbClr val="000000"/>
                </a:solidFill>
                <a:latin typeface="Verdana" panose="020B0604030504040204" pitchFamily="34" charset="0"/>
              </a:rPr>
              <a:t>:</a:t>
            </a:r>
            <a:br>
              <a:rPr lang="en-GB" sz="800" dirty="0"/>
            </a:br>
            <a:br>
              <a:rPr lang="en-GB" sz="800" dirty="0"/>
            </a:b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Vorläufer-Lymphome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Unreife</a:t>
            </a:r>
            <a:r>
              <a:rPr lang="en-GB" sz="800" dirty="0">
                <a:solidFill>
                  <a:srgbClr val="000000"/>
                </a:solidFill>
                <a:latin typeface="Verdana" panose="020B0604030504040204" pitchFamily="34" charset="0"/>
              </a:rPr>
              <a:t> Zellen (B- </a:t>
            </a:r>
            <a:r>
              <a:rPr lang="en-GB" sz="800" dirty="0" err="1">
                <a:solidFill>
                  <a:srgbClr val="000000"/>
                </a:solidFill>
                <a:latin typeface="Verdana" panose="020B0604030504040204" pitchFamily="34" charset="0"/>
              </a:rPr>
              <a:t>oder</a:t>
            </a:r>
            <a:r>
              <a:rPr lang="en-GB" sz="800" dirty="0">
                <a:solidFill>
                  <a:srgbClr val="000000"/>
                </a:solidFill>
                <a:latin typeface="Verdana" panose="020B0604030504040204" pitchFamily="34" charset="0"/>
              </a:rPr>
              <a:t> T-</a:t>
            </a:r>
            <a:r>
              <a:rPr lang="en-GB" sz="800" dirty="0" err="1">
                <a:solidFill>
                  <a:srgbClr val="000000"/>
                </a:solidFill>
                <a:latin typeface="Verdana" panose="020B0604030504040204" pitchFamily="34" charset="0"/>
              </a:rPr>
              <a:t>Vorläuferzellen</a:t>
            </a:r>
            <a:r>
              <a:rPr lang="en-GB" sz="800" dirty="0">
                <a:solidFill>
                  <a:srgbClr val="000000"/>
                </a:solidFill>
                <a:latin typeface="Verdana" panose="020B0604030504040204" pitchFamily="34" charset="0"/>
              </a:rPr>
              <a:t>).</a:t>
            </a:r>
            <a:br>
              <a:rPr lang="en-GB" sz="800" dirty="0"/>
            </a:br>
            <a:r>
              <a:rPr lang="en-GB" sz="800" dirty="0">
                <a:solidFill>
                  <a:srgbClr val="000000"/>
                </a:solidFill>
                <a:latin typeface="Verdana" panose="020B0604030504040204" pitchFamily="34" charset="0"/>
              </a:rPr>
              <a:t>• Reifzellige </a:t>
            </a:r>
            <a:r>
              <a:rPr lang="en-GB" sz="800" dirty="0" err="1">
                <a:solidFill>
                  <a:srgbClr val="000000"/>
                </a:solidFill>
                <a:latin typeface="Verdana" panose="020B0604030504040204" pitchFamily="34" charset="0"/>
              </a:rPr>
              <a:t>Lymphome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Reife</a:t>
            </a:r>
            <a:r>
              <a:rPr lang="en-GB" sz="800" dirty="0">
                <a:solidFill>
                  <a:srgbClr val="000000"/>
                </a:solidFill>
                <a:latin typeface="Verdana" panose="020B0604030504040204" pitchFamily="34" charset="0"/>
              </a:rPr>
              <a:t> B- </a:t>
            </a:r>
            <a:r>
              <a:rPr lang="en-GB" sz="800" dirty="0" err="1">
                <a:solidFill>
                  <a:srgbClr val="000000"/>
                </a:solidFill>
                <a:latin typeface="Verdana" panose="020B0604030504040204" pitchFamily="34" charset="0"/>
              </a:rPr>
              <a:t>oder</a:t>
            </a:r>
            <a:r>
              <a:rPr lang="en-GB" sz="800" dirty="0">
                <a:solidFill>
                  <a:srgbClr val="000000"/>
                </a:solidFill>
                <a:latin typeface="Verdana" panose="020B0604030504040204" pitchFamily="34" charset="0"/>
              </a:rPr>
              <a:t> T-Zellen (z. B. DLBCL, </a:t>
            </a:r>
            <a:r>
              <a:rPr lang="en-GB" sz="800" dirty="0" err="1">
                <a:solidFill>
                  <a:srgbClr val="000000"/>
                </a:solidFill>
                <a:latin typeface="Verdana" panose="020B0604030504040204" pitchFamily="34" charset="0"/>
              </a:rPr>
              <a:t>Follikuläres</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Lymphom</a:t>
            </a:r>
            <a:r>
              <a:rPr lang="en-GB" sz="800" dirty="0">
                <a:solidFill>
                  <a:srgbClr val="000000"/>
                </a:solidFill>
                <a:latin typeface="Verdana" panose="020B0604030504040204" pitchFamily="34" charset="0"/>
              </a:rPr>
              <a:t>, PTCL).</a:t>
            </a:r>
            <a:br>
              <a:rPr lang="en-GB" sz="800" dirty="0"/>
            </a:br>
            <a:r>
              <a:rPr lang="en-GB" sz="800" dirty="0">
                <a:solidFill>
                  <a:srgbClr val="000000"/>
                </a:solidFill>
                <a:latin typeface="Verdana" panose="020B0604030504040204" pitchFamily="34" charset="0"/>
              </a:rPr>
              <a:t>• Hodgkin-</a:t>
            </a:r>
            <a:r>
              <a:rPr lang="en-GB" sz="800" dirty="0" err="1">
                <a:solidFill>
                  <a:srgbClr val="000000"/>
                </a:solidFill>
                <a:latin typeface="Verdana" panose="020B0604030504040204" pitchFamily="34" charset="0"/>
              </a:rPr>
              <a:t>Lymphome</a:t>
            </a:r>
            <a:r>
              <a:rPr lang="en-GB" sz="800" dirty="0">
                <a:solidFill>
                  <a:srgbClr val="000000"/>
                </a:solidFill>
                <a:latin typeface="Verdana" panose="020B0604030504040204" pitchFamily="34" charset="0"/>
              </a:rPr>
              <a:t>: </a:t>
            </a:r>
            <a:r>
              <a:rPr lang="en-GB" sz="800" dirty="0" err="1">
                <a:solidFill>
                  <a:srgbClr val="000000"/>
                </a:solidFill>
                <a:latin typeface="Verdana" panose="020B0604030504040204" pitchFamily="34" charset="0"/>
              </a:rPr>
              <a:t>Enthalten</a:t>
            </a:r>
            <a:r>
              <a:rPr lang="en-GB" sz="800" dirty="0">
                <a:solidFill>
                  <a:srgbClr val="000000"/>
                </a:solidFill>
                <a:latin typeface="Verdana" panose="020B0604030504040204" pitchFamily="34" charset="0"/>
              </a:rPr>
              <a:t> Reed-Sternberg-Zellen.</a:t>
            </a:r>
            <a:endParaRPr lang="de-CH" sz="800" dirty="0">
              <a:cs typeface="Calibri"/>
            </a:endParaRPr>
          </a:p>
          <a:p>
            <a:pPr marL="316073" indent="-302652">
              <a:buChar char="-"/>
              <a:tabLst>
                <a:tab pos="316073" algn="l"/>
                <a:tab pos="316744" algn="l"/>
              </a:tabLst>
            </a:pPr>
            <a:endParaRPr lang="de-CH" sz="800" dirty="0">
              <a:cs typeface="Calibri"/>
            </a:endParaRPr>
          </a:p>
          <a:p>
            <a:pPr marL="316073" indent="-302652" defTabSz="966338">
              <a:buFontTx/>
              <a:buChar char="-"/>
              <a:tabLst>
                <a:tab pos="316073" algn="l"/>
                <a:tab pos="316744" algn="l"/>
              </a:tabLst>
              <a:defRPr/>
            </a:pPr>
            <a:endParaRPr lang="de-CH" sz="800" spc="-5" dirty="0">
              <a:cs typeface="Calibri"/>
            </a:endParaRPr>
          </a:p>
          <a:p>
            <a:pPr marL="316073" indent="-302652" defTabSz="966338">
              <a:buFontTx/>
              <a:buChar char="-"/>
              <a:tabLst>
                <a:tab pos="316073" algn="l"/>
                <a:tab pos="316744" algn="l"/>
              </a:tabLst>
              <a:defRPr/>
            </a:pPr>
            <a:r>
              <a:rPr lang="de-CH" sz="800" spc="-5" dirty="0">
                <a:cs typeface="Calibri"/>
              </a:rPr>
              <a:t>Rechts:</a:t>
            </a:r>
          </a:p>
          <a:p>
            <a:pPr marL="316073" indent="-302652" defTabSz="966338">
              <a:buFontTx/>
              <a:buChar char="-"/>
              <a:tabLst>
                <a:tab pos="316073" algn="l"/>
                <a:tab pos="316744" algn="l"/>
              </a:tabLst>
              <a:defRPr/>
            </a:pPr>
            <a:r>
              <a:rPr lang="de-CH" sz="800" spc="-5" dirty="0">
                <a:cs typeface="Calibri"/>
              </a:rPr>
              <a:t>Hier sieht man die Ausreifung </a:t>
            </a:r>
            <a:r>
              <a:rPr lang="de-CH" sz="800" dirty="0">
                <a:cs typeface="Calibri"/>
              </a:rPr>
              <a:t>des </a:t>
            </a:r>
            <a:r>
              <a:rPr lang="de-CH" sz="800" spc="-11" dirty="0">
                <a:cs typeface="Calibri"/>
              </a:rPr>
              <a:t>B-Lymphozyten </a:t>
            </a:r>
            <a:r>
              <a:rPr lang="de-CH" sz="800" spc="-5" dirty="0">
                <a:cs typeface="Calibri"/>
              </a:rPr>
              <a:t>bis  hin </a:t>
            </a:r>
            <a:r>
              <a:rPr lang="de-CH" sz="800" spc="-11" dirty="0">
                <a:cs typeface="Calibri"/>
              </a:rPr>
              <a:t>zur </a:t>
            </a:r>
            <a:r>
              <a:rPr lang="de-CH" sz="800" spc="-5" dirty="0">
                <a:cs typeface="Calibri"/>
              </a:rPr>
              <a:t>Plasmazelle. </a:t>
            </a:r>
            <a:r>
              <a:rPr lang="de-CH" sz="800" dirty="0">
                <a:cs typeface="Calibri"/>
              </a:rPr>
              <a:t>Bei </a:t>
            </a:r>
            <a:r>
              <a:rPr lang="de-CH" sz="800" spc="-5" dirty="0">
                <a:cs typeface="Calibri"/>
              </a:rPr>
              <a:t>jedem  </a:t>
            </a:r>
            <a:r>
              <a:rPr lang="de-CH" sz="800" spc="-11" dirty="0">
                <a:cs typeface="Calibri"/>
              </a:rPr>
              <a:t>Reifungsprozess </a:t>
            </a:r>
            <a:r>
              <a:rPr lang="de-CH" sz="800" spc="-5" dirty="0">
                <a:cs typeface="Calibri"/>
              </a:rPr>
              <a:t>und entsprechendem g</a:t>
            </a:r>
            <a:r>
              <a:rPr lang="de-CH" sz="800" b="1" spc="-5" dirty="0">
                <a:cs typeface="Calibri"/>
              </a:rPr>
              <a:t>enetische</a:t>
            </a:r>
            <a:r>
              <a:rPr lang="de-CH" sz="800" spc="-5" dirty="0">
                <a:cs typeface="Calibri"/>
              </a:rPr>
              <a:t>m Schaden </a:t>
            </a:r>
            <a:r>
              <a:rPr lang="de-CH" sz="800" spc="-11" dirty="0">
                <a:cs typeface="Calibri"/>
              </a:rPr>
              <a:t>entsteht </a:t>
            </a:r>
            <a:r>
              <a:rPr lang="de-CH" sz="800" dirty="0">
                <a:cs typeface="Calibri"/>
              </a:rPr>
              <a:t>ein  </a:t>
            </a:r>
            <a:r>
              <a:rPr lang="de-CH" sz="800" spc="-11" dirty="0">
                <a:cs typeface="Calibri"/>
              </a:rPr>
              <a:t>unterschiedliches</a:t>
            </a:r>
            <a:r>
              <a:rPr lang="de-CH" sz="800" spc="-16" dirty="0">
                <a:cs typeface="Calibri"/>
              </a:rPr>
              <a:t> Lymphom. Je nach </a:t>
            </a:r>
            <a:r>
              <a:rPr lang="de-CH" sz="800" spc="-16" dirty="0" err="1">
                <a:cs typeface="Calibri"/>
              </a:rPr>
              <a:t>Substpy</a:t>
            </a:r>
            <a:r>
              <a:rPr lang="de-CH" sz="800" spc="-16" dirty="0">
                <a:cs typeface="Calibri"/>
              </a:rPr>
              <a:t> </a:t>
            </a:r>
            <a:r>
              <a:rPr lang="de-CH" sz="800" spc="-16" dirty="0" err="1">
                <a:cs typeface="Calibri"/>
              </a:rPr>
              <a:t>unterschiedl</a:t>
            </a:r>
            <a:r>
              <a:rPr lang="de-CH" sz="800" spc="-16" dirty="0">
                <a:cs typeface="Calibri"/>
              </a:rPr>
              <a:t>. </a:t>
            </a:r>
            <a:r>
              <a:rPr lang="de-CH" sz="800" spc="-16" dirty="0" err="1">
                <a:cs typeface="Calibri"/>
              </a:rPr>
              <a:t>Oberflchen</a:t>
            </a:r>
            <a:r>
              <a:rPr lang="de-CH" sz="800" spc="-16" dirty="0">
                <a:cs typeface="Calibri"/>
              </a:rPr>
              <a:t> Protein und somit  u</a:t>
            </a:r>
            <a:r>
              <a:rPr lang="de-CH" sz="800" b="1" spc="-5" dirty="0">
                <a:cs typeface="Calibri"/>
              </a:rPr>
              <a:t>nterschiedliche </a:t>
            </a:r>
            <a:r>
              <a:rPr lang="de-CH" sz="800" b="1" spc="-5" dirty="0" err="1">
                <a:cs typeface="Calibri"/>
              </a:rPr>
              <a:t>Immunphänotypisierung</a:t>
            </a:r>
            <a:endParaRPr lang="de-CH" sz="800" b="1" spc="-5" dirty="0">
              <a:cs typeface="Calibri"/>
            </a:endParaRPr>
          </a:p>
          <a:p>
            <a:pPr marL="316073" indent="-302652">
              <a:buChar char="-"/>
              <a:tabLst>
                <a:tab pos="316073" algn="l"/>
                <a:tab pos="316744" algn="l"/>
              </a:tabLst>
            </a:pPr>
            <a:endParaRPr lang="de-CH" sz="1100" dirty="0">
              <a:cs typeface="Calibri"/>
            </a:endParaRPr>
          </a:p>
          <a:p>
            <a:pPr marL="316073" indent="-302652">
              <a:buChar char="-"/>
              <a:tabLst>
                <a:tab pos="316073" algn="l"/>
                <a:tab pos="316744" algn="l"/>
              </a:tabLst>
            </a:pPr>
            <a:r>
              <a:rPr lang="de-CH" sz="1100" spc="-5" dirty="0">
                <a:cs typeface="Calibri"/>
              </a:rPr>
              <a:t>MALT. </a:t>
            </a:r>
          </a:p>
          <a:p>
            <a:pPr marL="316073" indent="-302652">
              <a:buChar char="-"/>
              <a:tabLst>
                <a:tab pos="316073" algn="l"/>
                <a:tab pos="316744" algn="l"/>
              </a:tabLst>
            </a:pPr>
            <a:r>
              <a:rPr lang="de-CH" sz="1100" spc="-5" dirty="0">
                <a:cs typeface="Calibri"/>
              </a:rPr>
              <a:t>positiv: CD </a:t>
            </a:r>
            <a:r>
              <a:rPr lang="de-CH" sz="1100" dirty="0">
                <a:cs typeface="Calibri"/>
              </a:rPr>
              <a:t>19, </a:t>
            </a:r>
            <a:r>
              <a:rPr lang="de-CH" sz="1100" spc="-5" dirty="0">
                <a:cs typeface="Calibri"/>
              </a:rPr>
              <a:t>CD </a:t>
            </a:r>
            <a:r>
              <a:rPr lang="de-CH" sz="1100" dirty="0">
                <a:cs typeface="Calibri"/>
              </a:rPr>
              <a:t>20, </a:t>
            </a:r>
            <a:r>
              <a:rPr lang="de-CH" sz="1100" spc="-5" dirty="0">
                <a:cs typeface="Calibri"/>
              </a:rPr>
              <a:t>CD</a:t>
            </a:r>
            <a:r>
              <a:rPr lang="de-CH" sz="1100" spc="-11" dirty="0">
                <a:cs typeface="Calibri"/>
              </a:rPr>
              <a:t> </a:t>
            </a:r>
            <a:r>
              <a:rPr lang="de-CH" sz="1100" dirty="0">
                <a:cs typeface="Calibri"/>
              </a:rPr>
              <a:t>22</a:t>
            </a:r>
          </a:p>
          <a:p>
            <a:pPr marL="316073" indent="-302652">
              <a:buChar char="-"/>
              <a:tabLst>
                <a:tab pos="316073" algn="l"/>
                <a:tab pos="316744" algn="l"/>
              </a:tabLst>
            </a:pPr>
            <a:r>
              <a:rPr lang="de-CH" sz="1100" spc="-11" dirty="0">
                <a:cs typeface="Calibri"/>
              </a:rPr>
              <a:t>negativ: </a:t>
            </a:r>
            <a:r>
              <a:rPr lang="de-CH" sz="1100" spc="-5" dirty="0">
                <a:cs typeface="Calibri"/>
              </a:rPr>
              <a:t>CD </a:t>
            </a:r>
            <a:r>
              <a:rPr lang="de-CH" sz="1100" dirty="0">
                <a:cs typeface="Calibri"/>
              </a:rPr>
              <a:t>5, </a:t>
            </a:r>
            <a:r>
              <a:rPr lang="de-CH" sz="1100" spc="-5" dirty="0">
                <a:cs typeface="Calibri"/>
              </a:rPr>
              <a:t>CD </a:t>
            </a:r>
            <a:r>
              <a:rPr lang="de-CH" sz="1100" dirty="0">
                <a:cs typeface="Calibri"/>
              </a:rPr>
              <a:t>10, </a:t>
            </a:r>
            <a:r>
              <a:rPr lang="de-CH" sz="1100" spc="-5" dirty="0">
                <a:cs typeface="Calibri"/>
              </a:rPr>
              <a:t>CD</a:t>
            </a:r>
            <a:r>
              <a:rPr lang="de-CH" sz="1100" spc="5" dirty="0">
                <a:cs typeface="Calibri"/>
              </a:rPr>
              <a:t> </a:t>
            </a:r>
            <a:r>
              <a:rPr lang="de-CH" sz="1100" dirty="0">
                <a:cs typeface="Calibri"/>
              </a:rPr>
              <a:t>23</a:t>
            </a:r>
          </a:p>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4</a:t>
            </a:fld>
            <a:endParaRPr lang="en-GB"/>
          </a:p>
        </p:txBody>
      </p:sp>
    </p:spTree>
    <p:extLst>
      <p:ext uri="{BB962C8B-B14F-4D97-AF65-F5344CB8AC3E}">
        <p14:creationId xmlns:p14="http://schemas.microsoft.com/office/powerpoint/2010/main" val="60387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i="0" dirty="0">
                <a:solidFill>
                  <a:srgbClr val="000000"/>
                </a:solidFill>
                <a:effectLst/>
                <a:latin typeface="Verdana" panose="020B0604030504040204" pitchFamily="34" charset="0"/>
              </a:rPr>
              <a:t>Hier ist eine **Tabelle der Lymphome**, die sich primär oder sekundär im **gastrointestinalen (GI) Trakt** manifestieren können, basierend auf ihrer Klassifikation und Reife.</a:t>
            </a:r>
            <a:br>
              <a:rPr lang="de-DE" dirty="0"/>
            </a:br>
            <a:endParaRPr lang="de-DE" dirty="0"/>
          </a:p>
          <a:p>
            <a:r>
              <a:rPr lang="de-DE" b="0" i="0" dirty="0">
                <a:solidFill>
                  <a:srgbClr val="000000"/>
                </a:solidFill>
                <a:effectLst/>
                <a:latin typeface="Verdana" panose="020B0604030504040204" pitchFamily="34" charset="0"/>
              </a:rPr>
              <a:t>### Erläuterungen:</a:t>
            </a:r>
            <a:br>
              <a:rPr lang="de-DE" dirty="0"/>
            </a:br>
            <a:r>
              <a:rPr lang="de-DE" b="0" i="0" dirty="0">
                <a:solidFill>
                  <a:srgbClr val="000000"/>
                </a:solidFill>
                <a:effectLst/>
                <a:latin typeface="Verdana" panose="020B0604030504040204" pitchFamily="34" charset="0"/>
              </a:rPr>
              <a:t>- **Primäre Lymphome** des GI-Trakts beginnen in den Magen-Darm-Geweben, z. B. MALT-Lymphome, die häufig im Magen auftreten und oft mit **Helicobacter pylori**-Infektionen assoziiert sind.</a:t>
            </a:r>
            <a:br>
              <a:rPr lang="de-DE" dirty="0"/>
            </a:br>
            <a:r>
              <a:rPr lang="de-DE" b="0" i="0" dirty="0">
                <a:solidFill>
                  <a:srgbClr val="000000"/>
                </a:solidFill>
                <a:effectLst/>
                <a:latin typeface="Verdana" panose="020B0604030504040204" pitchFamily="34" charset="0"/>
              </a:rPr>
              <a:t>- **Sekundäre Lymphome** betreffen den GI-Trakt, nachdem sie sich aus anderen Bereichen des Körpers ausgebreitet haben (z. B. Mantelzell-Lymphom oder diffus großzelliges B-Zell-Lymphom).</a:t>
            </a:r>
            <a:br>
              <a:rPr lang="de-DE" dirty="0"/>
            </a:br>
            <a:br>
              <a:rPr lang="de-DE" dirty="0"/>
            </a:br>
            <a:r>
              <a:rPr lang="de-DE" b="0" i="0" dirty="0">
                <a:solidFill>
                  <a:srgbClr val="000000"/>
                </a:solidFill>
                <a:effectLst/>
                <a:latin typeface="Verdana" panose="020B0604030504040204" pitchFamily="34" charset="0"/>
              </a:rPr>
              <a:t>Diese Lymphome sind eine wichtige klinische Gruppe, da sie unterschiedliche Prognosen und Behandlungsansätze haben.</a:t>
            </a:r>
          </a:p>
          <a:p>
            <a:endParaRPr lang="de-DE" b="0" i="0" dirty="0">
              <a:solidFill>
                <a:srgbClr val="000000"/>
              </a:solidFill>
              <a:effectLst/>
              <a:latin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5</a:t>
            </a:fld>
            <a:endParaRPr lang="en-GB"/>
          </a:p>
        </p:txBody>
      </p:sp>
    </p:spTree>
    <p:extLst>
      <p:ext uri="{BB962C8B-B14F-4D97-AF65-F5344CB8AC3E}">
        <p14:creationId xmlns:p14="http://schemas.microsoft.com/office/powerpoint/2010/main" val="122308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6</a:t>
            </a:fld>
            <a:endParaRPr lang="en-GB"/>
          </a:p>
        </p:txBody>
      </p:sp>
    </p:spTree>
    <p:extLst>
      <p:ext uri="{BB962C8B-B14F-4D97-AF65-F5344CB8AC3E}">
        <p14:creationId xmlns:p14="http://schemas.microsoft.com/office/powerpoint/2010/main" val="3515244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6DB26707-95B4-4FB6-9445-B51C79FFDDC6}" type="slidenum">
              <a:rPr lang="en-US" smtClean="0"/>
              <a:t>7</a:t>
            </a:fld>
            <a:endParaRPr lang="en-US"/>
          </a:p>
        </p:txBody>
      </p:sp>
    </p:spTree>
    <p:extLst>
      <p:ext uri="{BB962C8B-B14F-4D97-AF65-F5344CB8AC3E}">
        <p14:creationId xmlns:p14="http://schemas.microsoft.com/office/powerpoint/2010/main" val="218432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91B4C3-8DD3-4574-B98A-C58ADD1E2AFA}" type="slidenum">
              <a:rPr lang="en-GB" smtClean="0"/>
              <a:t>8</a:t>
            </a:fld>
            <a:endParaRPr lang="en-GB"/>
          </a:p>
        </p:txBody>
      </p:sp>
    </p:spTree>
    <p:extLst>
      <p:ext uri="{BB962C8B-B14F-4D97-AF65-F5344CB8AC3E}">
        <p14:creationId xmlns:p14="http://schemas.microsoft.com/office/powerpoint/2010/main" val="383409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b="0" i="0" dirty="0">
                <a:solidFill>
                  <a:srgbClr val="000000"/>
                </a:solidFill>
                <a:effectLst/>
                <a:latin typeface="Roboto" panose="02000000000000000000" pitchFamily="2" charset="0"/>
              </a:rPr>
              <a:t>Die Lokalisation des MALT-Lymphoms ist auf die Schleimhautregionen des Organismus beschränkt. Am häufigsten ist hier die </a:t>
            </a:r>
            <a:r>
              <a:rPr lang="de-CH" b="0" i="0" u="none" strike="noStrike" dirty="0">
                <a:solidFill>
                  <a:srgbClr val="CC0033"/>
                </a:solidFill>
                <a:effectLst/>
                <a:latin typeface="Roboto" panose="02000000000000000000" pitchFamily="2" charset="0"/>
                <a:hlinkClick r:id="rId3"/>
              </a:rPr>
              <a:t>Magenschleimhaut</a:t>
            </a:r>
            <a:r>
              <a:rPr lang="de-CH" b="0" i="0" dirty="0">
                <a:solidFill>
                  <a:srgbClr val="000000"/>
                </a:solidFill>
                <a:effectLst/>
                <a:latin typeface="Roboto" panose="02000000000000000000" pitchFamily="2" charset="0"/>
              </a:rPr>
              <a:t> befallen. Aber auch das </a:t>
            </a:r>
            <a:r>
              <a:rPr lang="de-CH" b="0" i="0" u="none" strike="noStrike" dirty="0">
                <a:solidFill>
                  <a:srgbClr val="CC0033"/>
                </a:solidFill>
                <a:effectLst/>
                <a:latin typeface="Roboto" panose="02000000000000000000" pitchFamily="2" charset="0"/>
                <a:hlinkClick r:id="rId4"/>
              </a:rPr>
              <a:t>Auge</a:t>
            </a:r>
            <a:r>
              <a:rPr lang="de-CH" b="0" i="0" dirty="0">
                <a:solidFill>
                  <a:srgbClr val="000000"/>
                </a:solidFill>
                <a:effectLst/>
                <a:latin typeface="Roboto" panose="02000000000000000000" pitchFamily="2" charset="0"/>
              </a:rPr>
              <a:t>, die </a:t>
            </a:r>
            <a:r>
              <a:rPr lang="de-CH" b="0" i="0" u="none" strike="noStrike" dirty="0">
                <a:solidFill>
                  <a:srgbClr val="CC0033"/>
                </a:solidFill>
                <a:effectLst/>
                <a:latin typeface="Roboto" panose="02000000000000000000" pitchFamily="2" charset="0"/>
                <a:hlinkClick r:id="rId5"/>
              </a:rPr>
              <a:t>Nase</a:t>
            </a:r>
            <a:r>
              <a:rPr lang="de-CH" b="0" i="0" dirty="0">
                <a:solidFill>
                  <a:srgbClr val="000000"/>
                </a:solidFill>
                <a:effectLst/>
                <a:latin typeface="Roboto" panose="02000000000000000000" pitchFamily="2" charset="0"/>
              </a:rPr>
              <a:t>, </a:t>
            </a:r>
            <a:r>
              <a:rPr lang="de-CH" b="0" i="0" u="none" strike="noStrike" dirty="0">
                <a:solidFill>
                  <a:srgbClr val="CC0033"/>
                </a:solidFill>
                <a:effectLst/>
                <a:latin typeface="Roboto" panose="02000000000000000000" pitchFamily="2" charset="0"/>
                <a:hlinkClick r:id="rId6"/>
              </a:rPr>
              <a:t>Speicheldrüsen</a:t>
            </a:r>
            <a:r>
              <a:rPr lang="de-CH" b="0" i="0" dirty="0">
                <a:solidFill>
                  <a:srgbClr val="000000"/>
                </a:solidFill>
                <a:effectLst/>
                <a:latin typeface="Roboto" panose="02000000000000000000" pitchFamily="2" charset="0"/>
              </a:rPr>
              <a:t> und der </a:t>
            </a:r>
            <a:r>
              <a:rPr lang="de-CH" b="0" i="0" u="none" strike="noStrike" dirty="0">
                <a:solidFill>
                  <a:srgbClr val="CC0033"/>
                </a:solidFill>
                <a:effectLst/>
                <a:latin typeface="Roboto" panose="02000000000000000000" pitchFamily="2" charset="0"/>
                <a:hlinkClick r:id="rId7"/>
              </a:rPr>
              <a:t>Rachen</a:t>
            </a:r>
            <a:r>
              <a:rPr lang="de-CH" b="0" i="0" dirty="0">
                <a:solidFill>
                  <a:srgbClr val="000000"/>
                </a:solidFill>
                <a:effectLst/>
                <a:latin typeface="Roboto" panose="02000000000000000000" pitchFamily="2" charset="0"/>
              </a:rPr>
              <a:t> sind mitunter betroffen. Selten, aber dafür besonders folgenreich, ist das Auftreten in der </a:t>
            </a:r>
            <a:r>
              <a:rPr lang="de-CH" b="0" i="0" u="none" strike="noStrike" dirty="0">
                <a:solidFill>
                  <a:srgbClr val="CC0033"/>
                </a:solidFill>
                <a:effectLst/>
                <a:latin typeface="Roboto" panose="02000000000000000000" pitchFamily="2" charset="0"/>
                <a:hlinkClick r:id="rId8"/>
              </a:rPr>
              <a:t>Lunge</a:t>
            </a:r>
            <a:r>
              <a:rPr lang="de-CH" b="0" i="0" dirty="0">
                <a:solidFill>
                  <a:srgbClr val="000000"/>
                </a:solidFill>
                <a:effectLst/>
                <a:latin typeface="Roboto" panose="02000000000000000000" pitchFamily="2" charset="0"/>
              </a:rPr>
              <a:t>.</a:t>
            </a:r>
            <a:endParaRPr lang="de-CH" dirty="0"/>
          </a:p>
        </p:txBody>
      </p:sp>
      <p:sp>
        <p:nvSpPr>
          <p:cNvPr id="4" name="Slide Number Placeholder 3"/>
          <p:cNvSpPr>
            <a:spLocks noGrp="1"/>
          </p:cNvSpPr>
          <p:nvPr>
            <p:ph type="sldNum" sz="quarter" idx="5"/>
          </p:nvPr>
        </p:nvSpPr>
        <p:spPr/>
        <p:txBody>
          <a:bodyPr/>
          <a:lstStyle/>
          <a:p>
            <a:fld id="{5E2CA093-4DC0-4A73-96FB-0C8618FB1834}" type="slidenum">
              <a:rPr lang="de-CH" smtClean="0"/>
              <a:t>9</a:t>
            </a:fld>
            <a:endParaRPr lang="de-CH"/>
          </a:p>
        </p:txBody>
      </p:sp>
    </p:spTree>
    <p:extLst>
      <p:ext uri="{BB962C8B-B14F-4D97-AF65-F5344CB8AC3E}">
        <p14:creationId xmlns:p14="http://schemas.microsoft.com/office/powerpoint/2010/main" val="297311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weis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E3992CB7-79F2-4243-B9A8-DC961BE1A296}"/>
              </a:ext>
            </a:extLst>
          </p:cNvPr>
          <p:cNvSpPr>
            <a:spLocks noGrp="1"/>
          </p:cNvSpPr>
          <p:nvPr>
            <p:ph type="body" sz="quarter" idx="15" hasCustomPrompt="1"/>
          </p:nvPr>
        </p:nvSpPr>
        <p:spPr>
          <a:xfrm>
            <a:off x="576942" y="2899827"/>
            <a:ext cx="10778400" cy="369332"/>
          </a:xfrm>
          <a:noFill/>
        </p:spPr>
        <p:txBody>
          <a:bodyPr vert="horz" wrap="square" lIns="91440" tIns="45720" rIns="91440" bIns="45720" rtlCol="0">
            <a:spAutoFit/>
          </a:bodyPr>
          <a:lstStyle>
            <a:lvl1pPr marL="0">
              <a:defRPr lang="en-GB" sz="2000" b="1" dirty="0"/>
            </a:lvl1pPr>
          </a:lstStyle>
          <a:p>
            <a:pPr marL="0" lvl="0"/>
            <a:r>
              <a:rPr lang="en-US" sz="2000" b="1"/>
              <a:t>Vorname Name, Funktionsbezeichnung</a:t>
            </a:r>
            <a:endParaRPr lang="en-US" sz="2000" b="1" dirty="0"/>
          </a:p>
        </p:txBody>
      </p:sp>
      <p:sp>
        <p:nvSpPr>
          <p:cNvPr id="2" name="Title 1">
            <a:extLst>
              <a:ext uri="{FF2B5EF4-FFF2-40B4-BE49-F238E27FC236}">
                <a16:creationId xmlns:a16="http://schemas.microsoft.com/office/drawing/2014/main" id="{049A75E6-C484-46FA-9D4C-769610C3D190}"/>
              </a:ext>
            </a:extLst>
          </p:cNvPr>
          <p:cNvSpPr>
            <a:spLocks noGrp="1"/>
          </p:cNvSpPr>
          <p:nvPr>
            <p:ph type="title" hasCustomPrompt="1"/>
          </p:nvPr>
        </p:nvSpPr>
        <p:spPr>
          <a:xfrm>
            <a:off x="576942" y="2012756"/>
            <a:ext cx="10776857" cy="784830"/>
          </a:xfrm>
          <a:noFill/>
        </p:spPr>
        <p:txBody>
          <a:bodyPr vert="horz" wrap="square" lIns="91440" tIns="45720" rIns="91440" bIns="45720" rtlCol="0" anchor="b" anchorCtr="0">
            <a:spAutoFit/>
          </a:bodyPr>
          <a:lstStyle>
            <a:lvl1pPr>
              <a:defRPr lang="en-GB" sz="5000" dirty="0">
                <a:solidFill>
                  <a:schemeClr val="accent1"/>
                </a:solidFill>
                <a:latin typeface="+mn-lt"/>
                <a:ea typeface="+mn-ea"/>
                <a:cs typeface="+mn-cs"/>
              </a:defRPr>
            </a:lvl1pPr>
          </a:lstStyle>
          <a:p>
            <a:r>
              <a:rPr lang="en-US" sz="5000" b="1">
                <a:solidFill>
                  <a:schemeClr val="accent1"/>
                </a:solidFill>
              </a:rPr>
              <a:t>Haupttitel (Arial 50 Pt.)</a:t>
            </a:r>
            <a:endParaRPr lang="en-US" dirty="0"/>
          </a:p>
        </p:txBody>
      </p:sp>
      <p:sp>
        <p:nvSpPr>
          <p:cNvPr id="9" name="Rectangle 8">
            <a:extLst>
              <a:ext uri="{FF2B5EF4-FFF2-40B4-BE49-F238E27FC236}">
                <a16:creationId xmlns:a16="http://schemas.microsoft.com/office/drawing/2014/main" id="{000376F3-E4DA-4737-AAB9-051FE3395EF7}"/>
              </a:ext>
            </a:extLst>
          </p:cNvPr>
          <p:cNvSpPr/>
          <p:nvPr userDrawn="1"/>
        </p:nvSpPr>
        <p:spPr bwMode="white">
          <a:xfrm>
            <a:off x="442452" y="6120581"/>
            <a:ext cx="1651819" cy="56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9D4C0B0E-9621-46FF-B081-175B012CE7B6}"/>
              </a:ext>
            </a:extLst>
          </p:cNvPr>
          <p:cNvSpPr>
            <a:spLocks noGrp="1"/>
          </p:cNvSpPr>
          <p:nvPr>
            <p:ph type="body" sz="quarter" idx="16" hasCustomPrompt="1"/>
          </p:nvPr>
        </p:nvSpPr>
        <p:spPr>
          <a:xfrm>
            <a:off x="578999" y="5997706"/>
            <a:ext cx="10778400" cy="313932"/>
          </a:xfrm>
        </p:spPr>
        <p:txBody>
          <a:bodyPr vert="horz" lIns="91440" tIns="45720" rIns="91440" bIns="45720" rtlCol="0">
            <a:spAutoFit/>
          </a:bodyPr>
          <a:lstStyle>
            <a:lvl1pPr>
              <a:defRPr lang="en-US" b="1" dirty="0">
                <a:solidFill>
                  <a:schemeClr val="tx1">
                    <a:lumMod val="75000"/>
                    <a:lumOff val="25000"/>
                  </a:schemeClr>
                </a:solidFill>
              </a:defRPr>
            </a:lvl1pPr>
          </a:lstStyle>
          <a:p>
            <a:r>
              <a:rPr lang="en-US" sz="1600" b="1">
                <a:solidFill>
                  <a:schemeClr val="tx1">
                    <a:lumMod val="75000"/>
                    <a:lumOff val="25000"/>
                  </a:schemeClr>
                </a:solidFill>
              </a:rPr>
              <a:t>Unternehmenseinheit, Veranstaltungsbezeichnung, Datum, Ort</a:t>
            </a:r>
            <a:endParaRPr lang="en-US" sz="1600" b="1" dirty="0">
              <a:solidFill>
                <a:schemeClr val="tx1">
                  <a:lumMod val="75000"/>
                  <a:lumOff val="25000"/>
                </a:schemeClr>
              </a:solidFill>
            </a:endParaRPr>
          </a:p>
        </p:txBody>
      </p:sp>
      <p:pic>
        <p:nvPicPr>
          <p:cNvPr id="8" name="Picture1">
            <a:extLst>
              <a:ext uri="{FF2B5EF4-FFF2-40B4-BE49-F238E27FC236}">
                <a16:creationId xmlns:a16="http://schemas.microsoft.com/office/drawing/2014/main" id="{3C083C40-1478-483D-816C-3F43218D2E7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07798" y="811371"/>
            <a:ext cx="2186880" cy="390382"/>
          </a:xfrm>
          <a:prstGeom prst="rect">
            <a:avLst/>
          </a:prstGeom>
        </p:spPr>
      </p:pic>
    </p:spTree>
    <p:extLst>
      <p:ext uri="{BB962C8B-B14F-4D97-AF65-F5344CB8AC3E}">
        <p14:creationId xmlns:p14="http://schemas.microsoft.com/office/powerpoint/2010/main" val="16600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_1_Sp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5F8A-C369-4B9F-9066-8C81E444E92C}"/>
              </a:ext>
            </a:extLst>
          </p:cNvPr>
          <p:cNvSpPr>
            <a:spLocks noGrp="1"/>
          </p:cNvSpPr>
          <p:nvPr>
            <p:ph type="title" hasCustomPrompt="1"/>
          </p:nvPr>
        </p:nvSpPr>
        <p:spPr>
          <a:xfrm>
            <a:off x="576942" y="521015"/>
            <a:ext cx="10562633" cy="812530"/>
          </a:xfrm>
        </p:spPr>
        <p:txBody>
          <a:bodyPr/>
          <a:lstStyle>
            <a:lvl1pPr>
              <a:defRPr/>
            </a:lvl1pPr>
          </a:lstStyle>
          <a:p>
            <a:r>
              <a:rPr lang="en-US"/>
              <a:t>Inhalt (Arial 26 pt)</a:t>
            </a:r>
            <a:br>
              <a:rPr lang="en-US"/>
            </a:br>
            <a:r>
              <a:rPr lang="en-US"/>
              <a:t>Titel maximal zwei Zeilen</a:t>
            </a:r>
            <a:endParaRPr lang="en-US" dirty="0"/>
          </a:p>
        </p:txBody>
      </p:sp>
      <p:sp>
        <p:nvSpPr>
          <p:cNvPr id="7" name="Text Placeholder 6">
            <a:extLst>
              <a:ext uri="{FF2B5EF4-FFF2-40B4-BE49-F238E27FC236}">
                <a16:creationId xmlns:a16="http://schemas.microsoft.com/office/drawing/2014/main" id="{970E7E6C-3CC5-4EA6-A808-1B6DCF540343}"/>
              </a:ext>
            </a:extLst>
          </p:cNvPr>
          <p:cNvSpPr>
            <a:spLocks noGrp="1"/>
          </p:cNvSpPr>
          <p:nvPr>
            <p:ph type="body" sz="quarter" idx="13" hasCustomPrompt="1"/>
          </p:nvPr>
        </p:nvSpPr>
        <p:spPr>
          <a:xfrm>
            <a:off x="576945" y="1874840"/>
            <a:ext cx="10562632" cy="3735387"/>
          </a:xfrm>
        </p:spPr>
        <p:txBody>
          <a:bodyPr>
            <a:normAutofit/>
          </a:bodyPr>
          <a:lstStyle>
            <a:lvl1pPr>
              <a:defRPr sz="1600"/>
            </a:lvl1pPr>
            <a:lvl2pPr>
              <a:defRPr sz="1600"/>
            </a:lvl2pPr>
            <a:lvl3pPr>
              <a:defRPr sz="1600"/>
            </a:lvl3pPr>
          </a:lstStyle>
          <a:p>
            <a:pPr lvl="0"/>
            <a:r>
              <a:rPr lang="en-US"/>
              <a:t>Lauftext (Arial 16 Punkt)</a:t>
            </a:r>
            <a:endParaRPr lang="vi-VN"/>
          </a:p>
          <a:p>
            <a:pPr lvl="1"/>
            <a:r>
              <a:rPr lang="en-US"/>
              <a:t>Aufzählung 1. Ebene</a:t>
            </a:r>
          </a:p>
          <a:p>
            <a:pPr lvl="2"/>
            <a:r>
              <a:rPr lang="en-US"/>
              <a:t>Aufzählung 2. Ebene</a:t>
            </a:r>
            <a:endParaRPr lang="en-US" dirty="0"/>
          </a:p>
        </p:txBody>
      </p:sp>
      <p:sp>
        <p:nvSpPr>
          <p:cNvPr id="8"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9"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10"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304855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rzsatz, Zita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176755-7F7C-40FA-BFFD-13320D19812D}"/>
              </a:ext>
            </a:extLst>
          </p:cNvPr>
          <p:cNvSpPr/>
          <p:nvPr userDrawn="1"/>
        </p:nvSpPr>
        <p:spPr>
          <a:xfrm>
            <a:off x="495947" y="480446"/>
            <a:ext cx="5600054" cy="5856539"/>
          </a:xfrm>
          <a:prstGeom prst="rect">
            <a:avLst/>
          </a:prstGeom>
          <a:gradFill>
            <a:gsLst>
              <a:gs pos="0">
                <a:srgbClr val="004E89"/>
              </a:gs>
              <a:gs pos="100000">
                <a:srgbClr val="00A0D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8" name="Graphic 7">
            <a:extLst>
              <a:ext uri="{FF2B5EF4-FFF2-40B4-BE49-F238E27FC236}">
                <a16:creationId xmlns:a16="http://schemas.microsoft.com/office/drawing/2014/main" id="{7359C42B-F74A-4944-82D7-57E20D6F20C6}"/>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flipH="1">
            <a:off x="495947" y="480446"/>
            <a:ext cx="2091621" cy="5856539"/>
          </a:xfrm>
          <a:prstGeom prst="rect">
            <a:avLst/>
          </a:prstGeom>
        </p:spPr>
      </p:pic>
      <p:sp>
        <p:nvSpPr>
          <p:cNvPr id="11" name="Text Placeholder 10">
            <a:extLst>
              <a:ext uri="{FF2B5EF4-FFF2-40B4-BE49-F238E27FC236}">
                <a16:creationId xmlns:a16="http://schemas.microsoft.com/office/drawing/2014/main" id="{501F1C19-6A56-4004-9072-040C1A185D2E}"/>
              </a:ext>
            </a:extLst>
          </p:cNvPr>
          <p:cNvSpPr>
            <a:spLocks noGrp="1"/>
          </p:cNvSpPr>
          <p:nvPr>
            <p:ph type="body" sz="quarter" idx="10" hasCustomPrompt="1"/>
          </p:nvPr>
        </p:nvSpPr>
        <p:spPr>
          <a:xfrm>
            <a:off x="905358" y="969610"/>
            <a:ext cx="4771048" cy="3098284"/>
          </a:xfr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Kurzsatz</a:t>
            </a:r>
            <a:r>
              <a:rPr lang="en-US" dirty="0"/>
              <a:t>, </a:t>
            </a:r>
            <a:r>
              <a:rPr lang="en-US" dirty="0" err="1"/>
              <a:t>Zitat</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Kurzsatz</a:t>
            </a:r>
            <a:r>
              <a:rPr lang="en-US" dirty="0"/>
              <a:t>, </a:t>
            </a:r>
            <a:r>
              <a:rPr lang="en-US" dirty="0" err="1"/>
              <a:t>Zitat</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Kurzsatz</a:t>
            </a:r>
            <a:r>
              <a:rPr lang="en-US" dirty="0"/>
              <a:t>, </a:t>
            </a:r>
            <a:r>
              <a:rPr lang="en-US" dirty="0" err="1"/>
              <a:t>Zitat</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Kurzsatz</a:t>
            </a:r>
            <a:r>
              <a:rPr lang="en-US" dirty="0"/>
              <a:t>, </a:t>
            </a:r>
            <a:r>
              <a:rPr lang="en-US" dirty="0" err="1"/>
              <a:t>Zitat</a:t>
            </a:r>
            <a:endParaRPr lang="en-US" dirty="0"/>
          </a:p>
          <a:p>
            <a:pPr lvl="0"/>
            <a:r>
              <a:rPr lang="en-US" dirty="0"/>
              <a:t>(Arial 36 Pt.)</a:t>
            </a:r>
          </a:p>
        </p:txBody>
      </p:sp>
    </p:spTree>
    <p:extLst>
      <p:ext uri="{BB962C8B-B14F-4D97-AF65-F5344CB8AC3E}">
        <p14:creationId xmlns:p14="http://schemas.microsoft.com/office/powerpoint/2010/main" val="3785398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34813-1085-48AA-B11E-82AB1EE3D82B}"/>
              </a:ext>
            </a:extLst>
          </p:cNvPr>
          <p:cNvSpPr>
            <a:spLocks noGrp="1"/>
          </p:cNvSpPr>
          <p:nvPr>
            <p:ph type="title" hasCustomPrompt="1"/>
          </p:nvPr>
        </p:nvSpPr>
        <p:spPr>
          <a:xfrm>
            <a:off x="576942" y="521015"/>
            <a:ext cx="10776857" cy="812530"/>
          </a:xfrm>
        </p:spPr>
        <p:txBody>
          <a:bodyPr/>
          <a:lstStyle>
            <a:lvl1pPr>
              <a:defRPr/>
            </a:lvl1pPr>
          </a:lstStyle>
          <a:p>
            <a:r>
              <a:rPr lang="en-US"/>
              <a:t>Tabelle (Arial 26 pt)</a:t>
            </a:r>
            <a:br>
              <a:rPr lang="en-US"/>
            </a:br>
            <a:r>
              <a:rPr lang="en-US"/>
              <a:t>Titel maximal zwei Zeilen</a:t>
            </a:r>
            <a:endParaRPr lang="en-US" dirty="0"/>
          </a:p>
        </p:txBody>
      </p:sp>
      <p:sp>
        <p:nvSpPr>
          <p:cNvPr id="10" name="Table Placeholder 6">
            <a:extLst>
              <a:ext uri="{FF2B5EF4-FFF2-40B4-BE49-F238E27FC236}">
                <a16:creationId xmlns:a16="http://schemas.microsoft.com/office/drawing/2014/main" id="{DA6D26B5-5ECF-4C5B-8859-771F2D0D013F}"/>
              </a:ext>
            </a:extLst>
          </p:cNvPr>
          <p:cNvSpPr>
            <a:spLocks noGrp="1"/>
          </p:cNvSpPr>
          <p:nvPr>
            <p:ph type="tbl" sz="quarter" idx="13"/>
          </p:nvPr>
        </p:nvSpPr>
        <p:spPr>
          <a:xfrm>
            <a:off x="576262" y="2145376"/>
            <a:ext cx="11039476" cy="2989262"/>
          </a:xfrm>
        </p:spPr>
        <p:txBody>
          <a:bodyPr/>
          <a:lstStyle/>
          <a:p>
            <a:endParaRPr lang="en-US"/>
          </a:p>
        </p:txBody>
      </p:sp>
      <p:sp>
        <p:nvSpPr>
          <p:cNvPr id="7"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8"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9"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2223585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le_Schedu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A215-77A3-48DA-A87C-B19843D41174}"/>
              </a:ext>
            </a:extLst>
          </p:cNvPr>
          <p:cNvSpPr>
            <a:spLocks noGrp="1"/>
          </p:cNvSpPr>
          <p:nvPr>
            <p:ph type="title" hasCustomPrompt="1"/>
          </p:nvPr>
        </p:nvSpPr>
        <p:spPr/>
        <p:txBody>
          <a:bodyPr/>
          <a:lstStyle>
            <a:lvl1pPr>
              <a:defRPr/>
            </a:lvl1pPr>
          </a:lstStyle>
          <a:p>
            <a:r>
              <a:rPr lang="en-US"/>
              <a:t>Textfolie mit Tabelle (Arial 26 pt)</a:t>
            </a:r>
            <a:br>
              <a:rPr lang="en-US"/>
            </a:br>
            <a:r>
              <a:rPr lang="en-US"/>
              <a:t>Titel maximal zwei Zeilen</a:t>
            </a:r>
            <a:endParaRPr lang="en-US" dirty="0"/>
          </a:p>
        </p:txBody>
      </p:sp>
      <p:sp>
        <p:nvSpPr>
          <p:cNvPr id="6" name="Table Placeholder 3">
            <a:extLst>
              <a:ext uri="{FF2B5EF4-FFF2-40B4-BE49-F238E27FC236}">
                <a16:creationId xmlns:a16="http://schemas.microsoft.com/office/drawing/2014/main" id="{A4A2E3E4-F4F9-4979-B251-466228DB04A8}"/>
              </a:ext>
            </a:extLst>
          </p:cNvPr>
          <p:cNvSpPr>
            <a:spLocks noGrp="1"/>
          </p:cNvSpPr>
          <p:nvPr>
            <p:ph type="tbl" sz="quarter" idx="50" hasCustomPrompt="1"/>
          </p:nvPr>
        </p:nvSpPr>
        <p:spPr>
          <a:xfrm>
            <a:off x="576264" y="2279649"/>
            <a:ext cx="11039474" cy="3799439"/>
          </a:xfrm>
        </p:spPr>
        <p:txBody>
          <a:bodyPr/>
          <a:lstStyle>
            <a:lvl1pPr>
              <a:defRPr/>
            </a:lvl1pPr>
          </a:lstStyle>
          <a:p>
            <a:r>
              <a:rPr lang="en-US" dirty="0"/>
              <a:t>Click icon to insert Table</a:t>
            </a:r>
          </a:p>
        </p:txBody>
      </p:sp>
      <p:sp>
        <p:nvSpPr>
          <p:cNvPr id="8" name="Text Placeholder 6">
            <a:extLst>
              <a:ext uri="{FF2B5EF4-FFF2-40B4-BE49-F238E27FC236}">
                <a16:creationId xmlns:a16="http://schemas.microsoft.com/office/drawing/2014/main" id="{95F06231-36E1-4E12-B31B-359BD139A503}"/>
              </a:ext>
            </a:extLst>
          </p:cNvPr>
          <p:cNvSpPr>
            <a:spLocks noGrp="1"/>
          </p:cNvSpPr>
          <p:nvPr>
            <p:ph type="body" sz="quarter" idx="31" hasCustomPrompt="1"/>
          </p:nvPr>
        </p:nvSpPr>
        <p:spPr>
          <a:xfrm flipH="1">
            <a:off x="3773165" y="1629430"/>
            <a:ext cx="3600" cy="559328"/>
          </a:xfrm>
          <a:solidFill>
            <a:schemeClr val="tx2"/>
          </a:solidFill>
          <a:ln>
            <a:noFill/>
          </a:ln>
        </p:spPr>
        <p:txBody>
          <a:bodyPr lIns="0" tIns="0" rIns="0" bIns="0"/>
          <a:lstStyle>
            <a:lvl1pPr>
              <a:defRPr>
                <a:noFill/>
              </a:defRPr>
            </a:lvl1pPr>
          </a:lstStyle>
          <a:p>
            <a:pPr lvl="0"/>
            <a:r>
              <a:rPr lang="en-US" dirty="0"/>
              <a:t>.</a:t>
            </a:r>
          </a:p>
        </p:txBody>
      </p:sp>
      <p:sp>
        <p:nvSpPr>
          <p:cNvPr id="9" name="Text Placeholder 6">
            <a:extLst>
              <a:ext uri="{FF2B5EF4-FFF2-40B4-BE49-F238E27FC236}">
                <a16:creationId xmlns:a16="http://schemas.microsoft.com/office/drawing/2014/main" id="{3FC9513D-2BF3-4F46-9D41-A14ECA9305B2}"/>
              </a:ext>
            </a:extLst>
          </p:cNvPr>
          <p:cNvSpPr>
            <a:spLocks noGrp="1"/>
          </p:cNvSpPr>
          <p:nvPr>
            <p:ph type="body" sz="quarter" idx="32" hasCustomPrompt="1"/>
          </p:nvPr>
        </p:nvSpPr>
        <p:spPr>
          <a:xfrm>
            <a:off x="2758440" y="1619604"/>
            <a:ext cx="1052017" cy="276225"/>
          </a:xfrm>
        </p:spPr>
        <p:txBody>
          <a:bodyPr wrap="none">
            <a:noAutofit/>
          </a:bodyPr>
          <a:lstStyle>
            <a:lvl1pPr algn="r">
              <a:defRPr sz="1200" b="1">
                <a:solidFill>
                  <a:schemeClr val="tx2"/>
                </a:solidFill>
              </a:defRPr>
            </a:lvl1pPr>
          </a:lstStyle>
          <a:p>
            <a:pPr lvl="0"/>
            <a:r>
              <a:rPr lang="en-US" dirty="0"/>
              <a:t>Milestone 1</a:t>
            </a:r>
          </a:p>
        </p:txBody>
      </p:sp>
      <p:sp>
        <p:nvSpPr>
          <p:cNvPr id="10" name="Text Placeholder 6">
            <a:extLst>
              <a:ext uri="{FF2B5EF4-FFF2-40B4-BE49-F238E27FC236}">
                <a16:creationId xmlns:a16="http://schemas.microsoft.com/office/drawing/2014/main" id="{2993B3A5-B9AD-4D5B-B3B1-D3BCA15B33F5}"/>
              </a:ext>
            </a:extLst>
          </p:cNvPr>
          <p:cNvSpPr>
            <a:spLocks noGrp="1"/>
          </p:cNvSpPr>
          <p:nvPr>
            <p:ph type="body" sz="quarter" idx="33" hasCustomPrompt="1"/>
          </p:nvPr>
        </p:nvSpPr>
        <p:spPr>
          <a:xfrm>
            <a:off x="2758440" y="1825459"/>
            <a:ext cx="1052018" cy="276225"/>
          </a:xfrm>
        </p:spPr>
        <p:txBody>
          <a:bodyPr wrap="none">
            <a:noAutofit/>
          </a:bodyPr>
          <a:lstStyle>
            <a:lvl1pPr algn="r">
              <a:defRPr sz="1200" b="0">
                <a:solidFill>
                  <a:schemeClr val="tx2"/>
                </a:solidFill>
              </a:defRPr>
            </a:lvl1pPr>
          </a:lstStyle>
          <a:p>
            <a:pPr lvl="0"/>
            <a:r>
              <a:rPr lang="en-US" dirty="0"/>
              <a:t>00.00.19</a:t>
            </a:r>
          </a:p>
        </p:txBody>
      </p:sp>
      <p:sp>
        <p:nvSpPr>
          <p:cNvPr id="11" name="Text Placeholder 6">
            <a:extLst>
              <a:ext uri="{FF2B5EF4-FFF2-40B4-BE49-F238E27FC236}">
                <a16:creationId xmlns:a16="http://schemas.microsoft.com/office/drawing/2014/main" id="{953F7265-1B1D-41C1-B11E-468A6E8F0155}"/>
              </a:ext>
            </a:extLst>
          </p:cNvPr>
          <p:cNvSpPr>
            <a:spLocks noGrp="1"/>
          </p:cNvSpPr>
          <p:nvPr>
            <p:ph type="body" sz="quarter" idx="34" hasCustomPrompt="1"/>
          </p:nvPr>
        </p:nvSpPr>
        <p:spPr>
          <a:xfrm flipH="1">
            <a:off x="5533386" y="1629430"/>
            <a:ext cx="3600" cy="559328"/>
          </a:xfrm>
          <a:solidFill>
            <a:schemeClr val="tx2"/>
          </a:solidFill>
          <a:ln>
            <a:noFill/>
          </a:ln>
        </p:spPr>
        <p:txBody>
          <a:bodyPr lIns="0" tIns="0" rIns="0" bIns="0"/>
          <a:lstStyle>
            <a:lvl1pPr>
              <a:defRPr>
                <a:noFill/>
              </a:defRPr>
            </a:lvl1pPr>
          </a:lstStyle>
          <a:p>
            <a:pPr lvl="0"/>
            <a:r>
              <a:rPr lang="en-US" dirty="0"/>
              <a:t>.</a:t>
            </a:r>
          </a:p>
        </p:txBody>
      </p:sp>
      <p:sp>
        <p:nvSpPr>
          <p:cNvPr id="12" name="Text Placeholder 6">
            <a:extLst>
              <a:ext uri="{FF2B5EF4-FFF2-40B4-BE49-F238E27FC236}">
                <a16:creationId xmlns:a16="http://schemas.microsoft.com/office/drawing/2014/main" id="{9D25A1B8-CFC6-4205-BF7E-3EC5AB26A456}"/>
              </a:ext>
            </a:extLst>
          </p:cNvPr>
          <p:cNvSpPr>
            <a:spLocks noGrp="1"/>
          </p:cNvSpPr>
          <p:nvPr>
            <p:ph type="body" sz="quarter" idx="35" hasCustomPrompt="1"/>
          </p:nvPr>
        </p:nvSpPr>
        <p:spPr>
          <a:xfrm>
            <a:off x="4518660" y="1619604"/>
            <a:ext cx="1052017" cy="276225"/>
          </a:xfrm>
        </p:spPr>
        <p:txBody>
          <a:bodyPr wrap="none">
            <a:noAutofit/>
          </a:bodyPr>
          <a:lstStyle>
            <a:lvl1pPr algn="r">
              <a:defRPr sz="1200" b="1">
                <a:solidFill>
                  <a:schemeClr val="tx2"/>
                </a:solidFill>
              </a:defRPr>
            </a:lvl1pPr>
          </a:lstStyle>
          <a:p>
            <a:pPr lvl="0"/>
            <a:r>
              <a:rPr lang="en-US" dirty="0"/>
              <a:t>Milestone 1</a:t>
            </a:r>
          </a:p>
        </p:txBody>
      </p:sp>
      <p:sp>
        <p:nvSpPr>
          <p:cNvPr id="13" name="Text Placeholder 6">
            <a:extLst>
              <a:ext uri="{FF2B5EF4-FFF2-40B4-BE49-F238E27FC236}">
                <a16:creationId xmlns:a16="http://schemas.microsoft.com/office/drawing/2014/main" id="{0B3EC695-1D45-459A-BA0E-BF0F8DBF75DD}"/>
              </a:ext>
            </a:extLst>
          </p:cNvPr>
          <p:cNvSpPr>
            <a:spLocks noGrp="1"/>
          </p:cNvSpPr>
          <p:nvPr>
            <p:ph type="body" sz="quarter" idx="36" hasCustomPrompt="1"/>
          </p:nvPr>
        </p:nvSpPr>
        <p:spPr>
          <a:xfrm>
            <a:off x="4518659" y="1825459"/>
            <a:ext cx="1052018" cy="276225"/>
          </a:xfrm>
        </p:spPr>
        <p:txBody>
          <a:bodyPr wrap="none">
            <a:noAutofit/>
          </a:bodyPr>
          <a:lstStyle>
            <a:lvl1pPr algn="r">
              <a:defRPr sz="1200" b="0">
                <a:solidFill>
                  <a:schemeClr val="tx2"/>
                </a:solidFill>
              </a:defRPr>
            </a:lvl1pPr>
          </a:lstStyle>
          <a:p>
            <a:pPr lvl="0"/>
            <a:r>
              <a:rPr lang="en-US" dirty="0"/>
              <a:t>00.00.19</a:t>
            </a:r>
          </a:p>
        </p:txBody>
      </p:sp>
      <p:sp>
        <p:nvSpPr>
          <p:cNvPr id="14" name="Text Placeholder 6">
            <a:extLst>
              <a:ext uri="{FF2B5EF4-FFF2-40B4-BE49-F238E27FC236}">
                <a16:creationId xmlns:a16="http://schemas.microsoft.com/office/drawing/2014/main" id="{FC0AF981-56C0-4140-98B4-EA7ABBEC64C2}"/>
              </a:ext>
            </a:extLst>
          </p:cNvPr>
          <p:cNvSpPr>
            <a:spLocks noGrp="1"/>
          </p:cNvSpPr>
          <p:nvPr>
            <p:ph type="body" sz="quarter" idx="37" hasCustomPrompt="1"/>
          </p:nvPr>
        </p:nvSpPr>
        <p:spPr>
          <a:xfrm flipH="1">
            <a:off x="7423146" y="1627994"/>
            <a:ext cx="3600" cy="559328"/>
          </a:xfrm>
          <a:solidFill>
            <a:schemeClr val="tx2"/>
          </a:solidFill>
          <a:ln>
            <a:noFill/>
          </a:ln>
        </p:spPr>
        <p:txBody>
          <a:bodyPr lIns="0" tIns="0" rIns="0" bIns="0"/>
          <a:lstStyle>
            <a:lvl1pPr>
              <a:defRPr>
                <a:noFill/>
              </a:defRPr>
            </a:lvl1pPr>
          </a:lstStyle>
          <a:p>
            <a:pPr lvl="0"/>
            <a:r>
              <a:rPr lang="en-US" dirty="0"/>
              <a:t>.</a:t>
            </a:r>
          </a:p>
        </p:txBody>
      </p:sp>
      <p:sp>
        <p:nvSpPr>
          <p:cNvPr id="15" name="Text Placeholder 6">
            <a:extLst>
              <a:ext uri="{FF2B5EF4-FFF2-40B4-BE49-F238E27FC236}">
                <a16:creationId xmlns:a16="http://schemas.microsoft.com/office/drawing/2014/main" id="{B20E1B8D-5C7F-462B-862F-4C44DAC9F4E1}"/>
              </a:ext>
            </a:extLst>
          </p:cNvPr>
          <p:cNvSpPr>
            <a:spLocks noGrp="1"/>
          </p:cNvSpPr>
          <p:nvPr>
            <p:ph type="body" sz="quarter" idx="38" hasCustomPrompt="1"/>
          </p:nvPr>
        </p:nvSpPr>
        <p:spPr>
          <a:xfrm>
            <a:off x="6408420" y="1618170"/>
            <a:ext cx="1052017" cy="276225"/>
          </a:xfrm>
        </p:spPr>
        <p:txBody>
          <a:bodyPr wrap="none">
            <a:noAutofit/>
          </a:bodyPr>
          <a:lstStyle>
            <a:lvl1pPr algn="r">
              <a:defRPr sz="1200" b="1">
                <a:solidFill>
                  <a:schemeClr val="tx2"/>
                </a:solidFill>
              </a:defRPr>
            </a:lvl1pPr>
          </a:lstStyle>
          <a:p>
            <a:pPr lvl="0"/>
            <a:r>
              <a:rPr lang="en-US" dirty="0"/>
              <a:t>Milestone 1</a:t>
            </a:r>
          </a:p>
        </p:txBody>
      </p:sp>
      <p:sp>
        <p:nvSpPr>
          <p:cNvPr id="16" name="Text Placeholder 6">
            <a:extLst>
              <a:ext uri="{FF2B5EF4-FFF2-40B4-BE49-F238E27FC236}">
                <a16:creationId xmlns:a16="http://schemas.microsoft.com/office/drawing/2014/main" id="{9A250D9C-9979-4833-962A-38870A070336}"/>
              </a:ext>
            </a:extLst>
          </p:cNvPr>
          <p:cNvSpPr>
            <a:spLocks noGrp="1"/>
          </p:cNvSpPr>
          <p:nvPr>
            <p:ph type="body" sz="quarter" idx="39" hasCustomPrompt="1"/>
          </p:nvPr>
        </p:nvSpPr>
        <p:spPr>
          <a:xfrm>
            <a:off x="6408419" y="1824023"/>
            <a:ext cx="1052018" cy="276225"/>
          </a:xfrm>
        </p:spPr>
        <p:txBody>
          <a:bodyPr wrap="none">
            <a:noAutofit/>
          </a:bodyPr>
          <a:lstStyle>
            <a:lvl1pPr algn="r">
              <a:defRPr sz="1200" b="0">
                <a:solidFill>
                  <a:schemeClr val="tx2"/>
                </a:solidFill>
              </a:defRPr>
            </a:lvl1pPr>
          </a:lstStyle>
          <a:p>
            <a:pPr lvl="0"/>
            <a:r>
              <a:rPr lang="en-US" dirty="0"/>
              <a:t>00.00.19</a:t>
            </a:r>
          </a:p>
        </p:txBody>
      </p:sp>
      <p:sp>
        <p:nvSpPr>
          <p:cNvPr id="17" name="Text Placeholder 6">
            <a:extLst>
              <a:ext uri="{FF2B5EF4-FFF2-40B4-BE49-F238E27FC236}">
                <a16:creationId xmlns:a16="http://schemas.microsoft.com/office/drawing/2014/main" id="{69B8AF16-B4C5-45D9-9D41-A26EE1EE9692}"/>
              </a:ext>
            </a:extLst>
          </p:cNvPr>
          <p:cNvSpPr>
            <a:spLocks noGrp="1"/>
          </p:cNvSpPr>
          <p:nvPr>
            <p:ph type="body" sz="quarter" idx="40" hasCustomPrompt="1"/>
          </p:nvPr>
        </p:nvSpPr>
        <p:spPr>
          <a:xfrm flipH="1">
            <a:off x="9275613" y="1627994"/>
            <a:ext cx="3600" cy="559328"/>
          </a:xfrm>
          <a:solidFill>
            <a:schemeClr val="tx2"/>
          </a:solidFill>
          <a:ln>
            <a:noFill/>
          </a:ln>
        </p:spPr>
        <p:txBody>
          <a:bodyPr lIns="0" tIns="0" rIns="0" bIns="0"/>
          <a:lstStyle>
            <a:lvl1pPr>
              <a:defRPr>
                <a:noFill/>
              </a:defRPr>
            </a:lvl1pPr>
          </a:lstStyle>
          <a:p>
            <a:pPr lvl="0"/>
            <a:r>
              <a:rPr lang="en-US" dirty="0"/>
              <a:t>.</a:t>
            </a:r>
          </a:p>
        </p:txBody>
      </p:sp>
      <p:sp>
        <p:nvSpPr>
          <p:cNvPr id="18" name="Text Placeholder 6">
            <a:extLst>
              <a:ext uri="{FF2B5EF4-FFF2-40B4-BE49-F238E27FC236}">
                <a16:creationId xmlns:a16="http://schemas.microsoft.com/office/drawing/2014/main" id="{34C5764F-CBA0-4EA5-BB17-9DA6969CA891}"/>
              </a:ext>
            </a:extLst>
          </p:cNvPr>
          <p:cNvSpPr>
            <a:spLocks noGrp="1"/>
          </p:cNvSpPr>
          <p:nvPr>
            <p:ph type="body" sz="quarter" idx="41" hasCustomPrompt="1"/>
          </p:nvPr>
        </p:nvSpPr>
        <p:spPr>
          <a:xfrm>
            <a:off x="8260888" y="1618170"/>
            <a:ext cx="1052017" cy="276225"/>
          </a:xfrm>
        </p:spPr>
        <p:txBody>
          <a:bodyPr wrap="none">
            <a:noAutofit/>
          </a:bodyPr>
          <a:lstStyle>
            <a:lvl1pPr algn="r">
              <a:defRPr sz="1200" b="1">
                <a:solidFill>
                  <a:schemeClr val="tx2"/>
                </a:solidFill>
              </a:defRPr>
            </a:lvl1pPr>
          </a:lstStyle>
          <a:p>
            <a:pPr lvl="0"/>
            <a:r>
              <a:rPr lang="en-US" dirty="0"/>
              <a:t>Milestone 1</a:t>
            </a:r>
          </a:p>
        </p:txBody>
      </p:sp>
      <p:sp>
        <p:nvSpPr>
          <p:cNvPr id="19" name="Text Placeholder 6">
            <a:extLst>
              <a:ext uri="{FF2B5EF4-FFF2-40B4-BE49-F238E27FC236}">
                <a16:creationId xmlns:a16="http://schemas.microsoft.com/office/drawing/2014/main" id="{515BC920-F248-4A31-8215-7198E262A0E6}"/>
              </a:ext>
            </a:extLst>
          </p:cNvPr>
          <p:cNvSpPr>
            <a:spLocks noGrp="1"/>
          </p:cNvSpPr>
          <p:nvPr>
            <p:ph type="body" sz="quarter" idx="42" hasCustomPrompt="1"/>
          </p:nvPr>
        </p:nvSpPr>
        <p:spPr>
          <a:xfrm>
            <a:off x="8260888" y="1824023"/>
            <a:ext cx="1052018" cy="276225"/>
          </a:xfrm>
        </p:spPr>
        <p:txBody>
          <a:bodyPr wrap="none">
            <a:noAutofit/>
          </a:bodyPr>
          <a:lstStyle>
            <a:lvl1pPr algn="r">
              <a:defRPr sz="1200" b="0">
                <a:solidFill>
                  <a:schemeClr val="tx2"/>
                </a:solidFill>
              </a:defRPr>
            </a:lvl1pPr>
          </a:lstStyle>
          <a:p>
            <a:pPr lvl="0"/>
            <a:r>
              <a:rPr lang="en-US" dirty="0"/>
              <a:t>00.00.19</a:t>
            </a:r>
          </a:p>
        </p:txBody>
      </p:sp>
      <p:sp>
        <p:nvSpPr>
          <p:cNvPr id="20" name="Text Placeholder 6">
            <a:extLst>
              <a:ext uri="{FF2B5EF4-FFF2-40B4-BE49-F238E27FC236}">
                <a16:creationId xmlns:a16="http://schemas.microsoft.com/office/drawing/2014/main" id="{514D48AC-411F-4D79-9DBE-5428A8AC2344}"/>
              </a:ext>
            </a:extLst>
          </p:cNvPr>
          <p:cNvSpPr>
            <a:spLocks noGrp="1"/>
          </p:cNvSpPr>
          <p:nvPr>
            <p:ph type="body" sz="quarter" idx="43" hasCustomPrompt="1"/>
          </p:nvPr>
        </p:nvSpPr>
        <p:spPr>
          <a:xfrm flipH="1">
            <a:off x="11218714" y="1634948"/>
            <a:ext cx="3600" cy="559328"/>
          </a:xfrm>
          <a:solidFill>
            <a:schemeClr val="tx2"/>
          </a:solidFill>
          <a:ln>
            <a:noFill/>
          </a:ln>
        </p:spPr>
        <p:txBody>
          <a:bodyPr lIns="0" tIns="0" rIns="0" bIns="0"/>
          <a:lstStyle>
            <a:lvl1pPr>
              <a:defRPr>
                <a:noFill/>
              </a:defRPr>
            </a:lvl1pPr>
          </a:lstStyle>
          <a:p>
            <a:pPr lvl="0"/>
            <a:r>
              <a:rPr lang="en-US" dirty="0"/>
              <a:t>.</a:t>
            </a:r>
          </a:p>
        </p:txBody>
      </p:sp>
      <p:sp>
        <p:nvSpPr>
          <p:cNvPr id="21" name="Text Placeholder 6">
            <a:extLst>
              <a:ext uri="{FF2B5EF4-FFF2-40B4-BE49-F238E27FC236}">
                <a16:creationId xmlns:a16="http://schemas.microsoft.com/office/drawing/2014/main" id="{2D5645B4-EF9F-43B3-9D8D-37CB78D8FC09}"/>
              </a:ext>
            </a:extLst>
          </p:cNvPr>
          <p:cNvSpPr>
            <a:spLocks noGrp="1"/>
          </p:cNvSpPr>
          <p:nvPr>
            <p:ph type="body" sz="quarter" idx="44" hasCustomPrompt="1"/>
          </p:nvPr>
        </p:nvSpPr>
        <p:spPr>
          <a:xfrm>
            <a:off x="10203988" y="1625124"/>
            <a:ext cx="1052017" cy="276225"/>
          </a:xfrm>
        </p:spPr>
        <p:txBody>
          <a:bodyPr wrap="none">
            <a:noAutofit/>
          </a:bodyPr>
          <a:lstStyle>
            <a:lvl1pPr algn="r">
              <a:defRPr sz="1200" b="1">
                <a:solidFill>
                  <a:schemeClr val="tx2"/>
                </a:solidFill>
              </a:defRPr>
            </a:lvl1pPr>
          </a:lstStyle>
          <a:p>
            <a:pPr lvl="0"/>
            <a:r>
              <a:rPr lang="en-US" dirty="0"/>
              <a:t>Milestone 1</a:t>
            </a:r>
          </a:p>
        </p:txBody>
      </p:sp>
      <p:sp>
        <p:nvSpPr>
          <p:cNvPr id="22" name="Text Placeholder 6">
            <a:extLst>
              <a:ext uri="{FF2B5EF4-FFF2-40B4-BE49-F238E27FC236}">
                <a16:creationId xmlns:a16="http://schemas.microsoft.com/office/drawing/2014/main" id="{9C22AFEA-8200-430B-861B-F32E510BF16F}"/>
              </a:ext>
            </a:extLst>
          </p:cNvPr>
          <p:cNvSpPr>
            <a:spLocks noGrp="1"/>
          </p:cNvSpPr>
          <p:nvPr>
            <p:ph type="body" sz="quarter" idx="45" hasCustomPrompt="1"/>
          </p:nvPr>
        </p:nvSpPr>
        <p:spPr>
          <a:xfrm>
            <a:off x="10203987" y="1830979"/>
            <a:ext cx="1052018" cy="276225"/>
          </a:xfrm>
        </p:spPr>
        <p:txBody>
          <a:bodyPr wrap="none">
            <a:noAutofit/>
          </a:bodyPr>
          <a:lstStyle>
            <a:lvl1pPr algn="r">
              <a:defRPr sz="1200" b="0">
                <a:solidFill>
                  <a:schemeClr val="tx2"/>
                </a:solidFill>
              </a:defRPr>
            </a:lvl1pPr>
          </a:lstStyle>
          <a:p>
            <a:pPr lvl="0"/>
            <a:r>
              <a:rPr lang="en-US" dirty="0"/>
              <a:t>00.00.19</a:t>
            </a:r>
          </a:p>
        </p:txBody>
      </p:sp>
      <p:sp>
        <p:nvSpPr>
          <p:cNvPr id="23" name="Text Placeholder 6">
            <a:extLst>
              <a:ext uri="{FF2B5EF4-FFF2-40B4-BE49-F238E27FC236}">
                <a16:creationId xmlns:a16="http://schemas.microsoft.com/office/drawing/2014/main" id="{66654A06-A1E4-4FC6-ABA5-E815BEAE741D}"/>
              </a:ext>
            </a:extLst>
          </p:cNvPr>
          <p:cNvSpPr>
            <a:spLocks noGrp="1"/>
          </p:cNvSpPr>
          <p:nvPr>
            <p:ph type="body" sz="quarter" idx="22" hasCustomPrompt="1"/>
          </p:nvPr>
        </p:nvSpPr>
        <p:spPr>
          <a:xfrm>
            <a:off x="9157867" y="3021651"/>
            <a:ext cx="2305706" cy="194756"/>
          </a:xfrm>
          <a:prstGeom prst="roundRect">
            <a:avLst>
              <a:gd name="adj" fmla="val 50000"/>
            </a:avLst>
          </a:prstGeom>
          <a:solidFill>
            <a:schemeClr val="accent1"/>
          </a:solidFill>
        </p:spPr>
        <p:txBody>
          <a:bodyPr wrap="square" tIns="0" bIns="0" anchor="ctr" anchorCtr="0">
            <a:spAutoFit/>
          </a:bodyPr>
          <a:lstStyle>
            <a:lvl1pPr algn="ctr">
              <a:lnSpc>
                <a:spcPct val="100000"/>
              </a:lnSpc>
              <a:spcBef>
                <a:spcPts val="0"/>
              </a:spcBef>
              <a:defRPr sz="900">
                <a:solidFill>
                  <a:schemeClr val="bg1"/>
                </a:solidFill>
              </a:defRPr>
            </a:lvl1pPr>
          </a:lstStyle>
          <a:p>
            <a:pPr lvl="0"/>
            <a:r>
              <a:rPr lang="en-US"/>
              <a:t>Textzelle</a:t>
            </a:r>
            <a:endParaRPr lang="en-US" dirty="0"/>
          </a:p>
        </p:txBody>
      </p:sp>
      <p:sp>
        <p:nvSpPr>
          <p:cNvPr id="24" name="Text Placeholder 6">
            <a:extLst>
              <a:ext uri="{FF2B5EF4-FFF2-40B4-BE49-F238E27FC236}">
                <a16:creationId xmlns:a16="http://schemas.microsoft.com/office/drawing/2014/main" id="{C5F12F5F-39E0-4E71-9876-55D630BE2D46}"/>
              </a:ext>
            </a:extLst>
          </p:cNvPr>
          <p:cNvSpPr>
            <a:spLocks noGrp="1"/>
          </p:cNvSpPr>
          <p:nvPr>
            <p:ph type="body" sz="quarter" idx="23" hasCustomPrompt="1"/>
          </p:nvPr>
        </p:nvSpPr>
        <p:spPr>
          <a:xfrm>
            <a:off x="9157867" y="3369028"/>
            <a:ext cx="2305706" cy="194756"/>
          </a:xfrm>
          <a:prstGeom prst="roundRect">
            <a:avLst>
              <a:gd name="adj" fmla="val 50000"/>
            </a:avLst>
          </a:prstGeom>
          <a:solidFill>
            <a:srgbClr val="2676B5"/>
          </a:solidFill>
        </p:spPr>
        <p:txBody>
          <a:bodyPr wrap="square" tIns="0" bIns="0" anchor="ctr" anchorCtr="0">
            <a:spAutoFit/>
          </a:bodyPr>
          <a:lstStyle>
            <a:lvl1pPr algn="ctr">
              <a:lnSpc>
                <a:spcPct val="100000"/>
              </a:lnSpc>
              <a:spcBef>
                <a:spcPts val="0"/>
              </a:spcBef>
              <a:defRPr sz="900">
                <a:solidFill>
                  <a:schemeClr val="bg1"/>
                </a:solidFill>
              </a:defRPr>
            </a:lvl1pPr>
          </a:lstStyle>
          <a:p>
            <a:pPr lvl="0"/>
            <a:r>
              <a:rPr lang="en-US"/>
              <a:t>Textzelle</a:t>
            </a:r>
            <a:endParaRPr lang="en-US" dirty="0"/>
          </a:p>
        </p:txBody>
      </p:sp>
      <p:sp>
        <p:nvSpPr>
          <p:cNvPr id="25" name="Text Placeholder 6">
            <a:extLst>
              <a:ext uri="{FF2B5EF4-FFF2-40B4-BE49-F238E27FC236}">
                <a16:creationId xmlns:a16="http://schemas.microsoft.com/office/drawing/2014/main" id="{456F1383-E9FE-4087-98FA-9EEB1F228772}"/>
              </a:ext>
            </a:extLst>
          </p:cNvPr>
          <p:cNvSpPr>
            <a:spLocks noGrp="1"/>
          </p:cNvSpPr>
          <p:nvPr>
            <p:ph type="body" sz="quarter" idx="24" hasCustomPrompt="1"/>
          </p:nvPr>
        </p:nvSpPr>
        <p:spPr>
          <a:xfrm>
            <a:off x="9157867" y="3716405"/>
            <a:ext cx="2305706" cy="194756"/>
          </a:xfrm>
          <a:prstGeom prst="roundRect">
            <a:avLst>
              <a:gd name="adj" fmla="val 50000"/>
            </a:avLst>
          </a:prstGeom>
          <a:solidFill>
            <a:srgbClr val="4D8EC2"/>
          </a:solidFill>
        </p:spPr>
        <p:txBody>
          <a:bodyPr wrap="square" tIns="0" bIns="0" anchor="ctr" anchorCtr="0">
            <a:spAutoFit/>
          </a:bodyPr>
          <a:lstStyle>
            <a:lvl1pPr algn="ctr">
              <a:lnSpc>
                <a:spcPct val="100000"/>
              </a:lnSpc>
              <a:spcBef>
                <a:spcPts val="0"/>
              </a:spcBef>
              <a:defRPr sz="900">
                <a:solidFill>
                  <a:schemeClr val="bg1"/>
                </a:solidFill>
              </a:defRPr>
            </a:lvl1pPr>
          </a:lstStyle>
          <a:p>
            <a:pPr lvl="0"/>
            <a:r>
              <a:rPr lang="en-US" dirty="0" err="1"/>
              <a:t>Textzelle</a:t>
            </a:r>
            <a:endParaRPr lang="en-US" dirty="0"/>
          </a:p>
        </p:txBody>
      </p:sp>
      <p:sp>
        <p:nvSpPr>
          <p:cNvPr id="26" name="Text Placeholder 6">
            <a:extLst>
              <a:ext uri="{FF2B5EF4-FFF2-40B4-BE49-F238E27FC236}">
                <a16:creationId xmlns:a16="http://schemas.microsoft.com/office/drawing/2014/main" id="{5DEF564A-524B-4648-A29E-588F648E2012}"/>
              </a:ext>
            </a:extLst>
          </p:cNvPr>
          <p:cNvSpPr>
            <a:spLocks noGrp="1"/>
          </p:cNvSpPr>
          <p:nvPr>
            <p:ph type="body" sz="quarter" idx="25" hasCustomPrompt="1"/>
          </p:nvPr>
        </p:nvSpPr>
        <p:spPr>
          <a:xfrm>
            <a:off x="9157867" y="4063782"/>
            <a:ext cx="2305706" cy="194756"/>
          </a:xfrm>
          <a:prstGeom prst="roundRect">
            <a:avLst>
              <a:gd name="adj" fmla="val 50000"/>
            </a:avLst>
          </a:prstGeom>
          <a:solidFill>
            <a:srgbClr val="73A7CF"/>
          </a:solidFill>
        </p:spPr>
        <p:txBody>
          <a:bodyPr wrap="square" tIns="0" bIns="0" anchor="ctr" anchorCtr="0">
            <a:spAutoFit/>
          </a:bodyPr>
          <a:lstStyle>
            <a:lvl1pPr algn="ctr">
              <a:lnSpc>
                <a:spcPct val="100000"/>
              </a:lnSpc>
              <a:spcBef>
                <a:spcPts val="0"/>
              </a:spcBef>
              <a:defRPr sz="900">
                <a:solidFill>
                  <a:schemeClr val="bg1"/>
                </a:solidFill>
              </a:defRPr>
            </a:lvl1pPr>
          </a:lstStyle>
          <a:p>
            <a:pPr lvl="0"/>
            <a:r>
              <a:rPr lang="en-US"/>
              <a:t>Textzelle</a:t>
            </a:r>
            <a:endParaRPr lang="en-US" dirty="0"/>
          </a:p>
        </p:txBody>
      </p:sp>
      <p:sp>
        <p:nvSpPr>
          <p:cNvPr id="27" name="Text Placeholder 6">
            <a:extLst>
              <a:ext uri="{FF2B5EF4-FFF2-40B4-BE49-F238E27FC236}">
                <a16:creationId xmlns:a16="http://schemas.microsoft.com/office/drawing/2014/main" id="{F82A2F37-BDA8-40A5-9A5A-F3122D00C167}"/>
              </a:ext>
            </a:extLst>
          </p:cNvPr>
          <p:cNvSpPr>
            <a:spLocks noGrp="1"/>
          </p:cNvSpPr>
          <p:nvPr>
            <p:ph type="body" sz="quarter" idx="26" hasCustomPrompt="1"/>
          </p:nvPr>
        </p:nvSpPr>
        <p:spPr>
          <a:xfrm>
            <a:off x="9157867" y="4411159"/>
            <a:ext cx="2305706" cy="194756"/>
          </a:xfrm>
          <a:prstGeom prst="roundRect">
            <a:avLst>
              <a:gd name="adj" fmla="val 50000"/>
            </a:avLst>
          </a:prstGeom>
          <a:solidFill>
            <a:srgbClr val="99BEDC"/>
          </a:solidFill>
        </p:spPr>
        <p:txBody>
          <a:bodyPr wrap="square" tIns="0" bIns="0" anchor="ctr" anchorCtr="0">
            <a:spAutoFit/>
          </a:bodyPr>
          <a:lstStyle>
            <a:lvl1pPr algn="ctr">
              <a:lnSpc>
                <a:spcPct val="100000"/>
              </a:lnSpc>
              <a:spcBef>
                <a:spcPts val="0"/>
              </a:spcBef>
              <a:defRPr sz="900">
                <a:solidFill>
                  <a:schemeClr val="bg1"/>
                </a:solidFill>
              </a:defRPr>
            </a:lvl1pPr>
          </a:lstStyle>
          <a:p>
            <a:pPr lvl="0"/>
            <a:r>
              <a:rPr lang="en-US"/>
              <a:t>Textzelle</a:t>
            </a:r>
            <a:endParaRPr lang="en-US" dirty="0"/>
          </a:p>
        </p:txBody>
      </p:sp>
      <p:sp>
        <p:nvSpPr>
          <p:cNvPr id="28" name="Text Placeholder 6">
            <a:extLst>
              <a:ext uri="{FF2B5EF4-FFF2-40B4-BE49-F238E27FC236}">
                <a16:creationId xmlns:a16="http://schemas.microsoft.com/office/drawing/2014/main" id="{8DDBA968-2355-464D-A6D6-E16E553E78C3}"/>
              </a:ext>
            </a:extLst>
          </p:cNvPr>
          <p:cNvSpPr>
            <a:spLocks noGrp="1"/>
          </p:cNvSpPr>
          <p:nvPr>
            <p:ph type="body" sz="quarter" idx="27" hasCustomPrompt="1"/>
          </p:nvPr>
        </p:nvSpPr>
        <p:spPr>
          <a:xfrm>
            <a:off x="9157867" y="4758536"/>
            <a:ext cx="2305706" cy="194756"/>
          </a:xfrm>
          <a:prstGeom prst="roundRect">
            <a:avLst>
              <a:gd name="adj" fmla="val 50000"/>
            </a:avLst>
          </a:prstGeom>
          <a:solidFill>
            <a:srgbClr val="005EA8"/>
          </a:solidFill>
        </p:spPr>
        <p:txBody>
          <a:bodyPr wrap="square" tIns="0" bIns="0" anchor="ctr" anchorCtr="0">
            <a:spAutoFit/>
          </a:bodyPr>
          <a:lstStyle>
            <a:lvl1pPr algn="ctr">
              <a:lnSpc>
                <a:spcPct val="100000"/>
              </a:lnSpc>
              <a:spcBef>
                <a:spcPts val="0"/>
              </a:spcBef>
              <a:defRPr sz="900">
                <a:solidFill>
                  <a:schemeClr val="bg1"/>
                </a:solidFill>
              </a:defRPr>
            </a:lvl1pPr>
          </a:lstStyle>
          <a:p>
            <a:pPr lvl="0"/>
            <a:r>
              <a:rPr lang="en-US"/>
              <a:t>Textzelle</a:t>
            </a:r>
            <a:endParaRPr lang="en-US" dirty="0"/>
          </a:p>
        </p:txBody>
      </p:sp>
      <p:sp>
        <p:nvSpPr>
          <p:cNvPr id="29" name="Text Placeholder 6">
            <a:extLst>
              <a:ext uri="{FF2B5EF4-FFF2-40B4-BE49-F238E27FC236}">
                <a16:creationId xmlns:a16="http://schemas.microsoft.com/office/drawing/2014/main" id="{822ADBD0-6A13-4F77-BAC4-D2E93974B01E}"/>
              </a:ext>
            </a:extLst>
          </p:cNvPr>
          <p:cNvSpPr>
            <a:spLocks noGrp="1"/>
          </p:cNvSpPr>
          <p:nvPr>
            <p:ph type="body" sz="quarter" idx="28" hasCustomPrompt="1"/>
          </p:nvPr>
        </p:nvSpPr>
        <p:spPr>
          <a:xfrm>
            <a:off x="9157867" y="5105913"/>
            <a:ext cx="2305706" cy="194756"/>
          </a:xfrm>
          <a:prstGeom prst="roundRect">
            <a:avLst>
              <a:gd name="adj" fmla="val 50000"/>
            </a:avLst>
          </a:prstGeom>
          <a:solidFill>
            <a:schemeClr val="accent2"/>
          </a:solidFill>
        </p:spPr>
        <p:txBody>
          <a:bodyPr wrap="square" tIns="0" bIns="0" anchor="ctr" anchorCtr="0">
            <a:spAutoFit/>
          </a:bodyPr>
          <a:lstStyle>
            <a:lvl1pPr algn="ctr">
              <a:lnSpc>
                <a:spcPct val="100000"/>
              </a:lnSpc>
              <a:spcBef>
                <a:spcPts val="0"/>
              </a:spcBef>
              <a:defRPr sz="900">
                <a:solidFill>
                  <a:schemeClr val="bg1"/>
                </a:solidFill>
              </a:defRPr>
            </a:lvl1pPr>
          </a:lstStyle>
          <a:p>
            <a:pPr lvl="0"/>
            <a:r>
              <a:rPr lang="en-US"/>
              <a:t>Textzelle</a:t>
            </a:r>
            <a:endParaRPr lang="en-US" dirty="0"/>
          </a:p>
        </p:txBody>
      </p:sp>
      <p:sp>
        <p:nvSpPr>
          <p:cNvPr id="30" name="Text Placeholder 6">
            <a:extLst>
              <a:ext uri="{FF2B5EF4-FFF2-40B4-BE49-F238E27FC236}">
                <a16:creationId xmlns:a16="http://schemas.microsoft.com/office/drawing/2014/main" id="{C1B87126-22A6-4ED0-996A-C0887E40813D}"/>
              </a:ext>
            </a:extLst>
          </p:cNvPr>
          <p:cNvSpPr>
            <a:spLocks noGrp="1"/>
          </p:cNvSpPr>
          <p:nvPr>
            <p:ph type="body" sz="quarter" idx="29" hasCustomPrompt="1"/>
          </p:nvPr>
        </p:nvSpPr>
        <p:spPr>
          <a:xfrm>
            <a:off x="9157867" y="5453290"/>
            <a:ext cx="2305706" cy="194756"/>
          </a:xfrm>
          <a:prstGeom prst="roundRect">
            <a:avLst>
              <a:gd name="adj" fmla="val 50000"/>
            </a:avLst>
          </a:prstGeom>
          <a:solidFill>
            <a:srgbClr val="39BBB3"/>
          </a:solidFill>
        </p:spPr>
        <p:txBody>
          <a:bodyPr wrap="square" tIns="0" bIns="0" anchor="ctr" anchorCtr="0">
            <a:spAutoFit/>
          </a:bodyPr>
          <a:lstStyle>
            <a:lvl1pPr algn="ctr">
              <a:lnSpc>
                <a:spcPct val="100000"/>
              </a:lnSpc>
              <a:spcBef>
                <a:spcPts val="0"/>
              </a:spcBef>
              <a:defRPr sz="900">
                <a:solidFill>
                  <a:schemeClr val="bg1"/>
                </a:solidFill>
              </a:defRPr>
            </a:lvl1pPr>
          </a:lstStyle>
          <a:p>
            <a:pPr lvl="0"/>
            <a:r>
              <a:rPr lang="en-US"/>
              <a:t>Textzelle</a:t>
            </a:r>
            <a:endParaRPr lang="en-US" dirty="0"/>
          </a:p>
        </p:txBody>
      </p:sp>
      <p:sp>
        <p:nvSpPr>
          <p:cNvPr id="31" name="Text Placeholder 6">
            <a:extLst>
              <a:ext uri="{FF2B5EF4-FFF2-40B4-BE49-F238E27FC236}">
                <a16:creationId xmlns:a16="http://schemas.microsoft.com/office/drawing/2014/main" id="{04ABAA29-E14C-43C9-BB32-7310E1556BFE}"/>
              </a:ext>
            </a:extLst>
          </p:cNvPr>
          <p:cNvSpPr>
            <a:spLocks noGrp="1"/>
          </p:cNvSpPr>
          <p:nvPr>
            <p:ph type="body" sz="quarter" idx="30" hasCustomPrompt="1"/>
          </p:nvPr>
        </p:nvSpPr>
        <p:spPr>
          <a:xfrm>
            <a:off x="9157867" y="5800666"/>
            <a:ext cx="2305706" cy="194756"/>
          </a:xfrm>
          <a:prstGeom prst="roundRect">
            <a:avLst>
              <a:gd name="adj" fmla="val 50000"/>
            </a:avLst>
          </a:prstGeom>
          <a:solidFill>
            <a:srgbClr val="5CC7C0"/>
          </a:solidFill>
        </p:spPr>
        <p:txBody>
          <a:bodyPr wrap="square" tIns="0" bIns="0" anchor="ctr" anchorCtr="0">
            <a:spAutoFit/>
          </a:bodyPr>
          <a:lstStyle>
            <a:lvl1pPr algn="ctr">
              <a:lnSpc>
                <a:spcPct val="100000"/>
              </a:lnSpc>
              <a:spcBef>
                <a:spcPts val="0"/>
              </a:spcBef>
              <a:defRPr sz="900">
                <a:solidFill>
                  <a:schemeClr val="bg1"/>
                </a:solidFill>
              </a:defRPr>
            </a:lvl1pPr>
          </a:lstStyle>
          <a:p>
            <a:pPr lvl="0"/>
            <a:r>
              <a:rPr lang="en-US"/>
              <a:t>Textzelle</a:t>
            </a:r>
            <a:endParaRPr lang="en-US" dirty="0"/>
          </a:p>
        </p:txBody>
      </p:sp>
      <p:cxnSp>
        <p:nvCxnSpPr>
          <p:cNvPr id="34" name="Straight Connector 33">
            <a:extLst>
              <a:ext uri="{FF2B5EF4-FFF2-40B4-BE49-F238E27FC236}">
                <a16:creationId xmlns:a16="http://schemas.microsoft.com/office/drawing/2014/main" id="{6FEC8712-88E2-4AA0-9E3F-2F4D2D0AAE27}"/>
              </a:ext>
            </a:extLst>
          </p:cNvPr>
          <p:cNvCxnSpPr/>
          <p:nvPr userDrawn="1"/>
        </p:nvCxnSpPr>
        <p:spPr>
          <a:xfrm>
            <a:off x="576264" y="2279468"/>
            <a:ext cx="1105386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33"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35"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2949184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ganigramm">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934E827D-925C-48A6-999C-FF9DC81D2447}"/>
              </a:ext>
            </a:extLst>
          </p:cNvPr>
          <p:cNvSpPr>
            <a:spLocks noGrp="1"/>
          </p:cNvSpPr>
          <p:nvPr>
            <p:ph type="dgm" sz="quarter" idx="13"/>
          </p:nvPr>
        </p:nvSpPr>
        <p:spPr>
          <a:xfrm>
            <a:off x="571863" y="1762116"/>
            <a:ext cx="10874827" cy="4069434"/>
          </a:xfrm>
        </p:spPr>
        <p:txBody>
          <a:bodyPr/>
          <a:lstStyle/>
          <a:p>
            <a:endParaRPr lang="en-US"/>
          </a:p>
        </p:txBody>
      </p:sp>
      <p:sp>
        <p:nvSpPr>
          <p:cNvPr id="2" name="Title 1">
            <a:extLst>
              <a:ext uri="{FF2B5EF4-FFF2-40B4-BE49-F238E27FC236}">
                <a16:creationId xmlns:a16="http://schemas.microsoft.com/office/drawing/2014/main" id="{F4FCFC0D-A423-4D00-BF32-EE741BF133DE}"/>
              </a:ext>
            </a:extLst>
          </p:cNvPr>
          <p:cNvSpPr>
            <a:spLocks noGrp="1"/>
          </p:cNvSpPr>
          <p:nvPr>
            <p:ph type="title" hasCustomPrompt="1"/>
          </p:nvPr>
        </p:nvSpPr>
        <p:spPr/>
        <p:txBody>
          <a:bodyPr/>
          <a:lstStyle>
            <a:lvl1pPr>
              <a:defRPr/>
            </a:lvl1pPr>
          </a:lstStyle>
          <a:p>
            <a:r>
              <a:rPr lang="en-US"/>
              <a:t>Organigramm (Arial 26 pt)</a:t>
            </a:r>
            <a:br>
              <a:rPr lang="en-US"/>
            </a:br>
            <a:r>
              <a:rPr lang="en-US"/>
              <a:t>Titel maximal zwei Zeilen</a:t>
            </a:r>
            <a:endParaRPr lang="en-US" dirty="0"/>
          </a:p>
        </p:txBody>
      </p:sp>
      <p:sp>
        <p:nvSpPr>
          <p:cNvPr id="8"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9"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10"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4180261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ganigramm_2">
    <p:spTree>
      <p:nvGrpSpPr>
        <p:cNvPr id="1" name=""/>
        <p:cNvGrpSpPr/>
        <p:nvPr/>
      </p:nvGrpSpPr>
      <p:grpSpPr>
        <a:xfrm>
          <a:off x="0" y="0"/>
          <a:ext cx="0" cy="0"/>
          <a:chOff x="0" y="0"/>
          <a:chExt cx="0" cy="0"/>
        </a:xfrm>
      </p:grpSpPr>
      <p:sp>
        <p:nvSpPr>
          <p:cNvPr id="24" name="Text Placeholder 6">
            <a:extLst>
              <a:ext uri="{FF2B5EF4-FFF2-40B4-BE49-F238E27FC236}">
                <a16:creationId xmlns:a16="http://schemas.microsoft.com/office/drawing/2014/main" id="{5BD2EFAA-4665-4210-AAF0-6407FE700017}"/>
              </a:ext>
            </a:extLst>
          </p:cNvPr>
          <p:cNvSpPr>
            <a:spLocks noGrp="1"/>
          </p:cNvSpPr>
          <p:nvPr>
            <p:ph type="body" sz="quarter" idx="36" hasCustomPrompt="1"/>
          </p:nvPr>
        </p:nvSpPr>
        <p:spPr>
          <a:xfrm>
            <a:off x="2095996" y="4534388"/>
            <a:ext cx="709203" cy="1417390"/>
          </a:xfrm>
          <a:solidFill>
            <a:srgbClr val="99BEDC"/>
          </a:solidFill>
        </p:spPr>
        <p:txBody>
          <a:bodyPr vert="horz" wrap="square" lIns="0" tIns="45720" rIns="0" bIns="45720" rtlCol="0">
            <a:noAutofit/>
          </a:bodyPr>
          <a:lstStyle>
            <a:lvl1pPr algn="ctr">
              <a:defRPr lang="en-US" sz="1100" dirty="0">
                <a:solidFill>
                  <a:schemeClr val="bg1"/>
                </a:solidFill>
              </a:defRPr>
            </a:lvl1pPr>
          </a:lstStyle>
          <a:p>
            <a:pPr lvl="0"/>
            <a:r>
              <a:rPr lang="en-US" dirty="0"/>
              <a:t>Text</a:t>
            </a:r>
          </a:p>
        </p:txBody>
      </p:sp>
      <p:sp>
        <p:nvSpPr>
          <p:cNvPr id="25" name="Text Placeholder 6">
            <a:extLst>
              <a:ext uri="{FF2B5EF4-FFF2-40B4-BE49-F238E27FC236}">
                <a16:creationId xmlns:a16="http://schemas.microsoft.com/office/drawing/2014/main" id="{6E334AEF-8304-4482-9AE2-092440018BF7}"/>
              </a:ext>
            </a:extLst>
          </p:cNvPr>
          <p:cNvSpPr>
            <a:spLocks noGrp="1"/>
          </p:cNvSpPr>
          <p:nvPr>
            <p:ph type="body" sz="quarter" idx="37" hasCustomPrompt="1"/>
          </p:nvPr>
        </p:nvSpPr>
        <p:spPr>
          <a:xfrm>
            <a:off x="2863291" y="4534388"/>
            <a:ext cx="709203" cy="1417390"/>
          </a:xfrm>
          <a:solidFill>
            <a:srgbClr val="99BEDC"/>
          </a:solidFill>
        </p:spPr>
        <p:txBody>
          <a:bodyPr vert="horz" wrap="square" lIns="0" tIns="45720" rIns="0" bIns="45720" rtlCol="0">
            <a:noAutofit/>
          </a:bodyPr>
          <a:lstStyle>
            <a:lvl1pPr algn="ctr">
              <a:defRPr lang="en-US" sz="1100" dirty="0">
                <a:solidFill>
                  <a:schemeClr val="bg1"/>
                </a:solidFill>
              </a:defRPr>
            </a:lvl1pPr>
          </a:lstStyle>
          <a:p>
            <a:pPr lvl="0"/>
            <a:r>
              <a:rPr lang="en-US" dirty="0"/>
              <a:t>Text</a:t>
            </a:r>
          </a:p>
        </p:txBody>
      </p:sp>
      <p:sp>
        <p:nvSpPr>
          <p:cNvPr id="26" name="Text Placeholder 6">
            <a:extLst>
              <a:ext uri="{FF2B5EF4-FFF2-40B4-BE49-F238E27FC236}">
                <a16:creationId xmlns:a16="http://schemas.microsoft.com/office/drawing/2014/main" id="{8C5E44F3-5B48-4DC8-828D-1298C465C6AF}"/>
              </a:ext>
            </a:extLst>
          </p:cNvPr>
          <p:cNvSpPr>
            <a:spLocks noGrp="1"/>
          </p:cNvSpPr>
          <p:nvPr>
            <p:ph type="body" sz="quarter" idx="38" hasCustomPrompt="1"/>
          </p:nvPr>
        </p:nvSpPr>
        <p:spPr>
          <a:xfrm>
            <a:off x="7837469" y="4534389"/>
            <a:ext cx="1491240" cy="635578"/>
          </a:xfrm>
          <a:solidFill>
            <a:srgbClr val="99BEDC"/>
          </a:solidFill>
        </p:spPr>
        <p:txBody>
          <a:bodyPr vert="horz" wrap="square" lIns="0" tIns="45720" rIns="0" bIns="45720" rtlCol="0">
            <a:noAutofit/>
          </a:bodyPr>
          <a:lstStyle>
            <a:lvl1pPr algn="ctr">
              <a:defRPr lang="en-US" sz="1400" dirty="0">
                <a:solidFill>
                  <a:schemeClr val="bg1"/>
                </a:solidFill>
              </a:defRPr>
            </a:lvl1pPr>
          </a:lstStyle>
          <a:p>
            <a:pPr lvl="0"/>
            <a:r>
              <a:rPr lang="en-US" dirty="0"/>
              <a:t>Text</a:t>
            </a:r>
          </a:p>
        </p:txBody>
      </p:sp>
      <p:sp>
        <p:nvSpPr>
          <p:cNvPr id="27" name="Text Placeholder 6">
            <a:extLst>
              <a:ext uri="{FF2B5EF4-FFF2-40B4-BE49-F238E27FC236}">
                <a16:creationId xmlns:a16="http://schemas.microsoft.com/office/drawing/2014/main" id="{0036C206-DD41-43BB-9BC7-6D24389238A6}"/>
              </a:ext>
            </a:extLst>
          </p:cNvPr>
          <p:cNvSpPr>
            <a:spLocks noGrp="1"/>
          </p:cNvSpPr>
          <p:nvPr>
            <p:ph type="body" sz="quarter" idx="39" hasCustomPrompt="1"/>
          </p:nvPr>
        </p:nvSpPr>
        <p:spPr>
          <a:xfrm>
            <a:off x="9476099" y="4534389"/>
            <a:ext cx="1491240" cy="635578"/>
          </a:xfrm>
          <a:solidFill>
            <a:srgbClr val="99BEDC"/>
          </a:solidFill>
        </p:spPr>
        <p:txBody>
          <a:bodyPr vert="horz" wrap="square" lIns="0" tIns="45720" rIns="0" bIns="45720" rtlCol="0">
            <a:noAutofit/>
          </a:bodyPr>
          <a:lstStyle>
            <a:lvl1pPr algn="ctr">
              <a:defRPr lang="en-US" sz="1400" dirty="0">
                <a:solidFill>
                  <a:schemeClr val="bg1"/>
                </a:solidFill>
              </a:defRPr>
            </a:lvl1pPr>
          </a:lstStyle>
          <a:p>
            <a:pPr lvl="0"/>
            <a:r>
              <a:rPr lang="en-US" dirty="0"/>
              <a:t>Text</a:t>
            </a:r>
          </a:p>
        </p:txBody>
      </p:sp>
      <p:sp>
        <p:nvSpPr>
          <p:cNvPr id="28" name="Text Placeholder 6">
            <a:extLst>
              <a:ext uri="{FF2B5EF4-FFF2-40B4-BE49-F238E27FC236}">
                <a16:creationId xmlns:a16="http://schemas.microsoft.com/office/drawing/2014/main" id="{55248BB7-9751-4F8C-9582-0688685C1F20}"/>
              </a:ext>
            </a:extLst>
          </p:cNvPr>
          <p:cNvSpPr>
            <a:spLocks noGrp="1"/>
          </p:cNvSpPr>
          <p:nvPr>
            <p:ph type="body" sz="quarter" idx="40" hasCustomPrompt="1"/>
          </p:nvPr>
        </p:nvSpPr>
        <p:spPr>
          <a:xfrm>
            <a:off x="9476099" y="5316200"/>
            <a:ext cx="1491240" cy="635578"/>
          </a:xfrm>
          <a:solidFill>
            <a:srgbClr val="99BEDC"/>
          </a:solidFill>
        </p:spPr>
        <p:txBody>
          <a:bodyPr vert="horz" wrap="square" lIns="0" tIns="45720" rIns="0" bIns="45720" rtlCol="0">
            <a:noAutofit/>
          </a:bodyPr>
          <a:lstStyle>
            <a:lvl1pPr algn="ctr">
              <a:defRPr lang="en-US" sz="1400" dirty="0">
                <a:solidFill>
                  <a:schemeClr val="bg1"/>
                </a:solidFill>
              </a:defRPr>
            </a:lvl1pPr>
          </a:lstStyle>
          <a:p>
            <a:pPr lvl="0"/>
            <a:r>
              <a:rPr lang="en-US" dirty="0"/>
              <a:t>Text</a:t>
            </a:r>
          </a:p>
        </p:txBody>
      </p:sp>
      <p:sp>
        <p:nvSpPr>
          <p:cNvPr id="17" name="Text Placeholder 6">
            <a:extLst>
              <a:ext uri="{FF2B5EF4-FFF2-40B4-BE49-F238E27FC236}">
                <a16:creationId xmlns:a16="http://schemas.microsoft.com/office/drawing/2014/main" id="{3BC2EEE4-1630-487F-B859-BD7D6B2591A9}"/>
              </a:ext>
            </a:extLst>
          </p:cNvPr>
          <p:cNvSpPr>
            <a:spLocks noGrp="1"/>
          </p:cNvSpPr>
          <p:nvPr>
            <p:ph type="body" sz="quarter" idx="27" hasCustomPrompt="1"/>
          </p:nvPr>
        </p:nvSpPr>
        <p:spPr>
          <a:xfrm>
            <a:off x="10289143" y="2340758"/>
            <a:ext cx="1476498" cy="1851358"/>
          </a:xfrm>
          <a:solidFill>
            <a:srgbClr val="4D8EC2"/>
          </a:solidFill>
        </p:spPr>
        <p:txBody>
          <a:bodyPr vert="horz" wrap="square" lIns="91440" tIns="45720" rIns="91440" bIns="45720" rtlCol="0">
            <a:noAutofit/>
          </a:bodyPr>
          <a:lstStyle>
            <a:lvl1pPr algn="ctr">
              <a:defRPr lang="en-US" sz="1400" dirty="0">
                <a:solidFill>
                  <a:schemeClr val="bg1"/>
                </a:solidFill>
              </a:defRPr>
            </a:lvl1pPr>
          </a:lstStyle>
          <a:p>
            <a:pPr lvl="0"/>
            <a:r>
              <a:rPr lang="en-US" dirty="0"/>
              <a:t>Text</a:t>
            </a:r>
          </a:p>
        </p:txBody>
      </p:sp>
      <p:sp>
        <p:nvSpPr>
          <p:cNvPr id="2" name="Title 1">
            <a:extLst>
              <a:ext uri="{FF2B5EF4-FFF2-40B4-BE49-F238E27FC236}">
                <a16:creationId xmlns:a16="http://schemas.microsoft.com/office/drawing/2014/main" id="{B83B08AB-3A05-45E5-9312-754584EF63B0}"/>
              </a:ext>
            </a:extLst>
          </p:cNvPr>
          <p:cNvSpPr>
            <a:spLocks noGrp="1"/>
          </p:cNvSpPr>
          <p:nvPr>
            <p:ph type="title" hasCustomPrompt="1"/>
          </p:nvPr>
        </p:nvSpPr>
        <p:spPr/>
        <p:txBody>
          <a:bodyPr/>
          <a:lstStyle>
            <a:lvl1pPr>
              <a:defRPr/>
            </a:lvl1pPr>
          </a:lstStyle>
          <a:p>
            <a:r>
              <a:rPr lang="en-US"/>
              <a:t>Organigramm (Arial 26 pt)</a:t>
            </a:r>
            <a:br>
              <a:rPr lang="en-US"/>
            </a:br>
            <a:r>
              <a:rPr lang="en-US"/>
              <a:t>Titel maximal zwei Zeilen</a:t>
            </a:r>
            <a:endParaRPr lang="en-US" dirty="0"/>
          </a:p>
        </p:txBody>
      </p:sp>
      <p:sp>
        <p:nvSpPr>
          <p:cNvPr id="7" name="Text Placeholder 6">
            <a:extLst>
              <a:ext uri="{FF2B5EF4-FFF2-40B4-BE49-F238E27FC236}">
                <a16:creationId xmlns:a16="http://schemas.microsoft.com/office/drawing/2014/main" id="{0D8D3D6C-B441-4AA1-BE69-F1E7FDD525B9}"/>
              </a:ext>
            </a:extLst>
          </p:cNvPr>
          <p:cNvSpPr>
            <a:spLocks noGrp="1"/>
          </p:cNvSpPr>
          <p:nvPr>
            <p:ph type="body" sz="quarter" idx="13" hasCustomPrompt="1"/>
          </p:nvPr>
        </p:nvSpPr>
        <p:spPr>
          <a:xfrm>
            <a:off x="4738687" y="1574919"/>
            <a:ext cx="2714625" cy="286232"/>
          </a:xfrm>
          <a:solidFill>
            <a:schemeClr val="accent1"/>
          </a:solidFill>
        </p:spPr>
        <p:txBody>
          <a:bodyPr vert="horz" wrap="square" lIns="91440" tIns="45720" rIns="91440" bIns="45720" rtlCol="0">
            <a:spAutoFit/>
          </a:bodyPr>
          <a:lstStyle>
            <a:lvl1pPr algn="ctr">
              <a:defRPr lang="en-US" sz="1400" dirty="0">
                <a:solidFill>
                  <a:schemeClr val="bg1"/>
                </a:solidFill>
              </a:defRPr>
            </a:lvl1pPr>
          </a:lstStyle>
          <a:p>
            <a:pPr lvl="0"/>
            <a:r>
              <a:rPr lang="en-US" dirty="0"/>
              <a:t>Text</a:t>
            </a:r>
          </a:p>
        </p:txBody>
      </p:sp>
      <p:sp>
        <p:nvSpPr>
          <p:cNvPr id="11" name="Text Placeholder 6">
            <a:extLst>
              <a:ext uri="{FF2B5EF4-FFF2-40B4-BE49-F238E27FC236}">
                <a16:creationId xmlns:a16="http://schemas.microsoft.com/office/drawing/2014/main" id="{F9973AE8-9C3F-458A-8641-64892FE16EF9}"/>
              </a:ext>
            </a:extLst>
          </p:cNvPr>
          <p:cNvSpPr>
            <a:spLocks noGrp="1"/>
          </p:cNvSpPr>
          <p:nvPr>
            <p:ph type="body" sz="quarter" idx="21" hasCustomPrompt="1"/>
          </p:nvPr>
        </p:nvSpPr>
        <p:spPr>
          <a:xfrm>
            <a:off x="2095996" y="2340758"/>
            <a:ext cx="1476498" cy="1851358"/>
          </a:xfrm>
          <a:solidFill>
            <a:srgbClr val="4D8EC2"/>
          </a:solidFill>
        </p:spPr>
        <p:txBody>
          <a:bodyPr vert="horz" wrap="square" lIns="91440" tIns="45720" rIns="91440" bIns="45720" rtlCol="0">
            <a:noAutofit/>
          </a:bodyPr>
          <a:lstStyle>
            <a:lvl1pPr algn="ctr">
              <a:defRPr lang="en-US" sz="1400" dirty="0">
                <a:solidFill>
                  <a:schemeClr val="bg1"/>
                </a:solidFill>
              </a:defRPr>
            </a:lvl1pPr>
          </a:lstStyle>
          <a:p>
            <a:pPr lvl="0"/>
            <a:r>
              <a:rPr lang="en-US" dirty="0"/>
              <a:t>Text</a:t>
            </a:r>
          </a:p>
        </p:txBody>
      </p:sp>
      <p:sp>
        <p:nvSpPr>
          <p:cNvPr id="12" name="Text Placeholder 6">
            <a:extLst>
              <a:ext uri="{FF2B5EF4-FFF2-40B4-BE49-F238E27FC236}">
                <a16:creationId xmlns:a16="http://schemas.microsoft.com/office/drawing/2014/main" id="{DE370E49-D938-4C61-BAC0-BD5669D790F1}"/>
              </a:ext>
            </a:extLst>
          </p:cNvPr>
          <p:cNvSpPr>
            <a:spLocks noGrp="1"/>
          </p:cNvSpPr>
          <p:nvPr>
            <p:ph type="body" sz="quarter" idx="22" hasCustomPrompt="1"/>
          </p:nvPr>
        </p:nvSpPr>
        <p:spPr>
          <a:xfrm>
            <a:off x="3734626" y="2340758"/>
            <a:ext cx="1476498" cy="1851358"/>
          </a:xfrm>
          <a:solidFill>
            <a:srgbClr val="4D8EC2"/>
          </a:solidFill>
        </p:spPr>
        <p:txBody>
          <a:bodyPr vert="horz" wrap="square" lIns="91440" tIns="45720" rIns="91440" bIns="45720" rtlCol="0">
            <a:noAutofit/>
          </a:bodyPr>
          <a:lstStyle>
            <a:lvl1pPr algn="ctr">
              <a:defRPr lang="en-US" sz="1400" dirty="0">
                <a:solidFill>
                  <a:schemeClr val="bg1"/>
                </a:solidFill>
              </a:defRPr>
            </a:lvl1pPr>
          </a:lstStyle>
          <a:p>
            <a:pPr lvl="0"/>
            <a:r>
              <a:rPr lang="en-US" dirty="0"/>
              <a:t>Text</a:t>
            </a:r>
          </a:p>
        </p:txBody>
      </p:sp>
      <p:sp>
        <p:nvSpPr>
          <p:cNvPr id="13" name="Text Placeholder 6">
            <a:extLst>
              <a:ext uri="{FF2B5EF4-FFF2-40B4-BE49-F238E27FC236}">
                <a16:creationId xmlns:a16="http://schemas.microsoft.com/office/drawing/2014/main" id="{E4FD0EC7-9FA7-4E71-9AC4-4CF6898C8938}"/>
              </a:ext>
            </a:extLst>
          </p:cNvPr>
          <p:cNvSpPr>
            <a:spLocks noGrp="1"/>
          </p:cNvSpPr>
          <p:nvPr>
            <p:ph type="body" sz="quarter" idx="23" hasCustomPrompt="1"/>
          </p:nvPr>
        </p:nvSpPr>
        <p:spPr>
          <a:xfrm>
            <a:off x="5373256" y="2340758"/>
            <a:ext cx="1476498" cy="1851358"/>
          </a:xfrm>
          <a:solidFill>
            <a:srgbClr val="4D8EC2"/>
          </a:solidFill>
        </p:spPr>
        <p:txBody>
          <a:bodyPr vert="horz" wrap="square" lIns="91440" tIns="45720" rIns="91440" bIns="45720" rtlCol="0">
            <a:noAutofit/>
          </a:bodyPr>
          <a:lstStyle>
            <a:lvl1pPr algn="ctr">
              <a:defRPr lang="en-US" sz="1400" dirty="0">
                <a:solidFill>
                  <a:schemeClr val="bg1"/>
                </a:solidFill>
              </a:defRPr>
            </a:lvl1pPr>
          </a:lstStyle>
          <a:p>
            <a:pPr lvl="0"/>
            <a:r>
              <a:rPr lang="en-US" dirty="0"/>
              <a:t>Text</a:t>
            </a:r>
          </a:p>
        </p:txBody>
      </p:sp>
      <p:sp>
        <p:nvSpPr>
          <p:cNvPr id="14" name="Text Placeholder 6">
            <a:extLst>
              <a:ext uri="{FF2B5EF4-FFF2-40B4-BE49-F238E27FC236}">
                <a16:creationId xmlns:a16="http://schemas.microsoft.com/office/drawing/2014/main" id="{18EE0804-4172-479D-BAED-4BEC1426CDF7}"/>
              </a:ext>
            </a:extLst>
          </p:cNvPr>
          <p:cNvSpPr>
            <a:spLocks noGrp="1"/>
          </p:cNvSpPr>
          <p:nvPr>
            <p:ph type="body" sz="quarter" idx="24" hasCustomPrompt="1"/>
          </p:nvPr>
        </p:nvSpPr>
        <p:spPr>
          <a:xfrm>
            <a:off x="7011886" y="2340758"/>
            <a:ext cx="1476498" cy="1851358"/>
          </a:xfrm>
          <a:solidFill>
            <a:srgbClr val="4D8EC2"/>
          </a:solidFill>
        </p:spPr>
        <p:txBody>
          <a:bodyPr vert="horz" wrap="square" lIns="91440" tIns="45720" rIns="91440" bIns="45720" rtlCol="0">
            <a:noAutofit/>
          </a:bodyPr>
          <a:lstStyle>
            <a:lvl1pPr algn="ctr">
              <a:defRPr lang="en-US" sz="1400" dirty="0">
                <a:solidFill>
                  <a:schemeClr val="bg1"/>
                </a:solidFill>
              </a:defRPr>
            </a:lvl1pPr>
          </a:lstStyle>
          <a:p>
            <a:pPr lvl="0"/>
            <a:r>
              <a:rPr lang="en-US" dirty="0"/>
              <a:t>Text</a:t>
            </a:r>
          </a:p>
        </p:txBody>
      </p:sp>
      <p:sp>
        <p:nvSpPr>
          <p:cNvPr id="15" name="Text Placeholder 6">
            <a:extLst>
              <a:ext uri="{FF2B5EF4-FFF2-40B4-BE49-F238E27FC236}">
                <a16:creationId xmlns:a16="http://schemas.microsoft.com/office/drawing/2014/main" id="{FFAECE44-2D04-4BE6-8241-9B91A050602B}"/>
              </a:ext>
            </a:extLst>
          </p:cNvPr>
          <p:cNvSpPr>
            <a:spLocks noGrp="1"/>
          </p:cNvSpPr>
          <p:nvPr>
            <p:ph type="body" sz="quarter" idx="25" hasCustomPrompt="1"/>
          </p:nvPr>
        </p:nvSpPr>
        <p:spPr>
          <a:xfrm>
            <a:off x="8650516" y="2340758"/>
            <a:ext cx="1476498" cy="853200"/>
          </a:xfrm>
          <a:solidFill>
            <a:srgbClr val="4D8EC2"/>
          </a:solidFill>
        </p:spPr>
        <p:txBody>
          <a:bodyPr vert="horz" wrap="square" lIns="91440" tIns="45720" rIns="91440" bIns="45720" rtlCol="0">
            <a:noAutofit/>
          </a:bodyPr>
          <a:lstStyle>
            <a:lvl1pPr algn="ctr">
              <a:defRPr lang="en-US" sz="1400" dirty="0">
                <a:solidFill>
                  <a:schemeClr val="bg1"/>
                </a:solidFill>
              </a:defRPr>
            </a:lvl1pPr>
          </a:lstStyle>
          <a:p>
            <a:pPr lvl="0"/>
            <a:r>
              <a:rPr lang="en-US" dirty="0"/>
              <a:t>Text</a:t>
            </a:r>
          </a:p>
        </p:txBody>
      </p:sp>
      <p:sp>
        <p:nvSpPr>
          <p:cNvPr id="18" name="Text Placeholder 6">
            <a:extLst>
              <a:ext uri="{FF2B5EF4-FFF2-40B4-BE49-F238E27FC236}">
                <a16:creationId xmlns:a16="http://schemas.microsoft.com/office/drawing/2014/main" id="{426B3D93-2311-4A8C-975D-6C56D5F2EA16}"/>
              </a:ext>
            </a:extLst>
          </p:cNvPr>
          <p:cNvSpPr>
            <a:spLocks noGrp="1"/>
          </p:cNvSpPr>
          <p:nvPr>
            <p:ph type="body" sz="quarter" idx="28" hasCustomPrompt="1"/>
          </p:nvPr>
        </p:nvSpPr>
        <p:spPr>
          <a:xfrm>
            <a:off x="457366" y="2340758"/>
            <a:ext cx="1476498" cy="1851358"/>
          </a:xfrm>
          <a:solidFill>
            <a:srgbClr val="4D8EC2"/>
          </a:solidFill>
        </p:spPr>
        <p:txBody>
          <a:bodyPr vert="horz" wrap="square" lIns="91440" tIns="45720" rIns="91440" bIns="45720" rtlCol="0">
            <a:noAutofit/>
          </a:bodyPr>
          <a:lstStyle>
            <a:lvl1pPr algn="ctr">
              <a:defRPr lang="en-US" sz="1400" dirty="0">
                <a:solidFill>
                  <a:schemeClr val="bg1"/>
                </a:solidFill>
              </a:defRPr>
            </a:lvl1pPr>
          </a:lstStyle>
          <a:p>
            <a:pPr lvl="0"/>
            <a:r>
              <a:rPr lang="en-US" dirty="0"/>
              <a:t>Text</a:t>
            </a:r>
          </a:p>
        </p:txBody>
      </p:sp>
      <p:sp>
        <p:nvSpPr>
          <p:cNvPr id="21" name="Text Placeholder 6">
            <a:extLst>
              <a:ext uri="{FF2B5EF4-FFF2-40B4-BE49-F238E27FC236}">
                <a16:creationId xmlns:a16="http://schemas.microsoft.com/office/drawing/2014/main" id="{CF6012B8-B1C7-4FCC-B311-37CE0C97AE4A}"/>
              </a:ext>
            </a:extLst>
          </p:cNvPr>
          <p:cNvSpPr>
            <a:spLocks noGrp="1"/>
          </p:cNvSpPr>
          <p:nvPr>
            <p:ph type="body" sz="quarter" idx="33" hasCustomPrompt="1"/>
          </p:nvPr>
        </p:nvSpPr>
        <p:spPr>
          <a:xfrm>
            <a:off x="8650516" y="3335791"/>
            <a:ext cx="1476498" cy="853200"/>
          </a:xfrm>
          <a:solidFill>
            <a:srgbClr val="4D8EC2"/>
          </a:solidFill>
        </p:spPr>
        <p:txBody>
          <a:bodyPr vert="horz" wrap="square" lIns="91440" tIns="45720" rIns="91440" bIns="45720" rtlCol="0">
            <a:noAutofit/>
          </a:bodyPr>
          <a:lstStyle>
            <a:lvl1pPr algn="ctr">
              <a:defRPr lang="en-US" sz="1400" dirty="0">
                <a:solidFill>
                  <a:schemeClr val="bg1"/>
                </a:solidFill>
              </a:defRPr>
            </a:lvl1pPr>
          </a:lstStyle>
          <a:p>
            <a:pPr lvl="0"/>
            <a:r>
              <a:rPr lang="en-US" dirty="0"/>
              <a:t>Text</a:t>
            </a:r>
          </a:p>
        </p:txBody>
      </p:sp>
      <p:sp>
        <p:nvSpPr>
          <p:cNvPr id="29" name="Text Placeholder 6">
            <a:extLst>
              <a:ext uri="{FF2B5EF4-FFF2-40B4-BE49-F238E27FC236}">
                <a16:creationId xmlns:a16="http://schemas.microsoft.com/office/drawing/2014/main" id="{00CD66A4-A58C-4C50-A294-5ED5B993A8BD}"/>
              </a:ext>
            </a:extLst>
          </p:cNvPr>
          <p:cNvSpPr>
            <a:spLocks noGrp="1"/>
          </p:cNvSpPr>
          <p:nvPr>
            <p:ph type="body" sz="quarter" idx="44" hasCustomPrompt="1"/>
          </p:nvPr>
        </p:nvSpPr>
        <p:spPr>
          <a:xfrm>
            <a:off x="457366" y="4534388"/>
            <a:ext cx="709203" cy="1417390"/>
          </a:xfrm>
          <a:solidFill>
            <a:srgbClr val="99BEDC"/>
          </a:solidFill>
        </p:spPr>
        <p:txBody>
          <a:bodyPr vert="horz" wrap="square" lIns="0" tIns="45720" rIns="0" bIns="45720" rtlCol="0">
            <a:noAutofit/>
          </a:bodyPr>
          <a:lstStyle>
            <a:lvl1pPr algn="ctr">
              <a:defRPr lang="en-US" sz="1100" dirty="0">
                <a:solidFill>
                  <a:schemeClr val="bg1"/>
                </a:solidFill>
              </a:defRPr>
            </a:lvl1pPr>
          </a:lstStyle>
          <a:p>
            <a:pPr lvl="0"/>
            <a:r>
              <a:rPr lang="en-US" dirty="0"/>
              <a:t>Text</a:t>
            </a:r>
          </a:p>
        </p:txBody>
      </p:sp>
      <p:sp>
        <p:nvSpPr>
          <p:cNvPr id="30" name="Text Placeholder 6">
            <a:extLst>
              <a:ext uri="{FF2B5EF4-FFF2-40B4-BE49-F238E27FC236}">
                <a16:creationId xmlns:a16="http://schemas.microsoft.com/office/drawing/2014/main" id="{60866789-3B3F-4DEA-BF4E-483C19DFD4DE}"/>
              </a:ext>
            </a:extLst>
          </p:cNvPr>
          <p:cNvSpPr>
            <a:spLocks noGrp="1"/>
          </p:cNvSpPr>
          <p:nvPr>
            <p:ph type="body" sz="quarter" idx="45" hasCustomPrompt="1"/>
          </p:nvPr>
        </p:nvSpPr>
        <p:spPr>
          <a:xfrm>
            <a:off x="1224661" y="4534388"/>
            <a:ext cx="709203" cy="1417390"/>
          </a:xfrm>
          <a:solidFill>
            <a:srgbClr val="99BEDC"/>
          </a:solidFill>
        </p:spPr>
        <p:txBody>
          <a:bodyPr vert="horz" wrap="square" lIns="0" tIns="45720" rIns="0" bIns="45720" rtlCol="0">
            <a:noAutofit/>
          </a:bodyPr>
          <a:lstStyle>
            <a:lvl1pPr algn="ctr">
              <a:defRPr lang="en-US" sz="1100" dirty="0">
                <a:solidFill>
                  <a:schemeClr val="bg1"/>
                </a:solidFill>
              </a:defRPr>
            </a:lvl1pPr>
          </a:lstStyle>
          <a:p>
            <a:pPr lvl="0"/>
            <a:r>
              <a:rPr lang="en-US" dirty="0"/>
              <a:t>Text</a:t>
            </a:r>
          </a:p>
        </p:txBody>
      </p:sp>
      <p:sp>
        <p:nvSpPr>
          <p:cNvPr id="22"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23"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31"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271034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lkendiagram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C82D-CA71-4EDF-A45D-031BAC9E0403}"/>
              </a:ext>
            </a:extLst>
          </p:cNvPr>
          <p:cNvSpPr>
            <a:spLocks noGrp="1"/>
          </p:cNvSpPr>
          <p:nvPr>
            <p:ph type="title" hasCustomPrompt="1"/>
          </p:nvPr>
        </p:nvSpPr>
        <p:spPr/>
        <p:txBody>
          <a:bodyPr/>
          <a:lstStyle>
            <a:lvl1pPr>
              <a:defRPr/>
            </a:lvl1pPr>
          </a:lstStyle>
          <a:p>
            <a:r>
              <a:rPr lang="en-US"/>
              <a:t>Balkendiagramm (Arial 26 pt)</a:t>
            </a:r>
            <a:br>
              <a:rPr lang="en-US"/>
            </a:br>
            <a:r>
              <a:rPr lang="en-US"/>
              <a:t>Titel maximal zwei Zeilen</a:t>
            </a:r>
            <a:endParaRPr lang="en-US" dirty="0"/>
          </a:p>
        </p:txBody>
      </p:sp>
      <p:sp>
        <p:nvSpPr>
          <p:cNvPr id="9" name="Chart Placeholder 7">
            <a:extLst>
              <a:ext uri="{FF2B5EF4-FFF2-40B4-BE49-F238E27FC236}">
                <a16:creationId xmlns:a16="http://schemas.microsoft.com/office/drawing/2014/main" id="{6D88D02E-8034-4C9C-B6D1-3515B7E6828C}"/>
              </a:ext>
            </a:extLst>
          </p:cNvPr>
          <p:cNvSpPr>
            <a:spLocks noGrp="1"/>
          </p:cNvSpPr>
          <p:nvPr>
            <p:ph type="chart" sz="quarter" idx="14"/>
          </p:nvPr>
        </p:nvSpPr>
        <p:spPr>
          <a:xfrm>
            <a:off x="576263" y="1638966"/>
            <a:ext cx="8448467" cy="4212560"/>
          </a:xfrm>
        </p:spPr>
        <p:txBody>
          <a:bodyPr/>
          <a:lstStyle/>
          <a:p>
            <a:endParaRPr lang="en-US"/>
          </a:p>
        </p:txBody>
      </p:sp>
      <p:sp>
        <p:nvSpPr>
          <p:cNvPr id="7"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8"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10"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2485950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äulendiagram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C82D-CA71-4EDF-A45D-031BAC9E0403}"/>
              </a:ext>
            </a:extLst>
          </p:cNvPr>
          <p:cNvSpPr>
            <a:spLocks noGrp="1"/>
          </p:cNvSpPr>
          <p:nvPr>
            <p:ph type="title" hasCustomPrompt="1"/>
          </p:nvPr>
        </p:nvSpPr>
        <p:spPr/>
        <p:txBody>
          <a:bodyPr/>
          <a:lstStyle>
            <a:lvl1pPr>
              <a:defRPr/>
            </a:lvl1pPr>
          </a:lstStyle>
          <a:p>
            <a:r>
              <a:rPr lang="en-US"/>
              <a:t>Säulendiagramm (Arial 26 pt)</a:t>
            </a:r>
            <a:br>
              <a:rPr lang="en-US"/>
            </a:br>
            <a:r>
              <a:rPr lang="en-US"/>
              <a:t>Titel maximal zwei Zeilen</a:t>
            </a:r>
            <a:endParaRPr lang="en-US" dirty="0"/>
          </a:p>
        </p:txBody>
      </p:sp>
      <p:sp>
        <p:nvSpPr>
          <p:cNvPr id="9" name="Chart Placeholder 7">
            <a:extLst>
              <a:ext uri="{FF2B5EF4-FFF2-40B4-BE49-F238E27FC236}">
                <a16:creationId xmlns:a16="http://schemas.microsoft.com/office/drawing/2014/main" id="{6D88D02E-8034-4C9C-B6D1-3515B7E6828C}"/>
              </a:ext>
            </a:extLst>
          </p:cNvPr>
          <p:cNvSpPr>
            <a:spLocks noGrp="1"/>
          </p:cNvSpPr>
          <p:nvPr>
            <p:ph type="chart" sz="quarter" idx="14"/>
          </p:nvPr>
        </p:nvSpPr>
        <p:spPr>
          <a:xfrm>
            <a:off x="576263" y="1638966"/>
            <a:ext cx="8448467" cy="4212560"/>
          </a:xfrm>
        </p:spPr>
        <p:txBody>
          <a:bodyPr/>
          <a:lstStyle/>
          <a:p>
            <a:endParaRPr lang="en-US"/>
          </a:p>
        </p:txBody>
      </p:sp>
      <p:sp>
        <p:nvSpPr>
          <p:cNvPr id="7"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8"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10"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2485142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niendiagram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C82D-CA71-4EDF-A45D-031BAC9E0403}"/>
              </a:ext>
            </a:extLst>
          </p:cNvPr>
          <p:cNvSpPr>
            <a:spLocks noGrp="1"/>
          </p:cNvSpPr>
          <p:nvPr>
            <p:ph type="title" hasCustomPrompt="1"/>
          </p:nvPr>
        </p:nvSpPr>
        <p:spPr/>
        <p:txBody>
          <a:bodyPr/>
          <a:lstStyle>
            <a:lvl1pPr>
              <a:defRPr/>
            </a:lvl1pPr>
          </a:lstStyle>
          <a:p>
            <a:r>
              <a:rPr lang="en-US"/>
              <a:t>Liniendiagramm (Arial 26 pt)</a:t>
            </a:r>
            <a:br>
              <a:rPr lang="en-US"/>
            </a:br>
            <a:r>
              <a:rPr lang="en-US"/>
              <a:t>Titel maximal zwei Zeilen</a:t>
            </a:r>
            <a:endParaRPr lang="en-US" dirty="0"/>
          </a:p>
        </p:txBody>
      </p:sp>
      <p:sp>
        <p:nvSpPr>
          <p:cNvPr id="9" name="Chart Placeholder 7">
            <a:extLst>
              <a:ext uri="{FF2B5EF4-FFF2-40B4-BE49-F238E27FC236}">
                <a16:creationId xmlns:a16="http://schemas.microsoft.com/office/drawing/2014/main" id="{6D88D02E-8034-4C9C-B6D1-3515B7E6828C}"/>
              </a:ext>
            </a:extLst>
          </p:cNvPr>
          <p:cNvSpPr>
            <a:spLocks noGrp="1"/>
          </p:cNvSpPr>
          <p:nvPr>
            <p:ph type="chart" sz="quarter" idx="14"/>
          </p:nvPr>
        </p:nvSpPr>
        <p:spPr>
          <a:xfrm>
            <a:off x="576263" y="1638966"/>
            <a:ext cx="8448467" cy="4212560"/>
          </a:xfrm>
        </p:spPr>
        <p:txBody>
          <a:bodyPr/>
          <a:lstStyle/>
          <a:p>
            <a:endParaRPr lang="en-US"/>
          </a:p>
        </p:txBody>
      </p:sp>
      <p:sp>
        <p:nvSpPr>
          <p:cNvPr id="7"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8"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10"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2833563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reisdiagram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C82D-CA71-4EDF-A45D-031BAC9E0403}"/>
              </a:ext>
            </a:extLst>
          </p:cNvPr>
          <p:cNvSpPr>
            <a:spLocks noGrp="1"/>
          </p:cNvSpPr>
          <p:nvPr>
            <p:ph type="title" hasCustomPrompt="1"/>
          </p:nvPr>
        </p:nvSpPr>
        <p:spPr/>
        <p:txBody>
          <a:bodyPr/>
          <a:lstStyle>
            <a:lvl1pPr>
              <a:defRPr/>
            </a:lvl1pPr>
          </a:lstStyle>
          <a:p>
            <a:r>
              <a:rPr lang="en-US"/>
              <a:t>Kreisdiagramm (Arial 26 pt)</a:t>
            </a:r>
            <a:br>
              <a:rPr lang="en-US"/>
            </a:br>
            <a:r>
              <a:rPr lang="en-US"/>
              <a:t>Titel maximal zwei Zeilen</a:t>
            </a:r>
            <a:endParaRPr lang="en-US" dirty="0"/>
          </a:p>
        </p:txBody>
      </p:sp>
      <p:sp>
        <p:nvSpPr>
          <p:cNvPr id="9" name="Chart Placeholder 7">
            <a:extLst>
              <a:ext uri="{FF2B5EF4-FFF2-40B4-BE49-F238E27FC236}">
                <a16:creationId xmlns:a16="http://schemas.microsoft.com/office/drawing/2014/main" id="{6D88D02E-8034-4C9C-B6D1-3515B7E6828C}"/>
              </a:ext>
            </a:extLst>
          </p:cNvPr>
          <p:cNvSpPr>
            <a:spLocks noGrp="1"/>
          </p:cNvSpPr>
          <p:nvPr>
            <p:ph type="chart" sz="quarter" idx="14"/>
          </p:nvPr>
        </p:nvSpPr>
        <p:spPr>
          <a:xfrm>
            <a:off x="576263" y="1638966"/>
            <a:ext cx="5320004" cy="4212560"/>
          </a:xfrm>
        </p:spPr>
        <p:txBody>
          <a:bodyPr/>
          <a:lstStyle/>
          <a:p>
            <a:endParaRPr lang="en-US"/>
          </a:p>
        </p:txBody>
      </p:sp>
      <p:sp>
        <p:nvSpPr>
          <p:cNvPr id="12" name="Chart Placeholder 7">
            <a:extLst>
              <a:ext uri="{FF2B5EF4-FFF2-40B4-BE49-F238E27FC236}">
                <a16:creationId xmlns:a16="http://schemas.microsoft.com/office/drawing/2014/main" id="{CE6C4EAC-A790-4EE9-8612-35EF2AC6705D}"/>
              </a:ext>
            </a:extLst>
          </p:cNvPr>
          <p:cNvSpPr>
            <a:spLocks noGrp="1"/>
          </p:cNvSpPr>
          <p:nvPr>
            <p:ph type="chart" sz="quarter" idx="16"/>
          </p:nvPr>
        </p:nvSpPr>
        <p:spPr>
          <a:xfrm>
            <a:off x="6111254" y="1638966"/>
            <a:ext cx="5320004" cy="4212560"/>
          </a:xfrm>
        </p:spPr>
        <p:txBody>
          <a:bodyPr/>
          <a:lstStyle/>
          <a:p>
            <a:endParaRPr lang="en-US"/>
          </a:p>
        </p:txBody>
      </p:sp>
      <p:sp>
        <p:nvSpPr>
          <p:cNvPr id="8"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10"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11"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194706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bla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A8453E-57F7-404B-B439-601F87B1F239}"/>
              </a:ext>
            </a:extLst>
          </p:cNvPr>
          <p:cNvSpPr/>
          <p:nvPr userDrawn="1"/>
        </p:nvSpPr>
        <p:spPr>
          <a:xfrm>
            <a:off x="0" y="0"/>
            <a:ext cx="12192000" cy="6858000"/>
          </a:xfrm>
          <a:prstGeom prst="rect">
            <a:avLst/>
          </a:prstGeom>
          <a:gradFill>
            <a:gsLst>
              <a:gs pos="0">
                <a:srgbClr val="004E89"/>
              </a:gs>
              <a:gs pos="100000">
                <a:srgbClr val="00A0D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8" name="Graphic 9">
            <a:extLst>
              <a:ext uri="{FF2B5EF4-FFF2-40B4-BE49-F238E27FC236}">
                <a16:creationId xmlns:a16="http://schemas.microsoft.com/office/drawing/2014/main" id="{28033535-4153-42DD-8F1A-4AA504BC1C82}"/>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9742715" y="0"/>
            <a:ext cx="2449285" cy="6858000"/>
          </a:xfrm>
          <a:prstGeom prst="rect">
            <a:avLst/>
          </a:prstGeom>
        </p:spPr>
      </p:pic>
      <p:sp>
        <p:nvSpPr>
          <p:cNvPr id="15" name="Text Placeholder 14">
            <a:extLst>
              <a:ext uri="{FF2B5EF4-FFF2-40B4-BE49-F238E27FC236}">
                <a16:creationId xmlns:a16="http://schemas.microsoft.com/office/drawing/2014/main" id="{E3992CB7-79F2-4243-B9A8-DC961BE1A296}"/>
              </a:ext>
            </a:extLst>
          </p:cNvPr>
          <p:cNvSpPr>
            <a:spLocks noGrp="1"/>
          </p:cNvSpPr>
          <p:nvPr>
            <p:ph type="body" sz="quarter" idx="15" hasCustomPrompt="1"/>
          </p:nvPr>
        </p:nvSpPr>
        <p:spPr>
          <a:xfrm>
            <a:off x="576942" y="2899827"/>
            <a:ext cx="10778400" cy="369332"/>
          </a:xfrm>
          <a:noFill/>
        </p:spPr>
        <p:txBody>
          <a:bodyPr vert="horz" wrap="square" lIns="91440" tIns="45720" rIns="91440" bIns="45720" rtlCol="0">
            <a:spAutoFit/>
          </a:bodyPr>
          <a:lstStyle>
            <a:lvl1pPr marL="0">
              <a:defRPr lang="en-GB" sz="2000" b="1" dirty="0">
                <a:solidFill>
                  <a:schemeClr val="bg1"/>
                </a:solidFill>
              </a:defRPr>
            </a:lvl1pPr>
          </a:lstStyle>
          <a:p>
            <a:pPr marL="0" lvl="0"/>
            <a:r>
              <a:rPr lang="en-US" sz="2000" b="1"/>
              <a:t>Vorname Name, Funktionsbezeichnung</a:t>
            </a:r>
            <a:endParaRPr lang="en-US" sz="2000" b="1" dirty="0"/>
          </a:p>
        </p:txBody>
      </p:sp>
      <p:sp>
        <p:nvSpPr>
          <p:cNvPr id="2" name="Title 1">
            <a:extLst>
              <a:ext uri="{FF2B5EF4-FFF2-40B4-BE49-F238E27FC236}">
                <a16:creationId xmlns:a16="http://schemas.microsoft.com/office/drawing/2014/main" id="{049A75E6-C484-46FA-9D4C-769610C3D190}"/>
              </a:ext>
            </a:extLst>
          </p:cNvPr>
          <p:cNvSpPr>
            <a:spLocks noGrp="1"/>
          </p:cNvSpPr>
          <p:nvPr>
            <p:ph type="title" hasCustomPrompt="1"/>
          </p:nvPr>
        </p:nvSpPr>
        <p:spPr>
          <a:xfrm>
            <a:off x="576942" y="2012756"/>
            <a:ext cx="10776857" cy="784830"/>
          </a:xfrm>
          <a:noFill/>
        </p:spPr>
        <p:txBody>
          <a:bodyPr vert="horz" wrap="square" lIns="91440" tIns="45720" rIns="91440" bIns="45720" rtlCol="0" anchor="b" anchorCtr="0">
            <a:spAutoFit/>
          </a:bodyPr>
          <a:lstStyle>
            <a:lvl1pPr>
              <a:defRPr lang="en-GB" sz="5000" dirty="0">
                <a:solidFill>
                  <a:schemeClr val="bg1"/>
                </a:solidFill>
                <a:latin typeface="+mn-lt"/>
                <a:ea typeface="+mn-ea"/>
                <a:cs typeface="+mn-cs"/>
              </a:defRPr>
            </a:lvl1pPr>
          </a:lstStyle>
          <a:p>
            <a:pPr lvl="0"/>
            <a:r>
              <a:rPr lang="en-US"/>
              <a:t>Haupttitel (Arial 50 Pt.)</a:t>
            </a:r>
            <a:endParaRPr lang="en-US" dirty="0"/>
          </a:p>
        </p:txBody>
      </p:sp>
      <p:sp>
        <p:nvSpPr>
          <p:cNvPr id="4" name="Text Placeholder 3">
            <a:extLst>
              <a:ext uri="{FF2B5EF4-FFF2-40B4-BE49-F238E27FC236}">
                <a16:creationId xmlns:a16="http://schemas.microsoft.com/office/drawing/2014/main" id="{D3FD121E-8C80-45C5-9EA7-28D743E14F71}"/>
              </a:ext>
            </a:extLst>
          </p:cNvPr>
          <p:cNvSpPr>
            <a:spLocks noGrp="1"/>
          </p:cNvSpPr>
          <p:nvPr>
            <p:ph type="body" sz="quarter" idx="17" hasCustomPrompt="1"/>
          </p:nvPr>
        </p:nvSpPr>
        <p:spPr>
          <a:xfrm>
            <a:off x="576942" y="5997706"/>
            <a:ext cx="10778400" cy="313932"/>
          </a:xfrm>
        </p:spPr>
        <p:txBody>
          <a:bodyPr>
            <a:spAutoFit/>
          </a:bodyPr>
          <a:lstStyle>
            <a:lvl1pPr>
              <a:defRPr b="1">
                <a:solidFill>
                  <a:schemeClr val="bg1"/>
                </a:solidFill>
              </a:defRPr>
            </a:lvl1pPr>
          </a:lstStyle>
          <a:p>
            <a:pPr lvl="0"/>
            <a:r>
              <a:rPr lang="vi-VN"/>
              <a:t>Unternehmenseinheit, Veranstaltungsbezeichnung, Datum, Ort</a:t>
            </a:r>
            <a:endParaRPr lang="vi-VN" dirty="0"/>
          </a:p>
        </p:txBody>
      </p:sp>
      <p:pic>
        <p:nvPicPr>
          <p:cNvPr id="9" name="Picture1">
            <a:extLst>
              <a:ext uri="{FF2B5EF4-FFF2-40B4-BE49-F238E27FC236}">
                <a16:creationId xmlns:a16="http://schemas.microsoft.com/office/drawing/2014/main" id="{5F028017-F80C-450E-BDA4-3FC933D1FFD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07798" y="811371"/>
            <a:ext cx="2186880" cy="390381"/>
          </a:xfrm>
          <a:prstGeom prst="rect">
            <a:avLst/>
          </a:prstGeom>
        </p:spPr>
      </p:pic>
    </p:spTree>
    <p:extLst>
      <p:ext uri="{BB962C8B-B14F-4D97-AF65-F5344CB8AC3E}">
        <p14:creationId xmlns:p14="http://schemas.microsoft.com/office/powerpoint/2010/main" val="3513673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elen Dank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B1D72A-43F4-4DDD-A16D-25044C8BA93A}"/>
              </a:ext>
            </a:extLst>
          </p:cNvPr>
          <p:cNvSpPr/>
          <p:nvPr userDrawn="1"/>
        </p:nvSpPr>
        <p:spPr>
          <a:xfrm>
            <a:off x="0" y="0"/>
            <a:ext cx="12192000" cy="6858000"/>
          </a:xfrm>
          <a:prstGeom prst="rect">
            <a:avLst/>
          </a:prstGeom>
          <a:gradFill>
            <a:gsLst>
              <a:gs pos="0">
                <a:srgbClr val="004E89"/>
              </a:gs>
              <a:gs pos="100000">
                <a:srgbClr val="00A0D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7" name="Graphic 9">
            <a:extLst>
              <a:ext uri="{FF2B5EF4-FFF2-40B4-BE49-F238E27FC236}">
                <a16:creationId xmlns:a16="http://schemas.microsoft.com/office/drawing/2014/main" id="{838FA1D9-A8F4-441F-B13D-9F7CD6BD83B6}"/>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9742715" y="0"/>
            <a:ext cx="2449285" cy="6858000"/>
          </a:xfrm>
          <a:prstGeom prst="rect">
            <a:avLst/>
          </a:prstGeom>
        </p:spPr>
      </p:pic>
      <p:sp>
        <p:nvSpPr>
          <p:cNvPr id="11" name="Text Placeholder 10">
            <a:extLst>
              <a:ext uri="{FF2B5EF4-FFF2-40B4-BE49-F238E27FC236}">
                <a16:creationId xmlns:a16="http://schemas.microsoft.com/office/drawing/2014/main" id="{3183B291-DCCF-40BA-A562-31F900092019}"/>
              </a:ext>
            </a:extLst>
          </p:cNvPr>
          <p:cNvSpPr>
            <a:spLocks noGrp="1"/>
          </p:cNvSpPr>
          <p:nvPr>
            <p:ph type="body" sz="quarter" idx="10" hasCustomPrompt="1"/>
          </p:nvPr>
        </p:nvSpPr>
        <p:spPr>
          <a:xfrm>
            <a:off x="609279" y="2011542"/>
            <a:ext cx="7859148" cy="2426305"/>
          </a:xfrm>
        </p:spPr>
        <p:txBody>
          <a:bodyPr vert="horz" wrap="square" lIns="91440" tIns="45720" rIns="91440" bIns="45720" rtlCol="0" anchor="t" anchorCtr="0">
            <a:spAutoFit/>
          </a:bodyPr>
          <a:lstStyle>
            <a:lvl1pPr>
              <a:defRPr lang="en-US" sz="5000" b="1" dirty="0">
                <a:solidFill>
                  <a:schemeClr val="bg1"/>
                </a:solidFill>
              </a:defRPr>
            </a:lvl1pPr>
          </a:lstStyle>
          <a:p>
            <a:pPr lvl="0"/>
            <a:r>
              <a:rPr lang="de-DE" dirty="0"/>
              <a:t>Vielen Dank für Ihre</a:t>
            </a:r>
          </a:p>
          <a:p>
            <a:pPr lvl="0"/>
            <a:r>
              <a:rPr lang="de-DE" dirty="0"/>
              <a:t>Aufmerksamkeit</a:t>
            </a:r>
          </a:p>
          <a:p>
            <a:pPr lvl="0"/>
            <a:r>
              <a:rPr lang="de-DE" dirty="0"/>
              <a:t>(Arial 50 Pt.)</a:t>
            </a:r>
            <a:endParaRPr lang="en-US" dirty="0"/>
          </a:p>
        </p:txBody>
      </p:sp>
      <p:pic>
        <p:nvPicPr>
          <p:cNvPr id="9" name="Picture1">
            <a:extLst>
              <a:ext uri="{FF2B5EF4-FFF2-40B4-BE49-F238E27FC236}">
                <a16:creationId xmlns:a16="http://schemas.microsoft.com/office/drawing/2014/main" id="{3FB7F69E-C876-49C2-8C53-42607ED28A7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07798" y="811371"/>
            <a:ext cx="2186880" cy="390381"/>
          </a:xfrm>
          <a:prstGeom prst="rect">
            <a:avLst/>
          </a:prstGeom>
        </p:spPr>
      </p:pic>
    </p:spTree>
    <p:extLst>
      <p:ext uri="{BB962C8B-B14F-4D97-AF65-F5344CB8AC3E}">
        <p14:creationId xmlns:p14="http://schemas.microsoft.com/office/powerpoint/2010/main" val="1826127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6"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7"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799065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_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50FB-7789-40B0-ABA4-8D22CB66A86A}"/>
              </a:ext>
            </a:extLst>
          </p:cNvPr>
          <p:cNvSpPr>
            <a:spLocks noGrp="1"/>
          </p:cNvSpPr>
          <p:nvPr>
            <p:ph type="title" hasCustomPrompt="1"/>
          </p:nvPr>
        </p:nvSpPr>
        <p:spPr/>
        <p:txBody>
          <a:bodyPr/>
          <a:lstStyle>
            <a:lvl1pPr>
              <a:defRPr/>
            </a:lvl1pPr>
          </a:lstStyle>
          <a:p>
            <a:r>
              <a:rPr lang="en-US"/>
              <a:t>Inhalt (Arial 26 pt)</a:t>
            </a:r>
            <a:br>
              <a:rPr lang="en-US"/>
            </a:br>
            <a:r>
              <a:rPr lang="en-US"/>
              <a:t>Titel maximal zwei Zeilen</a:t>
            </a:r>
            <a:endParaRPr lang="en-US" dirty="0"/>
          </a:p>
        </p:txBody>
      </p:sp>
      <p:sp>
        <p:nvSpPr>
          <p:cNvPr id="6"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7"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8"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843115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32644F4-EB0D-4C98-BE1C-61E67B517F6C}" type="datetimeFigureOut">
              <a:rPr lang="de-CH" smtClean="0"/>
              <a:t>17.02.2026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604A2ADB-D8E9-4E17-AF4B-2F66BE3E6C0C}" type="slidenum">
              <a:rPr lang="de-CH" smtClean="0"/>
              <a:t>‹N°›</a:t>
            </a:fld>
            <a:endParaRPr lang="de-CH"/>
          </a:p>
        </p:txBody>
      </p:sp>
    </p:spTree>
    <p:extLst>
      <p:ext uri="{BB962C8B-B14F-4D97-AF65-F5344CB8AC3E}">
        <p14:creationId xmlns:p14="http://schemas.microsoft.com/office/powerpoint/2010/main" val="2981878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A7C8-2C87-EC27-8564-7BD8F3ACA727}"/>
              </a:ext>
            </a:extLst>
          </p:cNvPr>
          <p:cNvSpPr>
            <a:spLocks noGrp="1"/>
          </p:cNvSpPr>
          <p:nvPr>
            <p:ph type="title"/>
          </p:nvPr>
        </p:nvSpPr>
        <p:spPr/>
        <p:txBody>
          <a:bodyPr/>
          <a:lstStyle/>
          <a:p>
            <a:r>
              <a:rPr lang="en-US"/>
              <a:t>Click to edit Master title style</a:t>
            </a:r>
            <a:endParaRPr lang="de-CH"/>
          </a:p>
        </p:txBody>
      </p:sp>
      <p:sp>
        <p:nvSpPr>
          <p:cNvPr id="3" name="Content Placeholder 2">
            <a:extLst>
              <a:ext uri="{FF2B5EF4-FFF2-40B4-BE49-F238E27FC236}">
                <a16:creationId xmlns:a16="http://schemas.microsoft.com/office/drawing/2014/main" id="{EB31CA09-DBD9-04BE-8A64-6ADD1D1B835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4" name="Date Placeholder 3">
            <a:extLst>
              <a:ext uri="{FF2B5EF4-FFF2-40B4-BE49-F238E27FC236}">
                <a16:creationId xmlns:a16="http://schemas.microsoft.com/office/drawing/2014/main" id="{5BDE8104-814E-F4D9-829A-8942063F7FFB}"/>
              </a:ext>
            </a:extLst>
          </p:cNvPr>
          <p:cNvSpPr>
            <a:spLocks noGrp="1"/>
          </p:cNvSpPr>
          <p:nvPr>
            <p:ph type="dt" sz="half" idx="10"/>
          </p:nvPr>
        </p:nvSpPr>
        <p:spPr/>
        <p:txBody>
          <a:bodyPr/>
          <a:lstStyle/>
          <a:p>
            <a:fld id="{25BACDD2-4791-46CE-B383-CAFC05AE92CC}" type="datetimeFigureOut">
              <a:rPr lang="de-CH" smtClean="0"/>
              <a:t>17.02.2026</a:t>
            </a:fld>
            <a:endParaRPr lang="de-CH"/>
          </a:p>
        </p:txBody>
      </p:sp>
      <p:sp>
        <p:nvSpPr>
          <p:cNvPr id="5" name="Footer Placeholder 4">
            <a:extLst>
              <a:ext uri="{FF2B5EF4-FFF2-40B4-BE49-F238E27FC236}">
                <a16:creationId xmlns:a16="http://schemas.microsoft.com/office/drawing/2014/main" id="{D12256E5-BF04-712B-17BD-C63093FB672F}"/>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7E3A70AC-FD26-08DE-5022-2B5C10D98C65}"/>
              </a:ext>
            </a:extLst>
          </p:cNvPr>
          <p:cNvSpPr>
            <a:spLocks noGrp="1"/>
          </p:cNvSpPr>
          <p:nvPr>
            <p:ph type="sldNum" sz="quarter" idx="12"/>
          </p:nvPr>
        </p:nvSpPr>
        <p:spPr/>
        <p:txBody>
          <a:bodyPr/>
          <a:lstStyle/>
          <a:p>
            <a:fld id="{7CEDFC0A-C3A9-49C5-92E7-C86458611D92}" type="slidenum">
              <a:rPr lang="de-CH" smtClean="0"/>
              <a:t>‹N°›</a:t>
            </a:fld>
            <a:endParaRPr lang="de-CH"/>
          </a:p>
        </p:txBody>
      </p:sp>
    </p:spTree>
    <p:extLst>
      <p:ext uri="{BB962C8B-B14F-4D97-AF65-F5344CB8AC3E}">
        <p14:creationId xmlns:p14="http://schemas.microsoft.com/office/powerpoint/2010/main" val="575799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F6F85-9688-32AE-30B2-4595B9F677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CH"/>
          </a:p>
        </p:txBody>
      </p:sp>
      <p:sp>
        <p:nvSpPr>
          <p:cNvPr id="3" name="Subtitle 2">
            <a:extLst>
              <a:ext uri="{FF2B5EF4-FFF2-40B4-BE49-F238E27FC236}">
                <a16:creationId xmlns:a16="http://schemas.microsoft.com/office/drawing/2014/main" id="{A7C406DA-6CB3-053F-C995-F8B7BF2E4F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a:p>
        </p:txBody>
      </p:sp>
      <p:sp>
        <p:nvSpPr>
          <p:cNvPr id="4" name="Date Placeholder 3">
            <a:extLst>
              <a:ext uri="{FF2B5EF4-FFF2-40B4-BE49-F238E27FC236}">
                <a16:creationId xmlns:a16="http://schemas.microsoft.com/office/drawing/2014/main" id="{0C19CE63-1BB0-E48B-F7EF-8B6DCBB930A6}"/>
              </a:ext>
            </a:extLst>
          </p:cNvPr>
          <p:cNvSpPr>
            <a:spLocks noGrp="1"/>
          </p:cNvSpPr>
          <p:nvPr>
            <p:ph type="dt" sz="half" idx="10"/>
          </p:nvPr>
        </p:nvSpPr>
        <p:spPr/>
        <p:txBody>
          <a:bodyPr/>
          <a:lstStyle/>
          <a:p>
            <a:fld id="{25BACDD2-4791-46CE-B383-CAFC05AE92CC}" type="datetimeFigureOut">
              <a:rPr lang="de-CH" smtClean="0"/>
              <a:t>17.02.2026</a:t>
            </a:fld>
            <a:endParaRPr lang="de-CH"/>
          </a:p>
        </p:txBody>
      </p:sp>
      <p:sp>
        <p:nvSpPr>
          <p:cNvPr id="5" name="Footer Placeholder 4">
            <a:extLst>
              <a:ext uri="{FF2B5EF4-FFF2-40B4-BE49-F238E27FC236}">
                <a16:creationId xmlns:a16="http://schemas.microsoft.com/office/drawing/2014/main" id="{A35BD817-2C08-C4A8-439A-8475F7200E74}"/>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id="{857D99A1-C83C-861E-69E1-596E81B5997F}"/>
              </a:ext>
            </a:extLst>
          </p:cNvPr>
          <p:cNvSpPr>
            <a:spLocks noGrp="1"/>
          </p:cNvSpPr>
          <p:nvPr>
            <p:ph type="sldNum" sz="quarter" idx="12"/>
          </p:nvPr>
        </p:nvSpPr>
        <p:spPr/>
        <p:txBody>
          <a:bodyPr/>
          <a:lstStyle/>
          <a:p>
            <a:fld id="{7CEDFC0A-C3A9-49C5-92E7-C86458611D92}" type="slidenum">
              <a:rPr lang="de-CH" smtClean="0"/>
              <a:t>‹N°›</a:t>
            </a:fld>
            <a:endParaRPr lang="de-CH"/>
          </a:p>
        </p:txBody>
      </p:sp>
    </p:spTree>
    <p:extLst>
      <p:ext uri="{BB962C8B-B14F-4D97-AF65-F5344CB8AC3E}">
        <p14:creationId xmlns:p14="http://schemas.microsoft.com/office/powerpoint/2010/main" val="288145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weiss_2">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E3992CB7-79F2-4243-B9A8-DC961BE1A296}"/>
              </a:ext>
            </a:extLst>
          </p:cNvPr>
          <p:cNvSpPr>
            <a:spLocks noGrp="1"/>
          </p:cNvSpPr>
          <p:nvPr>
            <p:ph type="body" sz="quarter" idx="15" hasCustomPrompt="1"/>
          </p:nvPr>
        </p:nvSpPr>
        <p:spPr>
          <a:xfrm>
            <a:off x="576942" y="3625541"/>
            <a:ext cx="10778400" cy="369332"/>
          </a:xfrm>
          <a:noFill/>
        </p:spPr>
        <p:txBody>
          <a:bodyPr vert="horz" wrap="square" lIns="91440" tIns="45720" rIns="91440" bIns="45720" rtlCol="0">
            <a:spAutoFit/>
          </a:bodyPr>
          <a:lstStyle>
            <a:lvl1pPr marL="0">
              <a:defRPr lang="en-GB" sz="2000" b="1" dirty="0"/>
            </a:lvl1pPr>
          </a:lstStyle>
          <a:p>
            <a:pPr marL="0" lvl="0"/>
            <a:r>
              <a:rPr lang="en-US" sz="2000" b="1"/>
              <a:t>Vorname Name, Funktionsbezeichnung</a:t>
            </a:r>
            <a:endParaRPr lang="en-US" sz="2000" b="1" dirty="0"/>
          </a:p>
        </p:txBody>
      </p:sp>
      <p:sp>
        <p:nvSpPr>
          <p:cNvPr id="2" name="Title 1">
            <a:extLst>
              <a:ext uri="{FF2B5EF4-FFF2-40B4-BE49-F238E27FC236}">
                <a16:creationId xmlns:a16="http://schemas.microsoft.com/office/drawing/2014/main" id="{049A75E6-C484-46FA-9D4C-769610C3D190}"/>
              </a:ext>
            </a:extLst>
          </p:cNvPr>
          <p:cNvSpPr>
            <a:spLocks noGrp="1"/>
          </p:cNvSpPr>
          <p:nvPr>
            <p:ph type="title" hasCustomPrompt="1"/>
          </p:nvPr>
        </p:nvSpPr>
        <p:spPr>
          <a:xfrm>
            <a:off x="576942" y="1998243"/>
            <a:ext cx="10776857" cy="1477328"/>
          </a:xfrm>
          <a:noFill/>
        </p:spPr>
        <p:txBody>
          <a:bodyPr vert="horz" wrap="square" lIns="91440" tIns="45720" rIns="91440" bIns="45720" rtlCol="0" anchor="b" anchorCtr="0">
            <a:spAutoFit/>
          </a:bodyPr>
          <a:lstStyle>
            <a:lvl1pPr>
              <a:defRPr lang="en-US" sz="5000" dirty="0">
                <a:solidFill>
                  <a:schemeClr val="accent1"/>
                </a:solidFill>
                <a:latin typeface="+mn-lt"/>
                <a:ea typeface="+mn-ea"/>
                <a:cs typeface="+mn-cs"/>
              </a:defRPr>
            </a:lvl1pPr>
          </a:lstStyle>
          <a:p>
            <a:r>
              <a:rPr lang="en-US" sz="5000" b="1">
                <a:solidFill>
                  <a:schemeClr val="accent1"/>
                </a:solidFill>
              </a:rPr>
              <a:t>Haupttitel (Arial 50 Pt.)</a:t>
            </a:r>
            <a:br>
              <a:rPr lang="en-US" sz="5000" b="1">
                <a:solidFill>
                  <a:schemeClr val="accent1"/>
                </a:solidFill>
              </a:rPr>
            </a:br>
            <a:r>
              <a:rPr lang="en-US" sz="5000" b="1">
                <a:solidFill>
                  <a:schemeClr val="accent1"/>
                </a:solidFill>
              </a:rPr>
              <a:t>Beispeil Co-Branding</a:t>
            </a:r>
            <a:endParaRPr lang="en-US" dirty="0"/>
          </a:p>
        </p:txBody>
      </p:sp>
      <p:sp>
        <p:nvSpPr>
          <p:cNvPr id="9" name="Rectangle 8">
            <a:extLst>
              <a:ext uri="{FF2B5EF4-FFF2-40B4-BE49-F238E27FC236}">
                <a16:creationId xmlns:a16="http://schemas.microsoft.com/office/drawing/2014/main" id="{000376F3-E4DA-4737-AAB9-051FE3395EF7}"/>
              </a:ext>
            </a:extLst>
          </p:cNvPr>
          <p:cNvSpPr/>
          <p:nvPr userDrawn="1"/>
        </p:nvSpPr>
        <p:spPr bwMode="white">
          <a:xfrm>
            <a:off x="442452" y="6120581"/>
            <a:ext cx="1651819" cy="56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9D4C0B0E-9621-46FF-B081-175B012CE7B6}"/>
              </a:ext>
            </a:extLst>
          </p:cNvPr>
          <p:cNvSpPr>
            <a:spLocks noGrp="1"/>
          </p:cNvSpPr>
          <p:nvPr>
            <p:ph type="body" sz="quarter" idx="16" hasCustomPrompt="1"/>
          </p:nvPr>
        </p:nvSpPr>
        <p:spPr>
          <a:xfrm>
            <a:off x="578999" y="5997706"/>
            <a:ext cx="10778400" cy="313932"/>
          </a:xfrm>
        </p:spPr>
        <p:txBody>
          <a:bodyPr vert="horz" lIns="91440" tIns="45720" rIns="91440" bIns="45720" rtlCol="0">
            <a:spAutoFit/>
          </a:bodyPr>
          <a:lstStyle>
            <a:lvl1pPr>
              <a:defRPr lang="en-US" b="1" dirty="0">
                <a:solidFill>
                  <a:schemeClr val="tx1">
                    <a:lumMod val="75000"/>
                    <a:lumOff val="25000"/>
                  </a:schemeClr>
                </a:solidFill>
              </a:defRPr>
            </a:lvl1pPr>
          </a:lstStyle>
          <a:p>
            <a:r>
              <a:rPr lang="en-US" sz="1600" b="1">
                <a:solidFill>
                  <a:schemeClr val="tx1">
                    <a:lumMod val="75000"/>
                    <a:lumOff val="25000"/>
                  </a:schemeClr>
                </a:solidFill>
              </a:rPr>
              <a:t>Unternehmenseinheit, Veranstaltungsbezeichnung, Datum, Ort</a:t>
            </a:r>
            <a:endParaRPr lang="en-US" sz="1600" b="1" dirty="0">
              <a:solidFill>
                <a:schemeClr val="tx1">
                  <a:lumMod val="75000"/>
                  <a:lumOff val="25000"/>
                </a:schemeClr>
              </a:solidFill>
            </a:endParaRPr>
          </a:p>
        </p:txBody>
      </p:sp>
      <p:pic>
        <p:nvPicPr>
          <p:cNvPr id="14" name="Picture 13">
            <a:extLst>
              <a:ext uri="{FF2B5EF4-FFF2-40B4-BE49-F238E27FC236}">
                <a16:creationId xmlns:a16="http://schemas.microsoft.com/office/drawing/2014/main" id="{40186328-B9D1-4DC7-989D-43131EB686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2072" y="476520"/>
            <a:ext cx="2563598" cy="936699"/>
          </a:xfrm>
          <a:prstGeom prst="rect">
            <a:avLst/>
          </a:prstGeom>
        </p:spPr>
      </p:pic>
      <p:pic>
        <p:nvPicPr>
          <p:cNvPr id="17" name="Picture 16" descr="A black sign with white text&#10;&#10;Description automatically generated">
            <a:extLst>
              <a:ext uri="{FF2B5EF4-FFF2-40B4-BE49-F238E27FC236}">
                <a16:creationId xmlns:a16="http://schemas.microsoft.com/office/drawing/2014/main" id="{E5DA0A16-A237-41A9-BD98-F43EA446DF0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57349" y="661711"/>
            <a:ext cx="1804050" cy="615600"/>
          </a:xfrm>
          <a:prstGeom prst="rect">
            <a:avLst/>
          </a:prstGeom>
        </p:spPr>
      </p:pic>
      <p:pic>
        <p:nvPicPr>
          <p:cNvPr id="10" name="Picture1">
            <a:extLst>
              <a:ext uri="{FF2B5EF4-FFF2-40B4-BE49-F238E27FC236}">
                <a16:creationId xmlns:a16="http://schemas.microsoft.com/office/drawing/2014/main" id="{C5CBAE6E-E067-45F7-8B85-CB52FB8300A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07798" y="811371"/>
            <a:ext cx="2186880" cy="390382"/>
          </a:xfrm>
          <a:prstGeom prst="rect">
            <a:avLst/>
          </a:prstGeom>
        </p:spPr>
      </p:pic>
    </p:spTree>
    <p:extLst>
      <p:ext uri="{BB962C8B-B14F-4D97-AF65-F5344CB8AC3E}">
        <p14:creationId xmlns:p14="http://schemas.microsoft.com/office/powerpoint/2010/main" val="57786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_blau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A96C63-96C8-45B1-AFCF-2D4BAF69CA58}"/>
              </a:ext>
            </a:extLst>
          </p:cNvPr>
          <p:cNvSpPr/>
          <p:nvPr userDrawn="1"/>
        </p:nvSpPr>
        <p:spPr>
          <a:xfrm>
            <a:off x="0" y="0"/>
            <a:ext cx="12192000" cy="6858000"/>
          </a:xfrm>
          <a:prstGeom prst="rect">
            <a:avLst/>
          </a:prstGeom>
          <a:gradFill>
            <a:gsLst>
              <a:gs pos="0">
                <a:srgbClr val="004E89"/>
              </a:gs>
              <a:gs pos="100000">
                <a:srgbClr val="00A0D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8" name="Graphic 9">
            <a:extLst>
              <a:ext uri="{FF2B5EF4-FFF2-40B4-BE49-F238E27FC236}">
                <a16:creationId xmlns:a16="http://schemas.microsoft.com/office/drawing/2014/main" id="{79998156-E1FE-42B2-82C2-42F324C4465D}"/>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9742715" y="0"/>
            <a:ext cx="2449285" cy="6858000"/>
          </a:xfrm>
          <a:prstGeom prst="rect">
            <a:avLst/>
          </a:prstGeom>
        </p:spPr>
      </p:pic>
      <p:sp>
        <p:nvSpPr>
          <p:cNvPr id="15" name="Text Placeholder 14">
            <a:extLst>
              <a:ext uri="{FF2B5EF4-FFF2-40B4-BE49-F238E27FC236}">
                <a16:creationId xmlns:a16="http://schemas.microsoft.com/office/drawing/2014/main" id="{E3992CB7-79F2-4243-B9A8-DC961BE1A296}"/>
              </a:ext>
            </a:extLst>
          </p:cNvPr>
          <p:cNvSpPr>
            <a:spLocks noGrp="1"/>
          </p:cNvSpPr>
          <p:nvPr>
            <p:ph type="body" sz="quarter" idx="15" hasCustomPrompt="1"/>
          </p:nvPr>
        </p:nvSpPr>
        <p:spPr>
          <a:xfrm>
            <a:off x="576942" y="3625541"/>
            <a:ext cx="10778400" cy="369332"/>
          </a:xfrm>
          <a:noFill/>
        </p:spPr>
        <p:txBody>
          <a:bodyPr vert="horz" wrap="square" lIns="91440" tIns="45720" rIns="91440" bIns="45720" rtlCol="0">
            <a:spAutoFit/>
          </a:bodyPr>
          <a:lstStyle>
            <a:lvl1pPr marL="0">
              <a:defRPr lang="en-GB" sz="2000" b="1" dirty="0">
                <a:solidFill>
                  <a:schemeClr val="bg1"/>
                </a:solidFill>
              </a:defRPr>
            </a:lvl1pPr>
          </a:lstStyle>
          <a:p>
            <a:pPr marL="0" lvl="0"/>
            <a:r>
              <a:rPr lang="en-US" sz="2000" b="1"/>
              <a:t>Vorname Name, Funktionsbezeichnung</a:t>
            </a:r>
            <a:endParaRPr lang="en-US" sz="2000" b="1" dirty="0"/>
          </a:p>
        </p:txBody>
      </p:sp>
      <p:sp>
        <p:nvSpPr>
          <p:cNvPr id="2" name="Title 1">
            <a:extLst>
              <a:ext uri="{FF2B5EF4-FFF2-40B4-BE49-F238E27FC236}">
                <a16:creationId xmlns:a16="http://schemas.microsoft.com/office/drawing/2014/main" id="{049A75E6-C484-46FA-9D4C-769610C3D190}"/>
              </a:ext>
            </a:extLst>
          </p:cNvPr>
          <p:cNvSpPr>
            <a:spLocks noGrp="1"/>
          </p:cNvSpPr>
          <p:nvPr>
            <p:ph type="title" hasCustomPrompt="1"/>
          </p:nvPr>
        </p:nvSpPr>
        <p:spPr>
          <a:xfrm>
            <a:off x="576942" y="1998243"/>
            <a:ext cx="10776857" cy="1477328"/>
          </a:xfrm>
          <a:noFill/>
        </p:spPr>
        <p:txBody>
          <a:bodyPr vert="horz" wrap="square" lIns="91440" tIns="45720" rIns="91440" bIns="45720" rtlCol="0" anchor="b" anchorCtr="0">
            <a:spAutoFit/>
          </a:bodyPr>
          <a:lstStyle>
            <a:lvl1pPr>
              <a:defRPr lang="en-US" sz="5000" dirty="0">
                <a:solidFill>
                  <a:schemeClr val="bg1"/>
                </a:solidFill>
                <a:latin typeface="+mn-lt"/>
                <a:ea typeface="+mn-ea"/>
                <a:cs typeface="+mn-cs"/>
              </a:defRPr>
            </a:lvl1pPr>
          </a:lstStyle>
          <a:p>
            <a:pPr lvl="0"/>
            <a:r>
              <a:rPr lang="de-DE"/>
              <a:t>Haupttitel (Arial 50 Pt.)</a:t>
            </a:r>
            <a:br>
              <a:rPr lang="de-DE"/>
            </a:br>
            <a:r>
              <a:rPr lang="de-DE"/>
              <a:t>Beispeil Co-Branding</a:t>
            </a:r>
            <a:endParaRPr lang="en-US" dirty="0"/>
          </a:p>
        </p:txBody>
      </p:sp>
      <p:sp>
        <p:nvSpPr>
          <p:cNvPr id="10" name="Text Placeholder 3">
            <a:extLst>
              <a:ext uri="{FF2B5EF4-FFF2-40B4-BE49-F238E27FC236}">
                <a16:creationId xmlns:a16="http://schemas.microsoft.com/office/drawing/2014/main" id="{0607B6B0-E7F2-4B5E-BD1B-3381E9FFEA32}"/>
              </a:ext>
            </a:extLst>
          </p:cNvPr>
          <p:cNvSpPr>
            <a:spLocks noGrp="1"/>
          </p:cNvSpPr>
          <p:nvPr>
            <p:ph type="body" sz="quarter" idx="17" hasCustomPrompt="1"/>
          </p:nvPr>
        </p:nvSpPr>
        <p:spPr>
          <a:xfrm>
            <a:off x="576942" y="5997706"/>
            <a:ext cx="10778400" cy="313932"/>
          </a:xfrm>
        </p:spPr>
        <p:txBody>
          <a:bodyPr>
            <a:spAutoFit/>
          </a:bodyPr>
          <a:lstStyle>
            <a:lvl1pPr>
              <a:defRPr b="1">
                <a:solidFill>
                  <a:schemeClr val="bg1"/>
                </a:solidFill>
              </a:defRPr>
            </a:lvl1pPr>
          </a:lstStyle>
          <a:p>
            <a:pPr lvl="0"/>
            <a:r>
              <a:rPr lang="vi-VN"/>
              <a:t>Unternehmenseinheit, Veranstaltungsbezeichnung, Datum, Ort</a:t>
            </a:r>
            <a:endParaRPr lang="vi-VN" dirty="0"/>
          </a:p>
        </p:txBody>
      </p:sp>
      <p:pic>
        <p:nvPicPr>
          <p:cNvPr id="12" name="Picture 11">
            <a:extLst>
              <a:ext uri="{FF2B5EF4-FFF2-40B4-BE49-F238E27FC236}">
                <a16:creationId xmlns:a16="http://schemas.microsoft.com/office/drawing/2014/main" id="{3E9AA913-DEEA-4DBB-9070-446859FD45B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57349" y="661711"/>
            <a:ext cx="1806206" cy="615600"/>
          </a:xfrm>
          <a:prstGeom prst="rect">
            <a:avLst/>
          </a:prstGeom>
        </p:spPr>
      </p:pic>
      <p:pic>
        <p:nvPicPr>
          <p:cNvPr id="13" name="Picture 12">
            <a:extLst>
              <a:ext uri="{FF2B5EF4-FFF2-40B4-BE49-F238E27FC236}">
                <a16:creationId xmlns:a16="http://schemas.microsoft.com/office/drawing/2014/main" id="{E47CC9FF-AD81-4090-9EE8-481E008B01A1}"/>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5252072" y="476520"/>
            <a:ext cx="2563598" cy="936699"/>
          </a:xfrm>
          <a:prstGeom prst="rect">
            <a:avLst/>
          </a:prstGeom>
        </p:spPr>
      </p:pic>
      <p:pic>
        <p:nvPicPr>
          <p:cNvPr id="14" name="Picture1">
            <a:extLst>
              <a:ext uri="{FF2B5EF4-FFF2-40B4-BE49-F238E27FC236}">
                <a16:creationId xmlns:a16="http://schemas.microsoft.com/office/drawing/2014/main" id="{5645D313-5D6A-4740-88C1-0A15BE622ED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07798" y="811371"/>
            <a:ext cx="2186880" cy="390381"/>
          </a:xfrm>
          <a:prstGeom prst="rect">
            <a:avLst/>
          </a:prstGeom>
        </p:spPr>
      </p:pic>
    </p:spTree>
    <p:extLst>
      <p:ext uri="{BB962C8B-B14F-4D97-AF65-F5344CB8AC3E}">
        <p14:creationId xmlns:p14="http://schemas.microsoft.com/office/powerpoint/2010/main" val="220100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5F4C-E09C-40DB-A5FA-A76E1A9F26B8}"/>
              </a:ext>
            </a:extLst>
          </p:cNvPr>
          <p:cNvSpPr>
            <a:spLocks noGrp="1"/>
          </p:cNvSpPr>
          <p:nvPr>
            <p:ph type="title" hasCustomPrompt="1"/>
          </p:nvPr>
        </p:nvSpPr>
        <p:spPr>
          <a:xfrm>
            <a:off x="576943" y="521015"/>
            <a:ext cx="10515600" cy="452432"/>
          </a:xfrm>
        </p:spPr>
        <p:txBody>
          <a:bodyPr/>
          <a:lstStyle>
            <a:lvl1pPr>
              <a:defRPr/>
            </a:lvl1pPr>
          </a:lstStyle>
          <a:p>
            <a:r>
              <a:rPr lang="en-US" dirty="0"/>
              <a:t>Agenda (Arial 26 </a:t>
            </a:r>
            <a:r>
              <a:rPr lang="en-US" dirty="0" err="1"/>
              <a:t>pt</a:t>
            </a:r>
            <a:r>
              <a:rPr lang="en-US" dirty="0"/>
              <a:t>)</a:t>
            </a:r>
            <a:endParaRPr lang="en-GB" dirty="0"/>
          </a:p>
        </p:txBody>
      </p:sp>
      <p:sp>
        <p:nvSpPr>
          <p:cNvPr id="7" name="Text Placeholder 6">
            <a:extLst>
              <a:ext uri="{FF2B5EF4-FFF2-40B4-BE49-F238E27FC236}">
                <a16:creationId xmlns:a16="http://schemas.microsoft.com/office/drawing/2014/main" id="{D1D5DD4C-9484-44DA-80CF-FA2E20324932}"/>
              </a:ext>
            </a:extLst>
          </p:cNvPr>
          <p:cNvSpPr>
            <a:spLocks noGrp="1"/>
          </p:cNvSpPr>
          <p:nvPr>
            <p:ph type="body" sz="quarter" idx="13" hasCustomPrompt="1"/>
          </p:nvPr>
        </p:nvSpPr>
        <p:spPr>
          <a:xfrm>
            <a:off x="576942" y="1803896"/>
            <a:ext cx="10515600" cy="3816319"/>
          </a:xfrm>
        </p:spPr>
        <p:txBody>
          <a:bodyPr vert="horz" lIns="91440" tIns="45720" rIns="91440" bIns="45720" rtlCol="0">
            <a:noAutofit/>
          </a:bodyPr>
          <a:lstStyle>
            <a:lvl1pPr marL="457200" indent="-457200">
              <a:buFont typeface="+mj-lt"/>
              <a:buAutoNum type="arabicPeriod"/>
              <a:defRPr lang="fr" sz="2000" b="0" dirty="0">
                <a:solidFill>
                  <a:schemeClr val="tx2"/>
                </a:solidFill>
              </a:defRPr>
            </a:lvl1pPr>
          </a:lstStyle>
          <a:p>
            <a:r>
              <a:rPr lang="de-DE" b="1"/>
              <a:t>Punkt 1</a:t>
            </a:r>
          </a:p>
          <a:p>
            <a:r>
              <a:rPr lang="de-DE"/>
              <a:t>Punkt 2</a:t>
            </a:r>
          </a:p>
          <a:p>
            <a:r>
              <a:rPr lang="de-DE"/>
              <a:t>Punkt 3</a:t>
            </a:r>
          </a:p>
          <a:p>
            <a:r>
              <a:rPr lang="de-DE"/>
              <a:t>Etc.</a:t>
            </a:r>
            <a:endParaRPr lang="de-DE" dirty="0"/>
          </a:p>
        </p:txBody>
      </p:sp>
      <p:sp>
        <p:nvSpPr>
          <p:cNvPr id="11"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12"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13"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275518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_weis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B4D217E-15ED-419A-BEC2-050A00B63DB7}"/>
              </a:ext>
            </a:extLst>
          </p:cNvPr>
          <p:cNvSpPr>
            <a:spLocks noGrp="1"/>
          </p:cNvSpPr>
          <p:nvPr>
            <p:ph type="body" sz="quarter" idx="16" hasCustomPrompt="1"/>
          </p:nvPr>
        </p:nvSpPr>
        <p:spPr>
          <a:xfrm>
            <a:off x="576941" y="2004102"/>
            <a:ext cx="9143999" cy="1605568"/>
          </a:xfrm>
        </p:spPr>
        <p:txBody>
          <a:bodyPr vert="horz" wrap="square" lIns="91440" tIns="45720" rIns="91440" bIns="45720" rtlCol="0" anchor="t" anchorCtr="0">
            <a:spAutoFit/>
          </a:bodyPr>
          <a:lstStyle>
            <a:lvl1pPr>
              <a:defRPr lang="en-US" sz="5000" b="1" dirty="0">
                <a:solidFill>
                  <a:schemeClr val="tx2"/>
                </a:solidFill>
              </a:defRPr>
            </a:lvl1pPr>
          </a:lstStyle>
          <a:p>
            <a:pPr lvl="0"/>
            <a:r>
              <a:rPr lang="en-US"/>
              <a:t>Zwischentitel</a:t>
            </a:r>
          </a:p>
          <a:p>
            <a:pPr lvl="0"/>
            <a:r>
              <a:rPr lang="en-US"/>
              <a:t>(Arial 50 pt.)</a:t>
            </a:r>
            <a:endParaRPr lang="en-US" dirty="0"/>
          </a:p>
        </p:txBody>
      </p:sp>
      <p:sp>
        <p:nvSpPr>
          <p:cNvPr id="6"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7"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9"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82638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titel_bla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52CB89-CCC7-4F5B-B8F4-D3DC8752AD7A}"/>
              </a:ext>
            </a:extLst>
          </p:cNvPr>
          <p:cNvSpPr/>
          <p:nvPr userDrawn="1"/>
        </p:nvSpPr>
        <p:spPr>
          <a:xfrm>
            <a:off x="0" y="0"/>
            <a:ext cx="12192000" cy="6858000"/>
          </a:xfrm>
          <a:prstGeom prst="rect">
            <a:avLst/>
          </a:prstGeom>
          <a:gradFill>
            <a:gsLst>
              <a:gs pos="0">
                <a:srgbClr val="004E89"/>
              </a:gs>
              <a:gs pos="100000">
                <a:srgbClr val="00A0D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pic>
        <p:nvPicPr>
          <p:cNvPr id="6" name="Graphic 13">
            <a:extLst>
              <a:ext uri="{FF2B5EF4-FFF2-40B4-BE49-F238E27FC236}">
                <a16:creationId xmlns:a16="http://schemas.microsoft.com/office/drawing/2014/main" id="{F7BC50DC-9507-461F-8A11-9BD3AE721434}"/>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flipH="1">
            <a:off x="0" y="0"/>
            <a:ext cx="2449285" cy="6858000"/>
          </a:xfrm>
          <a:prstGeom prst="rect">
            <a:avLst/>
          </a:prstGeom>
        </p:spPr>
      </p:pic>
      <p:sp>
        <p:nvSpPr>
          <p:cNvPr id="8" name="Text Placeholder 7">
            <a:extLst>
              <a:ext uri="{FF2B5EF4-FFF2-40B4-BE49-F238E27FC236}">
                <a16:creationId xmlns:a16="http://schemas.microsoft.com/office/drawing/2014/main" id="{308352C5-B0AD-4361-9F03-FCF318F7DD73}"/>
              </a:ext>
            </a:extLst>
          </p:cNvPr>
          <p:cNvSpPr>
            <a:spLocks noGrp="1"/>
          </p:cNvSpPr>
          <p:nvPr>
            <p:ph type="body" sz="quarter" idx="16" hasCustomPrompt="1"/>
          </p:nvPr>
        </p:nvSpPr>
        <p:spPr>
          <a:xfrm>
            <a:off x="576941" y="2004102"/>
            <a:ext cx="9143999" cy="1605568"/>
          </a:xfrm>
        </p:spPr>
        <p:txBody>
          <a:bodyPr vert="horz" wrap="square" lIns="91440" tIns="45720" rIns="91440" bIns="45720" rtlCol="0" anchor="t" anchorCtr="0">
            <a:spAutoFit/>
          </a:bodyPr>
          <a:lstStyle>
            <a:lvl1pPr>
              <a:defRPr lang="en-US" sz="5000" b="1" dirty="0">
                <a:solidFill>
                  <a:schemeClr val="bg1"/>
                </a:solidFill>
              </a:defRPr>
            </a:lvl1pPr>
          </a:lstStyle>
          <a:p>
            <a:pPr lvl="0"/>
            <a:r>
              <a:rPr lang="en-US"/>
              <a:t>Zwischentitel</a:t>
            </a:r>
          </a:p>
          <a:p>
            <a:pPr lvl="0"/>
            <a:r>
              <a:rPr lang="en-US"/>
              <a:t>(Arial 50 pt.)</a:t>
            </a:r>
            <a:endParaRPr lang="en-US" dirty="0"/>
          </a:p>
        </p:txBody>
      </p:sp>
      <p:pic>
        <p:nvPicPr>
          <p:cNvPr id="11" name="Picture 10" descr="A picture containing clipart&#10;&#10;Description automatically generated">
            <a:extLst>
              <a:ext uri="{FF2B5EF4-FFF2-40B4-BE49-F238E27FC236}">
                <a16:creationId xmlns:a16="http://schemas.microsoft.com/office/drawing/2014/main" id="{F557F107-2A95-4FD5-97FC-236AD8004D0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66910" y="6272670"/>
            <a:ext cx="1270511" cy="226800"/>
          </a:xfrm>
          <a:prstGeom prst="rect">
            <a:avLst/>
          </a:prstGeom>
        </p:spPr>
      </p:pic>
      <p:sp>
        <p:nvSpPr>
          <p:cNvPr id="9"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bg1"/>
                </a:solidFill>
              </a:defRPr>
            </a:lvl1pPr>
          </a:lstStyle>
          <a:p>
            <a:r>
              <a:rPr lang="de-DE"/>
              <a:t>00.00.2019</a:t>
            </a:r>
            <a:endParaRPr lang="de-CH" dirty="0"/>
          </a:p>
        </p:txBody>
      </p:sp>
      <p:sp>
        <p:nvSpPr>
          <p:cNvPr id="10"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bg1"/>
                </a:solidFill>
              </a:defRPr>
            </a:lvl1pPr>
          </a:lstStyle>
          <a:p>
            <a:r>
              <a:rPr lang="en-US"/>
              <a:t>Verfasser | Dokumenten-Name |</a:t>
            </a:r>
            <a:endParaRPr lang="en-US" dirty="0"/>
          </a:p>
        </p:txBody>
      </p:sp>
      <p:sp>
        <p:nvSpPr>
          <p:cNvPr id="12"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bg1"/>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7212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F3537D5B-D572-4DE5-AB14-1D45059A4132}"/>
              </a:ext>
            </a:extLst>
          </p:cNvPr>
          <p:cNvSpPr>
            <a:spLocks noGrp="1"/>
          </p:cNvSpPr>
          <p:nvPr>
            <p:ph type="pic" sz="quarter" idx="14"/>
          </p:nvPr>
        </p:nvSpPr>
        <p:spPr>
          <a:xfrm>
            <a:off x="6214819" y="0"/>
            <a:ext cx="5977180" cy="6858000"/>
          </a:xfrm>
          <a:solidFill>
            <a:schemeClr val="bg1">
              <a:lumMod val="85000"/>
            </a:schemeClr>
          </a:solidFill>
        </p:spPr>
        <p:txBody>
          <a:bodyPr/>
          <a:lstStyle/>
          <a:p>
            <a:endParaRPr lang="en-US"/>
          </a:p>
        </p:txBody>
      </p:sp>
      <p:sp>
        <p:nvSpPr>
          <p:cNvPr id="2" name="Title 1">
            <a:extLst>
              <a:ext uri="{FF2B5EF4-FFF2-40B4-BE49-F238E27FC236}">
                <a16:creationId xmlns:a16="http://schemas.microsoft.com/office/drawing/2014/main" id="{196072E4-3350-48FD-888D-7960226C084A}"/>
              </a:ext>
            </a:extLst>
          </p:cNvPr>
          <p:cNvSpPr>
            <a:spLocks noGrp="1"/>
          </p:cNvSpPr>
          <p:nvPr>
            <p:ph type="title" hasCustomPrompt="1"/>
          </p:nvPr>
        </p:nvSpPr>
        <p:spPr>
          <a:xfrm>
            <a:off x="576943" y="521015"/>
            <a:ext cx="5199390" cy="812530"/>
          </a:xfrm>
        </p:spPr>
        <p:txBody>
          <a:bodyPr/>
          <a:lstStyle>
            <a:lvl1pPr>
              <a:defRPr/>
            </a:lvl1pPr>
          </a:lstStyle>
          <a:p>
            <a:r>
              <a:rPr lang="en-US"/>
              <a:t>Inhalt und Bild (Arial 26 pt)</a:t>
            </a:r>
            <a:br>
              <a:rPr lang="en-US"/>
            </a:br>
            <a:r>
              <a:rPr lang="en-US"/>
              <a:t>Titel maximal zwei Zeilen</a:t>
            </a:r>
            <a:endParaRPr lang="en-US" dirty="0"/>
          </a:p>
        </p:txBody>
      </p:sp>
      <p:sp>
        <p:nvSpPr>
          <p:cNvPr id="15" name="Text Placeholder 12">
            <a:extLst>
              <a:ext uri="{FF2B5EF4-FFF2-40B4-BE49-F238E27FC236}">
                <a16:creationId xmlns:a16="http://schemas.microsoft.com/office/drawing/2014/main" id="{F83003B6-7657-41A5-9B0C-56C7C64231EB}"/>
              </a:ext>
            </a:extLst>
          </p:cNvPr>
          <p:cNvSpPr>
            <a:spLocks noGrp="1"/>
          </p:cNvSpPr>
          <p:nvPr>
            <p:ph type="body" sz="quarter" idx="15" hasCustomPrompt="1"/>
          </p:nvPr>
        </p:nvSpPr>
        <p:spPr>
          <a:xfrm>
            <a:off x="576942" y="1874840"/>
            <a:ext cx="5266648" cy="3735388"/>
          </a:xfrm>
        </p:spPr>
        <p:txBody>
          <a:bodyPr/>
          <a:lstStyle>
            <a:lvl1pPr>
              <a:defRPr/>
            </a:lvl1pPr>
            <a:lvl2pPr marL="279400" indent="-279400" algn="l" defTabSz="914400" rtl="0" eaLnBrk="1" latinLnBrk="0" hangingPunct="1">
              <a:lnSpc>
                <a:spcPct val="90000"/>
              </a:lnSpc>
              <a:spcBef>
                <a:spcPts val="500"/>
              </a:spcBef>
              <a:buFont typeface="Arial" panose="020B0604020202020204" pitchFamily="34" charset="0"/>
              <a:buChar char="−"/>
              <a:defRPr/>
            </a:lvl2pPr>
            <a:lvl3pPr marL="565150" indent="-285750" algn="l" defTabSz="914400" rtl="0" eaLnBrk="1" latinLnBrk="0" hangingPunct="1">
              <a:lnSpc>
                <a:spcPct val="90000"/>
              </a:lnSpc>
              <a:spcBef>
                <a:spcPts val="500"/>
              </a:spcBef>
              <a:buFont typeface="Arial" panose="020B0604020202020204" pitchFamily="34" charset="0"/>
              <a:buChar char="•"/>
              <a:defRPr/>
            </a:lvl3pPr>
          </a:lstStyle>
          <a:p>
            <a:pPr lvl="0"/>
            <a:r>
              <a:rPr lang="en-US"/>
              <a:t>Lauftext (Arial 16 Punkt)</a:t>
            </a:r>
            <a:endParaRPr lang="vi-VN"/>
          </a:p>
          <a:p>
            <a:pPr lvl="1"/>
            <a:r>
              <a:rPr lang="en-US"/>
              <a:t>Aufzählung 1. Ebene</a:t>
            </a:r>
          </a:p>
          <a:p>
            <a:pPr lvl="2"/>
            <a:r>
              <a:rPr lang="en-US"/>
              <a:t>Aufzählung 2. Ebene</a:t>
            </a:r>
            <a:endParaRPr lang="en-US" dirty="0"/>
          </a:p>
        </p:txBody>
      </p:sp>
      <p:sp>
        <p:nvSpPr>
          <p:cNvPr id="8"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bg1"/>
                </a:solidFill>
              </a:defRPr>
            </a:lvl1pPr>
          </a:lstStyle>
          <a:p>
            <a:r>
              <a:rPr lang="de-DE"/>
              <a:t>00.00.2019</a:t>
            </a:r>
            <a:endParaRPr lang="de-CH" dirty="0"/>
          </a:p>
        </p:txBody>
      </p:sp>
      <p:sp>
        <p:nvSpPr>
          <p:cNvPr id="9"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bg1"/>
                </a:solidFill>
              </a:defRPr>
            </a:lvl1pPr>
          </a:lstStyle>
          <a:p>
            <a:r>
              <a:rPr lang="en-US"/>
              <a:t>Verfasser | Dokumenten-Name |</a:t>
            </a:r>
            <a:endParaRPr lang="en-US" dirty="0"/>
          </a:p>
        </p:txBody>
      </p:sp>
      <p:sp>
        <p:nvSpPr>
          <p:cNvPr id="10"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bg1"/>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404343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_2_Spal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D5A2-0FC7-4E79-8613-7F527B062603}"/>
              </a:ext>
            </a:extLst>
          </p:cNvPr>
          <p:cNvSpPr>
            <a:spLocks noGrp="1"/>
          </p:cNvSpPr>
          <p:nvPr>
            <p:ph type="title" hasCustomPrompt="1"/>
          </p:nvPr>
        </p:nvSpPr>
        <p:spPr/>
        <p:txBody>
          <a:bodyPr/>
          <a:lstStyle>
            <a:lvl1pPr>
              <a:defRPr/>
            </a:lvl1pPr>
          </a:lstStyle>
          <a:p>
            <a:r>
              <a:rPr lang="en-US"/>
              <a:t>Inhalt (Arial 26 pt)</a:t>
            </a:r>
            <a:br>
              <a:rPr lang="en-US"/>
            </a:br>
            <a:r>
              <a:rPr lang="en-US"/>
              <a:t>Titel maximal zwei Zeilen</a:t>
            </a:r>
            <a:endParaRPr lang="en-US" dirty="0"/>
          </a:p>
        </p:txBody>
      </p:sp>
      <p:sp>
        <p:nvSpPr>
          <p:cNvPr id="17" name="Text Placeholder 12">
            <a:extLst>
              <a:ext uri="{FF2B5EF4-FFF2-40B4-BE49-F238E27FC236}">
                <a16:creationId xmlns:a16="http://schemas.microsoft.com/office/drawing/2014/main" id="{5969E450-AB00-4072-9983-59C550DF0BA4}"/>
              </a:ext>
            </a:extLst>
          </p:cNvPr>
          <p:cNvSpPr>
            <a:spLocks noGrp="1"/>
          </p:cNvSpPr>
          <p:nvPr>
            <p:ph type="body" sz="quarter" idx="16" hasCustomPrompt="1"/>
          </p:nvPr>
        </p:nvSpPr>
        <p:spPr>
          <a:xfrm>
            <a:off x="576942" y="1874840"/>
            <a:ext cx="5310590" cy="3735388"/>
          </a:xfrm>
        </p:spPr>
        <p:txBody>
          <a:bodyPr/>
          <a:lstStyle>
            <a:lvl1pPr>
              <a:defRPr/>
            </a:lvl1pPr>
            <a:lvl2pPr marL="279400" indent="-279400" algn="l" defTabSz="914400" rtl="0" eaLnBrk="1" latinLnBrk="0" hangingPunct="1">
              <a:lnSpc>
                <a:spcPct val="90000"/>
              </a:lnSpc>
              <a:spcBef>
                <a:spcPts val="500"/>
              </a:spcBef>
              <a:buFont typeface="Arial" panose="020B0604020202020204" pitchFamily="34" charset="0"/>
              <a:buChar char="−"/>
              <a:defRPr/>
            </a:lvl2pPr>
            <a:lvl3pPr marL="565150" indent="-285750" algn="l" defTabSz="914400" rtl="0" eaLnBrk="1" latinLnBrk="0" hangingPunct="1">
              <a:lnSpc>
                <a:spcPct val="90000"/>
              </a:lnSpc>
              <a:spcBef>
                <a:spcPts val="500"/>
              </a:spcBef>
              <a:buFont typeface="Arial" panose="020B0604020202020204" pitchFamily="34" charset="0"/>
              <a:buChar char="•"/>
              <a:defRPr/>
            </a:lvl3pPr>
          </a:lstStyle>
          <a:p>
            <a:pPr lvl="0"/>
            <a:r>
              <a:rPr lang="en-US"/>
              <a:t>Lauftext (Arial 16 Punkt)</a:t>
            </a:r>
            <a:endParaRPr lang="vi-VN"/>
          </a:p>
          <a:p>
            <a:pPr lvl="1"/>
            <a:r>
              <a:rPr lang="en-US"/>
              <a:t>Aufzählung 1. Ebene</a:t>
            </a:r>
          </a:p>
          <a:p>
            <a:pPr lvl="2"/>
            <a:r>
              <a:rPr lang="en-US"/>
              <a:t>Aufzählung 2. Ebene</a:t>
            </a:r>
            <a:endParaRPr lang="en-US" dirty="0"/>
          </a:p>
        </p:txBody>
      </p:sp>
      <p:sp>
        <p:nvSpPr>
          <p:cNvPr id="18" name="Text Placeholder 12">
            <a:extLst>
              <a:ext uri="{FF2B5EF4-FFF2-40B4-BE49-F238E27FC236}">
                <a16:creationId xmlns:a16="http://schemas.microsoft.com/office/drawing/2014/main" id="{7F13C395-BF04-49DA-AAF4-91A920062916}"/>
              </a:ext>
            </a:extLst>
          </p:cNvPr>
          <p:cNvSpPr>
            <a:spLocks noGrp="1"/>
          </p:cNvSpPr>
          <p:nvPr>
            <p:ph type="body" sz="quarter" idx="17" hasCustomPrompt="1"/>
          </p:nvPr>
        </p:nvSpPr>
        <p:spPr>
          <a:xfrm>
            <a:off x="6139542" y="1874840"/>
            <a:ext cx="5310590" cy="3735388"/>
          </a:xfrm>
        </p:spPr>
        <p:txBody>
          <a:bodyPr/>
          <a:lstStyle>
            <a:lvl1pPr>
              <a:defRPr/>
            </a:lvl1pPr>
            <a:lvl2pPr marL="279400" indent="-279400" algn="l" defTabSz="914400" rtl="0" eaLnBrk="1" latinLnBrk="0" hangingPunct="1">
              <a:lnSpc>
                <a:spcPct val="90000"/>
              </a:lnSpc>
              <a:spcBef>
                <a:spcPts val="500"/>
              </a:spcBef>
              <a:buFont typeface="Arial" panose="020B0604020202020204" pitchFamily="34" charset="0"/>
              <a:buChar char="−"/>
              <a:defRPr/>
            </a:lvl2pPr>
            <a:lvl3pPr marL="565150" indent="-285750" algn="l" defTabSz="914400" rtl="0" eaLnBrk="1" latinLnBrk="0" hangingPunct="1">
              <a:lnSpc>
                <a:spcPct val="90000"/>
              </a:lnSpc>
              <a:spcBef>
                <a:spcPts val="500"/>
              </a:spcBef>
              <a:buFont typeface="Arial" panose="020B0604020202020204" pitchFamily="34" charset="0"/>
              <a:buChar char="•"/>
              <a:defRPr/>
            </a:lvl3pPr>
          </a:lstStyle>
          <a:p>
            <a:pPr lvl="0"/>
            <a:r>
              <a:rPr lang="en-US"/>
              <a:t>Lauftext (Arial 16 Punkt)</a:t>
            </a:r>
            <a:endParaRPr lang="vi-VN"/>
          </a:p>
          <a:p>
            <a:pPr lvl="1"/>
            <a:r>
              <a:rPr lang="en-US"/>
              <a:t>Aufzählung 1. Ebene</a:t>
            </a:r>
          </a:p>
          <a:p>
            <a:pPr lvl="2"/>
            <a:r>
              <a:rPr lang="en-US"/>
              <a:t>Aufzählung 2. Ebene</a:t>
            </a:r>
            <a:endParaRPr lang="en-US" dirty="0"/>
          </a:p>
        </p:txBody>
      </p:sp>
      <p:sp>
        <p:nvSpPr>
          <p:cNvPr id="8"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9"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10"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spTree>
    <p:extLst>
      <p:ext uri="{BB962C8B-B14F-4D97-AF65-F5344CB8AC3E}">
        <p14:creationId xmlns:p14="http://schemas.microsoft.com/office/powerpoint/2010/main" val="266715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69CAF7-22AE-4019-AB0A-385FA5D9861F}"/>
              </a:ext>
            </a:extLst>
          </p:cNvPr>
          <p:cNvSpPr>
            <a:spLocks noGrp="1"/>
          </p:cNvSpPr>
          <p:nvPr>
            <p:ph type="title"/>
          </p:nvPr>
        </p:nvSpPr>
        <p:spPr>
          <a:xfrm>
            <a:off x="576942" y="521015"/>
            <a:ext cx="10776857" cy="812530"/>
          </a:xfrm>
          <a:prstGeom prst="rect">
            <a:avLst/>
          </a:prstGeom>
        </p:spPr>
        <p:txBody>
          <a:bodyPr vert="horz" wrap="square" lIns="91440" tIns="45720" rIns="91440" bIns="45720" rtlCol="0" anchor="t" anchorCtr="0">
            <a:spAutoFit/>
          </a:bodyPr>
          <a:lstStyle/>
          <a:p>
            <a:pPr lvl="0"/>
            <a:r>
              <a:rPr lang="en-US"/>
              <a:t>Inhalt (Arial 26 pt)</a:t>
            </a:r>
            <a:br>
              <a:rPr lang="en-US"/>
            </a:br>
            <a:r>
              <a:rPr lang="en-US"/>
              <a:t>Titel maximal zwei Zeilen</a:t>
            </a:r>
            <a:endParaRPr lang="en-GB" dirty="0"/>
          </a:p>
        </p:txBody>
      </p:sp>
      <p:sp>
        <p:nvSpPr>
          <p:cNvPr id="3" name="Text Placeholder 2">
            <a:extLst>
              <a:ext uri="{FF2B5EF4-FFF2-40B4-BE49-F238E27FC236}">
                <a16:creationId xmlns:a16="http://schemas.microsoft.com/office/drawing/2014/main" id="{DE19B2C1-F887-44AC-A8B4-C141F80709BA}"/>
              </a:ext>
            </a:extLst>
          </p:cNvPr>
          <p:cNvSpPr>
            <a:spLocks noGrp="1"/>
          </p:cNvSpPr>
          <p:nvPr>
            <p:ph type="body" idx="1"/>
          </p:nvPr>
        </p:nvSpPr>
        <p:spPr>
          <a:xfrm>
            <a:off x="576942" y="1874840"/>
            <a:ext cx="10776858" cy="3908740"/>
          </a:xfrm>
          <a:prstGeom prst="rect">
            <a:avLst/>
          </a:prstGeom>
        </p:spPr>
        <p:txBody>
          <a:bodyPr vert="horz" lIns="91440" tIns="45720" rIns="91440" bIns="45720" rtlCol="0">
            <a:normAutofit/>
          </a:bodyPr>
          <a:lstStyle/>
          <a:p>
            <a:pPr lvl="0"/>
            <a:r>
              <a:rPr lang="en-US"/>
              <a:t>Lauftext (Arial 16 Punkt)</a:t>
            </a:r>
            <a:endParaRPr lang="vi-VN"/>
          </a:p>
          <a:p>
            <a:pPr lvl="1"/>
            <a:r>
              <a:rPr lang="en-US"/>
              <a:t>Aufzählung 1. Ebene</a:t>
            </a:r>
          </a:p>
          <a:p>
            <a:pPr lvl="2"/>
            <a:r>
              <a:rPr lang="en-US"/>
              <a:t>Aufzählung 2. Ebene</a:t>
            </a:r>
            <a:endParaRPr lang="en-US" dirty="0"/>
          </a:p>
        </p:txBody>
      </p:sp>
      <p:sp>
        <p:nvSpPr>
          <p:cNvPr id="4" name="Date Placeholder 3">
            <a:extLst>
              <a:ext uri="{FF2B5EF4-FFF2-40B4-BE49-F238E27FC236}">
                <a16:creationId xmlns:a16="http://schemas.microsoft.com/office/drawing/2014/main" id="{50A5F4AD-344B-4373-90F7-0DA264F3AAF1}"/>
              </a:ext>
            </a:extLst>
          </p:cNvPr>
          <p:cNvSpPr>
            <a:spLocks noGrp="1"/>
          </p:cNvSpPr>
          <p:nvPr>
            <p:ph type="dt" sz="half" idx="2"/>
          </p:nvPr>
        </p:nvSpPr>
        <p:spPr>
          <a:xfrm>
            <a:off x="10342132" y="6265148"/>
            <a:ext cx="848940" cy="246221"/>
          </a:xfrm>
          <a:prstGeom prst="rect">
            <a:avLst/>
          </a:prstGeom>
        </p:spPr>
        <p:txBody>
          <a:bodyPr vert="horz" wrap="square" lIns="91440" tIns="45720" rIns="91440" bIns="45720" rtlCol="0" anchor="ctr">
            <a:spAutoFit/>
          </a:bodyPr>
          <a:lstStyle>
            <a:lvl1pPr>
              <a:defRPr lang="en-US" sz="1000" smtClean="0">
                <a:solidFill>
                  <a:schemeClr val="tx2"/>
                </a:solidFill>
              </a:defRPr>
            </a:lvl1pPr>
          </a:lstStyle>
          <a:p>
            <a:r>
              <a:rPr lang="de-DE"/>
              <a:t>00.00.2019</a:t>
            </a:r>
            <a:endParaRPr lang="en-US" dirty="0"/>
          </a:p>
        </p:txBody>
      </p:sp>
      <p:sp>
        <p:nvSpPr>
          <p:cNvPr id="5" name="Footer Placeholder 4">
            <a:extLst>
              <a:ext uri="{FF2B5EF4-FFF2-40B4-BE49-F238E27FC236}">
                <a16:creationId xmlns:a16="http://schemas.microsoft.com/office/drawing/2014/main" id="{66C41A13-985F-4351-8EA2-BA57D698E45A}"/>
              </a:ext>
            </a:extLst>
          </p:cNvPr>
          <p:cNvSpPr>
            <a:spLocks noGrp="1"/>
          </p:cNvSpPr>
          <p:nvPr>
            <p:ph type="ftr" sz="quarter" idx="3"/>
          </p:nvPr>
        </p:nvSpPr>
        <p:spPr>
          <a:xfrm>
            <a:off x="2281646" y="6262636"/>
            <a:ext cx="8209826" cy="246221"/>
          </a:xfrm>
          <a:prstGeom prst="rect">
            <a:avLst/>
          </a:prstGeom>
        </p:spPr>
        <p:txBody>
          <a:bodyPr vert="horz" wrap="square" lIns="91440" tIns="45720" rIns="91440" bIns="45720" rtlCol="0" anchor="ctr">
            <a:spAutoFit/>
          </a:bodyPr>
          <a:lstStyle>
            <a:lvl1pPr algn="r">
              <a:defRPr lang="en-GB" sz="1000">
                <a:solidFill>
                  <a:schemeClr val="tx2"/>
                </a:solidFill>
              </a:defRPr>
            </a:lvl1pPr>
          </a:lstStyle>
          <a:p>
            <a:r>
              <a:rPr lang="en-US"/>
              <a:t>Verfasser | Dokumenten-Name |</a:t>
            </a:r>
            <a:endParaRPr lang="en-US" dirty="0"/>
          </a:p>
        </p:txBody>
      </p:sp>
      <p:sp>
        <p:nvSpPr>
          <p:cNvPr id="6" name="Slide Number Placeholder 5">
            <a:extLst>
              <a:ext uri="{FF2B5EF4-FFF2-40B4-BE49-F238E27FC236}">
                <a16:creationId xmlns:a16="http://schemas.microsoft.com/office/drawing/2014/main" id="{BA44491B-81E0-466B-AAFE-B4CAF33342AF}"/>
              </a:ext>
            </a:extLst>
          </p:cNvPr>
          <p:cNvSpPr>
            <a:spLocks noGrp="1"/>
          </p:cNvSpPr>
          <p:nvPr>
            <p:ph type="sldNum" sz="quarter" idx="4"/>
          </p:nvPr>
        </p:nvSpPr>
        <p:spPr>
          <a:xfrm>
            <a:off x="11139577" y="6265146"/>
            <a:ext cx="490551" cy="246221"/>
          </a:xfrm>
          <a:prstGeom prst="rect">
            <a:avLst/>
          </a:prstGeom>
        </p:spPr>
        <p:txBody>
          <a:bodyPr vert="horz" wrap="square" lIns="91440" tIns="45720" rIns="91440" bIns="45720" rtlCol="0" anchor="ctr">
            <a:spAutoFit/>
          </a:bodyPr>
          <a:lstStyle>
            <a:lvl1pPr>
              <a:defRPr lang="en-GB" sz="1000" b="1" smtClean="0">
                <a:solidFill>
                  <a:schemeClr val="tx2"/>
                </a:solidFill>
              </a:defRPr>
            </a:lvl1pPr>
          </a:lstStyle>
          <a:p>
            <a:pPr algn="r"/>
            <a:fld id="{E8B4AC24-8EFE-4548-B66C-1337A77FF3B4}" type="slidenum">
              <a:rPr lang="en-US" smtClean="0"/>
              <a:pPr algn="r"/>
              <a:t>‹N°›</a:t>
            </a:fld>
            <a:endParaRPr lang="en-US" dirty="0"/>
          </a:p>
        </p:txBody>
      </p:sp>
      <p:pic>
        <p:nvPicPr>
          <p:cNvPr id="10" name="Picture1">
            <a:extLst>
              <a:ext uri="{FF2B5EF4-FFF2-40B4-BE49-F238E27FC236}">
                <a16:creationId xmlns:a16="http://schemas.microsoft.com/office/drawing/2014/main" id="{43E379E3-04E6-4B12-A416-FCA0EE406ED7}"/>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670791" y="6272025"/>
            <a:ext cx="1274123" cy="227445"/>
          </a:xfrm>
          <a:prstGeom prst="rect">
            <a:avLst/>
          </a:prstGeom>
        </p:spPr>
      </p:pic>
    </p:spTree>
    <p:extLst>
      <p:ext uri="{BB962C8B-B14F-4D97-AF65-F5344CB8AC3E}">
        <p14:creationId xmlns:p14="http://schemas.microsoft.com/office/powerpoint/2010/main" val="331532754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70" r:id="rId21"/>
    <p:sldLayoutId id="2147483669" r:id="rId22"/>
    <p:sldLayoutId id="2147483671" r:id="rId23"/>
    <p:sldLayoutId id="2147483672" r:id="rId24"/>
    <p:sldLayoutId id="2147483673" r:id="rId25"/>
  </p:sldLayoutIdLst>
  <p:hf hdr="0"/>
  <p:txStyles>
    <p:titleStyle>
      <a:lvl1pPr algn="l" defTabSz="914400" rtl="0" eaLnBrk="1" latinLnBrk="0" hangingPunct="1">
        <a:lnSpc>
          <a:spcPct val="90000"/>
        </a:lnSpc>
        <a:spcBef>
          <a:spcPct val="0"/>
        </a:spcBef>
        <a:buNone/>
        <a:defRPr lang="en-GB" sz="26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mn-lt"/>
          <a:ea typeface="+mn-ea"/>
          <a:cs typeface="+mn-cs"/>
        </a:defRPr>
      </a:lvl1pPr>
      <a:lvl2pPr marL="279400" indent="-2794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2pPr>
      <a:lvl3pPr marL="565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g"/><Relationship Id="rId18" Type="http://schemas.openxmlformats.org/officeDocument/2006/relationships/image" Target="../media/image25.png"/><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23.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jpe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43.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30.jpe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59F9CC-A576-41D6-8A16-1D80831D7647}"/>
              </a:ext>
            </a:extLst>
          </p:cNvPr>
          <p:cNvSpPr>
            <a:spLocks noGrp="1"/>
          </p:cNvSpPr>
          <p:nvPr>
            <p:ph type="body" sz="quarter" idx="15"/>
          </p:nvPr>
        </p:nvSpPr>
        <p:spPr>
          <a:xfrm>
            <a:off x="575399" y="4410994"/>
            <a:ext cx="10778400" cy="369332"/>
          </a:xfrm>
        </p:spPr>
        <p:txBody>
          <a:bodyPr/>
          <a:lstStyle/>
          <a:p>
            <a:pPr lvl="0"/>
            <a:r>
              <a:rPr lang="de-CH" dirty="0"/>
              <a:t>Dr. med. Jean-Philippe Lévy, AA Gastroenterologie </a:t>
            </a:r>
          </a:p>
        </p:txBody>
      </p:sp>
      <p:sp>
        <p:nvSpPr>
          <p:cNvPr id="3" name="Title 2">
            <a:extLst>
              <a:ext uri="{FF2B5EF4-FFF2-40B4-BE49-F238E27FC236}">
                <a16:creationId xmlns:a16="http://schemas.microsoft.com/office/drawing/2014/main" id="{79C002F6-FAA1-4660-B770-6D1B527F7896}"/>
              </a:ext>
            </a:extLst>
          </p:cNvPr>
          <p:cNvSpPr>
            <a:spLocks noGrp="1"/>
          </p:cNvSpPr>
          <p:nvPr>
            <p:ph type="title"/>
          </p:nvPr>
        </p:nvSpPr>
        <p:spPr>
          <a:xfrm>
            <a:off x="576942" y="1504618"/>
            <a:ext cx="10776857" cy="2419124"/>
          </a:xfrm>
        </p:spPr>
        <p:txBody>
          <a:bodyPr/>
          <a:lstStyle/>
          <a:p>
            <a:r>
              <a:rPr lang="de-CH" sz="2800" dirty="0"/>
              <a:t>Gastrointestinale Lymphome</a:t>
            </a:r>
            <a:br>
              <a:rPr lang="de-CH" sz="2800" dirty="0"/>
            </a:br>
            <a:br>
              <a:rPr lang="de-CH" sz="2800" dirty="0"/>
            </a:br>
            <a:r>
              <a:rPr lang="de-CH" sz="2800" dirty="0" err="1"/>
              <a:t>Mucosa</a:t>
            </a:r>
            <a:r>
              <a:rPr lang="de-CH" sz="2800" dirty="0"/>
              <a:t> Associated Lymphoid Tissue</a:t>
            </a:r>
            <a:br>
              <a:rPr lang="de-CH" sz="2800" dirty="0"/>
            </a:br>
            <a:r>
              <a:rPr lang="de-CH" sz="2800" dirty="0"/>
              <a:t>(MALT) </a:t>
            </a:r>
            <a:r>
              <a:rPr lang="de-CH" sz="2800" dirty="0" err="1"/>
              <a:t>Lymphoma</a:t>
            </a:r>
            <a:br>
              <a:rPr lang="de-CH" sz="2800" dirty="0"/>
            </a:br>
            <a:br>
              <a:rPr lang="de-CH" sz="2800" dirty="0"/>
            </a:br>
            <a:r>
              <a:rPr lang="de-CH" sz="2800" dirty="0"/>
              <a:t>Gastrointestinale </a:t>
            </a:r>
            <a:r>
              <a:rPr lang="de-CH" sz="2800" dirty="0" err="1"/>
              <a:t>Stromatumore</a:t>
            </a:r>
            <a:r>
              <a:rPr lang="de-CH" sz="2800" dirty="0"/>
              <a:t> (GIST)</a:t>
            </a:r>
          </a:p>
        </p:txBody>
      </p:sp>
      <p:sp>
        <p:nvSpPr>
          <p:cNvPr id="4" name="Text Placeholder 3">
            <a:extLst>
              <a:ext uri="{FF2B5EF4-FFF2-40B4-BE49-F238E27FC236}">
                <a16:creationId xmlns:a16="http://schemas.microsoft.com/office/drawing/2014/main" id="{E9F9FED4-5C53-4150-AFC6-566821554B00}"/>
              </a:ext>
            </a:extLst>
          </p:cNvPr>
          <p:cNvSpPr>
            <a:spLocks noGrp="1"/>
          </p:cNvSpPr>
          <p:nvPr>
            <p:ph type="body" sz="quarter" idx="17"/>
          </p:nvPr>
        </p:nvSpPr>
        <p:spPr/>
        <p:txBody>
          <a:bodyPr/>
          <a:lstStyle/>
          <a:p>
            <a:r>
              <a:rPr lang="de-CH" dirty="0"/>
              <a:t>Curriculum, 18.02.2026, Universitätsspital Zürich </a:t>
            </a:r>
          </a:p>
        </p:txBody>
      </p:sp>
    </p:spTree>
    <p:extLst>
      <p:ext uri="{BB962C8B-B14F-4D97-AF65-F5344CB8AC3E}">
        <p14:creationId xmlns:p14="http://schemas.microsoft.com/office/powerpoint/2010/main" val="418062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dirty="0"/>
              <a:t>WHO-</a:t>
            </a:r>
            <a:r>
              <a:rPr dirty="0" err="1"/>
              <a:t>Klassifikation</a:t>
            </a:r>
            <a:r>
              <a:rPr dirty="0"/>
              <a:t> der MZL</a:t>
            </a:r>
          </a:p>
        </p:txBody>
      </p:sp>
      <p:sp>
        <p:nvSpPr>
          <p:cNvPr id="3" name="Content Placeholder 2"/>
          <p:cNvSpPr>
            <a:spLocks noGrp="1"/>
          </p:cNvSpPr>
          <p:nvPr>
            <p:ph idx="1"/>
          </p:nvPr>
        </p:nvSpPr>
        <p:spPr/>
        <p:txBody>
          <a:bodyPr>
            <a:normAutofit/>
          </a:bodyPr>
          <a:lstStyle/>
          <a:p>
            <a:pPr marL="0" indent="0">
              <a:lnSpc>
                <a:spcPct val="200000"/>
              </a:lnSpc>
              <a:buNone/>
            </a:pPr>
            <a:r>
              <a:rPr sz="2000" dirty="0"/>
              <a:t>1. </a:t>
            </a:r>
            <a:r>
              <a:rPr sz="2000" dirty="0" err="1"/>
              <a:t>Extranodales</a:t>
            </a:r>
            <a:r>
              <a:rPr sz="2000" dirty="0"/>
              <a:t> MZL (MALT-</a:t>
            </a:r>
            <a:r>
              <a:rPr sz="2000" dirty="0" err="1"/>
              <a:t>Lymphom</a:t>
            </a:r>
            <a:r>
              <a:rPr sz="2000" dirty="0"/>
              <a:t>)</a:t>
            </a:r>
          </a:p>
          <a:p>
            <a:pPr marL="0" indent="0">
              <a:lnSpc>
                <a:spcPct val="200000"/>
              </a:lnSpc>
              <a:buNone/>
            </a:pPr>
            <a:r>
              <a:rPr sz="2000" dirty="0"/>
              <a:t>2. </a:t>
            </a:r>
            <a:r>
              <a:rPr sz="2000" dirty="0" err="1"/>
              <a:t>Splenisches</a:t>
            </a:r>
            <a:r>
              <a:rPr sz="2000" dirty="0"/>
              <a:t> MZL (SMZL)</a:t>
            </a:r>
          </a:p>
          <a:p>
            <a:pPr marL="0" indent="0">
              <a:lnSpc>
                <a:spcPct val="200000"/>
              </a:lnSpc>
              <a:buNone/>
            </a:pPr>
            <a:r>
              <a:rPr sz="2000" dirty="0"/>
              <a:t>3. </a:t>
            </a:r>
            <a:r>
              <a:rPr sz="2000" dirty="0" err="1"/>
              <a:t>Nodales</a:t>
            </a:r>
            <a:r>
              <a:rPr sz="2000" dirty="0"/>
              <a:t> MZL (NMZL)</a:t>
            </a:r>
          </a:p>
          <a:p>
            <a:pPr marL="0" indent="0">
              <a:lnSpc>
                <a:spcPct val="200000"/>
              </a:lnSpc>
              <a:buNone/>
            </a:pPr>
            <a:endParaRPr lang="de-CH"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1EA54-AAAA-3531-6BA9-4DEE1267A964}"/>
              </a:ext>
            </a:extLst>
          </p:cNvPr>
          <p:cNvSpPr txBox="1"/>
          <p:nvPr/>
        </p:nvSpPr>
        <p:spPr>
          <a:xfrm>
            <a:off x="4729093" y="369886"/>
            <a:ext cx="2733813" cy="492443"/>
          </a:xfrm>
          <a:prstGeom prst="rect">
            <a:avLst/>
          </a:prstGeom>
          <a:noFill/>
        </p:spPr>
        <p:txBody>
          <a:bodyPr wrap="square" rtlCol="0">
            <a:spAutoFit/>
          </a:bodyPr>
          <a:lstStyle/>
          <a:p>
            <a:r>
              <a:rPr lang="de-DE" sz="2600" b="1" spc="-5" dirty="0">
                <a:solidFill>
                  <a:schemeClr val="tx2"/>
                </a:solidFill>
                <a:ea typeface="+mj-ea"/>
                <a:cs typeface="+mj-cs"/>
              </a:rPr>
              <a:t>MALT-Lymphom</a:t>
            </a:r>
            <a:endParaRPr lang="en-GB" sz="2600" b="1" spc="-5" dirty="0">
              <a:solidFill>
                <a:schemeClr val="tx2"/>
              </a:solidFill>
              <a:ea typeface="+mj-ea"/>
              <a:cs typeface="+mj-cs"/>
            </a:endParaRPr>
          </a:p>
        </p:txBody>
      </p:sp>
      <p:sp>
        <p:nvSpPr>
          <p:cNvPr id="3" name="TextBox 2">
            <a:extLst>
              <a:ext uri="{FF2B5EF4-FFF2-40B4-BE49-F238E27FC236}">
                <a16:creationId xmlns:a16="http://schemas.microsoft.com/office/drawing/2014/main" id="{1D86AAD8-3F9F-11AA-7536-C993DDB9CAB7}"/>
              </a:ext>
            </a:extLst>
          </p:cNvPr>
          <p:cNvSpPr txBox="1"/>
          <p:nvPr/>
        </p:nvSpPr>
        <p:spPr>
          <a:xfrm>
            <a:off x="1055716" y="1417972"/>
            <a:ext cx="10080568" cy="54476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2400" dirty="0"/>
              <a:t>Selten: 1-4% der bösartigen Tumore im Magen-Darm-Trakt</a:t>
            </a:r>
          </a:p>
          <a:p>
            <a:pPr marL="285750" indent="-285750">
              <a:lnSpc>
                <a:spcPct val="150000"/>
              </a:lnSpc>
              <a:buFont typeface="Arial" panose="020B0604020202020204" pitchFamily="34" charset="0"/>
              <a:buChar char="•"/>
            </a:pPr>
            <a:r>
              <a:rPr lang="de-DE" sz="2400" dirty="0"/>
              <a:t>Geographische Unterschiede:</a:t>
            </a:r>
          </a:p>
          <a:p>
            <a:pPr marL="742950" lvl="1" indent="-285750">
              <a:lnSpc>
                <a:spcPct val="150000"/>
              </a:lnSpc>
              <a:buFont typeface="Arial" panose="020B0604020202020204" pitchFamily="34" charset="0"/>
              <a:buChar char="•"/>
            </a:pPr>
            <a:r>
              <a:rPr lang="en-GB" sz="2400" b="0" i="0" dirty="0">
                <a:solidFill>
                  <a:srgbClr val="000000"/>
                </a:solidFill>
                <a:effectLst/>
              </a:rPr>
              <a:t>USA/Europa:</a:t>
            </a:r>
            <a:br>
              <a:rPr lang="en-GB" sz="2400" dirty="0"/>
            </a:br>
            <a:r>
              <a:rPr lang="en-GB" sz="2400" b="0" i="0" dirty="0">
                <a:solidFill>
                  <a:srgbClr val="000000"/>
                </a:solidFill>
                <a:effectLst/>
              </a:rPr>
              <a:t>- MALT am </a:t>
            </a:r>
            <a:r>
              <a:rPr lang="en-GB" sz="2400" b="0" i="0" dirty="0" err="1">
                <a:solidFill>
                  <a:srgbClr val="000000"/>
                </a:solidFill>
                <a:effectLst/>
              </a:rPr>
              <a:t>häufigsten</a:t>
            </a:r>
            <a:r>
              <a:rPr lang="en-GB" sz="2400" b="0" i="0" dirty="0">
                <a:solidFill>
                  <a:srgbClr val="000000"/>
                </a:solidFill>
                <a:effectLst/>
              </a:rPr>
              <a:t>.</a:t>
            </a:r>
          </a:p>
          <a:p>
            <a:pPr marL="742950" lvl="1" indent="-285750">
              <a:lnSpc>
                <a:spcPct val="150000"/>
              </a:lnSpc>
              <a:buFont typeface="Arial" panose="020B0604020202020204" pitchFamily="34" charset="0"/>
              <a:buChar char="•"/>
            </a:pPr>
            <a:r>
              <a:rPr lang="en-GB" sz="2400" b="0" i="0" dirty="0">
                <a:solidFill>
                  <a:srgbClr val="000000"/>
                </a:solidFill>
                <a:effectLst/>
              </a:rPr>
              <a:t>Naher Osten:</a:t>
            </a:r>
            <a:br>
              <a:rPr lang="en-GB" sz="2400" dirty="0"/>
            </a:br>
            <a:r>
              <a:rPr lang="en-GB" sz="2400" b="0" i="0" dirty="0">
                <a:solidFill>
                  <a:srgbClr val="000000"/>
                </a:solidFill>
                <a:effectLst/>
              </a:rPr>
              <a:t>- DLBCL bis </a:t>
            </a:r>
            <a:r>
              <a:rPr lang="en-GB" sz="2400" b="0" i="0" dirty="0" err="1">
                <a:solidFill>
                  <a:srgbClr val="000000"/>
                </a:solidFill>
                <a:effectLst/>
              </a:rPr>
              <a:t>zu</a:t>
            </a:r>
            <a:r>
              <a:rPr lang="en-GB" sz="2400" b="0" i="0" dirty="0">
                <a:solidFill>
                  <a:srgbClr val="000000"/>
                </a:solidFill>
                <a:effectLst/>
              </a:rPr>
              <a:t> </a:t>
            </a:r>
            <a:r>
              <a:rPr lang="en-GB" sz="2400" dirty="0">
                <a:solidFill>
                  <a:srgbClr val="000000"/>
                </a:solidFill>
              </a:rPr>
              <a:t>60</a:t>
            </a:r>
            <a:r>
              <a:rPr lang="en-GB" sz="2400" b="0" i="0" dirty="0">
                <a:solidFill>
                  <a:srgbClr val="000000"/>
                </a:solidFill>
                <a:effectLst/>
              </a:rPr>
              <a:t>% der GI-</a:t>
            </a:r>
            <a:r>
              <a:rPr lang="en-GB" sz="2400" b="0" i="0" dirty="0" err="1">
                <a:solidFill>
                  <a:srgbClr val="000000"/>
                </a:solidFill>
                <a:effectLst/>
              </a:rPr>
              <a:t>Lymphome</a:t>
            </a:r>
            <a:r>
              <a:rPr lang="en-GB" sz="2400" b="0" i="0" dirty="0">
                <a:solidFill>
                  <a:srgbClr val="000000"/>
                </a:solidFill>
                <a:effectLst/>
              </a:rPr>
              <a:t>.</a:t>
            </a:r>
          </a:p>
          <a:p>
            <a:pPr marL="742950" lvl="1" indent="-285750">
              <a:lnSpc>
                <a:spcPct val="150000"/>
              </a:lnSpc>
              <a:buFont typeface="Arial" panose="020B0604020202020204" pitchFamily="34" charset="0"/>
              <a:buChar char="•"/>
            </a:pPr>
            <a:r>
              <a:rPr lang="en-GB" sz="2400" b="0" i="0" dirty="0">
                <a:solidFill>
                  <a:srgbClr val="000000"/>
                </a:solidFill>
                <a:effectLst/>
              </a:rPr>
              <a:t>Burkitt-</a:t>
            </a:r>
            <a:r>
              <a:rPr lang="en-GB" sz="2400" b="0" i="0" dirty="0" err="1">
                <a:solidFill>
                  <a:srgbClr val="000000"/>
                </a:solidFill>
                <a:effectLst/>
              </a:rPr>
              <a:t>Lymphom</a:t>
            </a:r>
            <a:r>
              <a:rPr lang="en-GB" sz="2400" b="0" i="0" dirty="0">
                <a:solidFill>
                  <a:srgbClr val="000000"/>
                </a:solidFill>
                <a:effectLst/>
              </a:rPr>
              <a:t> (BL):</a:t>
            </a:r>
            <a:br>
              <a:rPr lang="en-GB" sz="2400" dirty="0"/>
            </a:br>
            <a:r>
              <a:rPr lang="en-GB" sz="2400" b="0" i="0" dirty="0">
                <a:solidFill>
                  <a:srgbClr val="000000"/>
                </a:solidFill>
                <a:effectLst/>
              </a:rPr>
              <a:t>- Afrika (RF: EBV und Malaria).</a:t>
            </a:r>
            <a:br>
              <a:rPr lang="en-GB" sz="2400" dirty="0"/>
            </a:br>
            <a:r>
              <a:rPr lang="en-GB" sz="2400" b="0" i="0" dirty="0">
                <a:solidFill>
                  <a:srgbClr val="000000"/>
                </a:solidFill>
                <a:effectLst/>
              </a:rPr>
              <a:t>- </a:t>
            </a:r>
            <a:r>
              <a:rPr lang="en-GB" sz="2400" b="0" i="0" dirty="0" err="1">
                <a:solidFill>
                  <a:srgbClr val="000000"/>
                </a:solidFill>
                <a:effectLst/>
              </a:rPr>
              <a:t>Klassische</a:t>
            </a:r>
            <a:r>
              <a:rPr lang="en-GB" sz="2400" b="0" i="0" dirty="0">
                <a:solidFill>
                  <a:srgbClr val="000000"/>
                </a:solidFill>
                <a:effectLst/>
              </a:rPr>
              <a:t> Manifestation </a:t>
            </a:r>
            <a:r>
              <a:rPr lang="en-GB" sz="2400" b="0" i="0" dirty="0" err="1">
                <a:solidFill>
                  <a:srgbClr val="000000"/>
                </a:solidFill>
                <a:effectLst/>
              </a:rPr>
              <a:t>im</a:t>
            </a:r>
            <a:r>
              <a:rPr lang="en-GB" sz="2400" b="0" i="0" dirty="0">
                <a:solidFill>
                  <a:srgbClr val="000000"/>
                </a:solidFill>
                <a:effectLst/>
              </a:rPr>
              <a:t> </a:t>
            </a:r>
            <a:r>
              <a:rPr lang="en-GB" sz="2400" b="0" i="0" dirty="0" err="1">
                <a:solidFill>
                  <a:srgbClr val="000000"/>
                </a:solidFill>
                <a:effectLst/>
              </a:rPr>
              <a:t>terminalen</a:t>
            </a:r>
            <a:r>
              <a:rPr lang="en-GB" sz="2400" b="0" i="0" dirty="0">
                <a:solidFill>
                  <a:srgbClr val="000000"/>
                </a:solidFill>
                <a:effectLst/>
              </a:rPr>
              <a:t> Ileum.</a:t>
            </a:r>
            <a:endParaRPr lang="en-GB" sz="2400" dirty="0"/>
          </a:p>
          <a:p>
            <a:pPr marL="285750" indent="-285750">
              <a:buFont typeface="Arial" panose="020B0604020202020204" pitchFamily="34" charset="0"/>
              <a:buChar char="•"/>
            </a:pPr>
            <a:endParaRPr lang="de-DE" sz="2400" dirty="0"/>
          </a:p>
        </p:txBody>
      </p:sp>
    </p:spTree>
    <p:extLst>
      <p:ext uri="{BB962C8B-B14F-4D97-AF65-F5344CB8AC3E}">
        <p14:creationId xmlns:p14="http://schemas.microsoft.com/office/powerpoint/2010/main" val="28628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21EE320-DF54-C94C-9647-3121332C3F66}"/>
              </a:ext>
            </a:extLst>
          </p:cNvPr>
          <p:cNvSpPr txBox="1">
            <a:spLocks noGrp="1"/>
          </p:cNvSpPr>
          <p:nvPr>
            <p:ph type="title"/>
          </p:nvPr>
        </p:nvSpPr>
        <p:spPr>
          <a:xfrm>
            <a:off x="3235353" y="598860"/>
            <a:ext cx="5516245" cy="400110"/>
          </a:xfrm>
          <a:prstGeom prst="rect">
            <a:avLst/>
          </a:prstGeom>
        </p:spPr>
        <p:txBody>
          <a:bodyPr vert="horz" wrap="square" lIns="0" tIns="0" rIns="0" bIns="0" rtlCol="0">
            <a:spAutoFit/>
          </a:bodyPr>
          <a:lstStyle/>
          <a:p>
            <a:pPr marL="12700">
              <a:lnSpc>
                <a:spcPct val="100000"/>
              </a:lnSpc>
            </a:pPr>
            <a:r>
              <a:rPr lang="de-DE" spc="-5" dirty="0">
                <a:latin typeface="+mn-lt"/>
              </a:rPr>
              <a:t>Verbindung</a:t>
            </a:r>
            <a:r>
              <a:rPr spc="-5" dirty="0">
                <a:latin typeface="+mn-lt"/>
              </a:rPr>
              <a:t> </a:t>
            </a:r>
            <a:r>
              <a:rPr dirty="0">
                <a:latin typeface="+mn-lt"/>
              </a:rPr>
              <a:t>mit </a:t>
            </a:r>
            <a:r>
              <a:rPr spc="-10" dirty="0">
                <a:latin typeface="+mn-lt"/>
              </a:rPr>
              <a:t>Helicobacter</a:t>
            </a:r>
            <a:r>
              <a:rPr spc="-60" dirty="0">
                <a:latin typeface="+mn-lt"/>
              </a:rPr>
              <a:t> </a:t>
            </a:r>
            <a:r>
              <a:rPr spc="-5" dirty="0">
                <a:latin typeface="+mn-lt"/>
              </a:rPr>
              <a:t>pylori</a:t>
            </a:r>
            <a:endParaRPr dirty="0">
              <a:latin typeface="+mn-lt"/>
            </a:endParaRPr>
          </a:p>
        </p:txBody>
      </p:sp>
      <p:sp>
        <p:nvSpPr>
          <p:cNvPr id="3" name="TextBox 2">
            <a:extLst>
              <a:ext uri="{FF2B5EF4-FFF2-40B4-BE49-F238E27FC236}">
                <a16:creationId xmlns:a16="http://schemas.microsoft.com/office/drawing/2014/main" id="{2C5CBB20-DA1B-6357-141C-C437C8104A8F}"/>
              </a:ext>
            </a:extLst>
          </p:cNvPr>
          <p:cNvSpPr txBox="1"/>
          <p:nvPr/>
        </p:nvSpPr>
        <p:spPr>
          <a:xfrm>
            <a:off x="656704" y="1273160"/>
            <a:ext cx="10673542" cy="4985980"/>
          </a:xfrm>
          <a:prstGeom prst="rect">
            <a:avLst/>
          </a:prstGeom>
          <a:noFill/>
        </p:spPr>
        <p:txBody>
          <a:bodyPr wrap="square" rtlCol="0">
            <a:spAutoFit/>
          </a:bodyPr>
          <a:lstStyle/>
          <a:p>
            <a:pPr marL="285750" indent="-285750" algn="l">
              <a:buFont typeface="Arial" panose="020B0604020202020204" pitchFamily="34" charset="0"/>
              <a:buChar char="•"/>
            </a:pPr>
            <a:r>
              <a:rPr lang="en-GB" sz="2000" b="0" i="0" dirty="0" err="1">
                <a:solidFill>
                  <a:srgbClr val="000000"/>
                </a:solidFill>
                <a:effectLst/>
              </a:rPr>
              <a:t>Wichtigster</a:t>
            </a:r>
            <a:r>
              <a:rPr lang="en-GB" sz="2000" b="0" i="0" dirty="0">
                <a:solidFill>
                  <a:srgbClr val="000000"/>
                </a:solidFill>
                <a:effectLst/>
              </a:rPr>
              <a:t> </a:t>
            </a:r>
            <a:r>
              <a:rPr lang="en-GB" sz="2000" b="0" i="0" dirty="0" err="1">
                <a:solidFill>
                  <a:srgbClr val="000000"/>
                </a:solidFill>
                <a:effectLst/>
              </a:rPr>
              <a:t>Risikofaktor</a:t>
            </a:r>
            <a:r>
              <a:rPr lang="en-GB" sz="2000" b="0" i="0" dirty="0">
                <a:solidFill>
                  <a:srgbClr val="000000"/>
                </a:solidFill>
                <a:effectLst/>
              </a:rPr>
              <a:t> für die </a:t>
            </a:r>
            <a:r>
              <a:rPr lang="en-GB" sz="2000" b="0" i="0" dirty="0" err="1">
                <a:solidFill>
                  <a:srgbClr val="000000"/>
                </a:solidFill>
                <a:effectLst/>
              </a:rPr>
              <a:t>Entwicklung</a:t>
            </a:r>
            <a:r>
              <a:rPr lang="en-GB" sz="2000" b="0" i="0" dirty="0">
                <a:solidFill>
                  <a:srgbClr val="000000"/>
                </a:solidFill>
                <a:effectLst/>
              </a:rPr>
              <a:t> von MALT</a:t>
            </a:r>
          </a:p>
          <a:p>
            <a:pPr marL="285750" indent="-285750" algn="l">
              <a:buFont typeface="Arial" panose="020B0604020202020204" pitchFamily="34" charset="0"/>
              <a:buChar char="•"/>
            </a:pPr>
            <a:r>
              <a:rPr lang="en-GB" sz="2000" b="0" i="0" dirty="0" err="1">
                <a:solidFill>
                  <a:srgbClr val="000000"/>
                </a:solidFill>
                <a:effectLst/>
              </a:rPr>
              <a:t>Etwa</a:t>
            </a:r>
            <a:r>
              <a:rPr lang="en-GB" sz="2000" b="0" i="0" dirty="0">
                <a:solidFill>
                  <a:srgbClr val="000000"/>
                </a:solidFill>
                <a:effectLst/>
              </a:rPr>
              <a:t> 60-90% der </a:t>
            </a:r>
            <a:r>
              <a:rPr lang="en-GB" sz="2000" b="0" i="0" dirty="0" err="1">
                <a:solidFill>
                  <a:srgbClr val="000000"/>
                </a:solidFill>
                <a:effectLst/>
              </a:rPr>
              <a:t>Patienten</a:t>
            </a:r>
            <a:r>
              <a:rPr lang="en-GB" sz="2000" b="0" i="0" dirty="0">
                <a:solidFill>
                  <a:srgbClr val="000000"/>
                </a:solidFill>
                <a:effectLst/>
              </a:rPr>
              <a:t> </a:t>
            </a:r>
            <a:r>
              <a:rPr lang="en-GB" sz="2000" b="0" i="0" dirty="0" err="1">
                <a:solidFill>
                  <a:srgbClr val="000000"/>
                </a:solidFill>
                <a:effectLst/>
              </a:rPr>
              <a:t>mit</a:t>
            </a:r>
            <a:r>
              <a:rPr lang="en-GB" sz="2000" b="0" i="0" dirty="0">
                <a:solidFill>
                  <a:srgbClr val="000000"/>
                </a:solidFill>
                <a:effectLst/>
              </a:rPr>
              <a:t> MALT-</a:t>
            </a:r>
            <a:r>
              <a:rPr lang="en-GB" sz="2000" b="0" i="0" dirty="0" err="1">
                <a:solidFill>
                  <a:srgbClr val="000000"/>
                </a:solidFill>
                <a:effectLst/>
              </a:rPr>
              <a:t>Lymphomen</a:t>
            </a:r>
            <a:r>
              <a:rPr lang="en-GB" sz="2000" b="0" i="0" dirty="0">
                <a:solidFill>
                  <a:srgbClr val="000000"/>
                </a:solidFill>
                <a:effectLst/>
              </a:rPr>
              <a:t> des </a:t>
            </a:r>
            <a:r>
              <a:rPr lang="en-GB" sz="2000" b="0" i="0" dirty="0" err="1">
                <a:solidFill>
                  <a:srgbClr val="000000"/>
                </a:solidFill>
                <a:effectLst/>
              </a:rPr>
              <a:t>Magens</a:t>
            </a:r>
            <a:r>
              <a:rPr lang="en-GB" sz="2000" b="0" i="0" dirty="0">
                <a:solidFill>
                  <a:srgbClr val="000000"/>
                </a:solidFill>
                <a:effectLst/>
              </a:rPr>
              <a:t> </a:t>
            </a:r>
            <a:r>
              <a:rPr lang="en-GB" sz="2000" b="0" i="0" dirty="0" err="1">
                <a:solidFill>
                  <a:srgbClr val="000000"/>
                </a:solidFill>
                <a:effectLst/>
              </a:rPr>
              <a:t>sind</a:t>
            </a:r>
            <a:r>
              <a:rPr lang="en-GB" sz="2000" b="0" i="0" dirty="0">
                <a:solidFill>
                  <a:srgbClr val="000000"/>
                </a:solidFill>
                <a:effectLst/>
              </a:rPr>
              <a:t> </a:t>
            </a:r>
            <a:r>
              <a:rPr lang="en-GB" sz="2000" b="0" i="0" dirty="0" err="1">
                <a:solidFill>
                  <a:srgbClr val="000000"/>
                </a:solidFill>
                <a:effectLst/>
              </a:rPr>
              <a:t>mit</a:t>
            </a:r>
            <a:r>
              <a:rPr lang="en-GB" sz="2000" b="0" i="0" dirty="0">
                <a:solidFill>
                  <a:srgbClr val="000000"/>
                </a:solidFill>
                <a:effectLst/>
              </a:rPr>
              <a:t> H. pylori </a:t>
            </a:r>
            <a:r>
              <a:rPr lang="en-GB" sz="2000" b="0" i="0" dirty="0" err="1">
                <a:solidFill>
                  <a:srgbClr val="000000"/>
                </a:solidFill>
                <a:effectLst/>
              </a:rPr>
              <a:t>infiziert</a:t>
            </a:r>
            <a:r>
              <a:rPr lang="en-GB" sz="2000" b="0" i="0" dirty="0">
                <a:solidFill>
                  <a:srgbClr val="000000"/>
                </a:solidFill>
                <a:effectLst/>
              </a:rPr>
              <a:t>.</a:t>
            </a:r>
          </a:p>
          <a:p>
            <a:pPr algn="l"/>
            <a:endParaRPr lang="en-GB" sz="2000" b="0" i="0" dirty="0">
              <a:solidFill>
                <a:srgbClr val="000000"/>
              </a:solidFill>
              <a:effectLst/>
            </a:endParaRPr>
          </a:p>
          <a:p>
            <a:pPr algn="l"/>
            <a:r>
              <a:rPr lang="en-GB" sz="2000" b="0" i="0" u="sng" dirty="0" err="1">
                <a:effectLst/>
              </a:rPr>
              <a:t>Nachweismethoden</a:t>
            </a:r>
            <a:endParaRPr lang="en-GB" sz="2000" b="0" i="0" u="sng" dirty="0">
              <a:effectLst/>
            </a:endParaRPr>
          </a:p>
          <a:p>
            <a:pPr algn="l"/>
            <a:endParaRPr lang="en-GB" sz="2000" b="0" i="0" u="sng" dirty="0">
              <a:solidFill>
                <a:schemeClr val="accent6">
                  <a:lumMod val="50000"/>
                </a:schemeClr>
              </a:solidFill>
              <a:effectLst/>
            </a:endParaRPr>
          </a:p>
          <a:p>
            <a:pPr algn="l"/>
            <a:r>
              <a:rPr lang="en-GB" sz="2000" b="0" i="0" dirty="0">
                <a:solidFill>
                  <a:srgbClr val="000000"/>
                </a:solidFill>
                <a:effectLst/>
              </a:rPr>
              <a:t>1. </a:t>
            </a:r>
            <a:r>
              <a:rPr lang="en-GB" sz="2000" b="0" i="0" dirty="0" err="1">
                <a:solidFill>
                  <a:srgbClr val="000000"/>
                </a:solidFill>
                <a:effectLst/>
              </a:rPr>
              <a:t>Histopathologische</a:t>
            </a:r>
            <a:r>
              <a:rPr lang="en-GB" sz="2000" b="0" i="0" dirty="0">
                <a:solidFill>
                  <a:srgbClr val="000000"/>
                </a:solidFill>
                <a:effectLst/>
              </a:rPr>
              <a:t> </a:t>
            </a:r>
            <a:r>
              <a:rPr lang="en-GB" sz="2000" b="0" i="0" dirty="0" err="1">
                <a:solidFill>
                  <a:srgbClr val="000000"/>
                </a:solidFill>
                <a:effectLst/>
              </a:rPr>
              <a:t>Untersuchung</a:t>
            </a:r>
            <a:r>
              <a:rPr lang="en-GB" sz="2000" b="0" i="0" dirty="0">
                <a:solidFill>
                  <a:srgbClr val="000000"/>
                </a:solidFill>
                <a:effectLst/>
              </a:rPr>
              <a:t>:</a:t>
            </a:r>
          </a:p>
          <a:p>
            <a:pPr algn="l"/>
            <a:r>
              <a:rPr lang="en-GB" sz="2000" b="0" i="0" dirty="0">
                <a:solidFill>
                  <a:srgbClr val="000000"/>
                </a:solidFill>
                <a:effectLst/>
              </a:rPr>
              <a:t>   - </a:t>
            </a:r>
            <a:r>
              <a:rPr lang="en-GB" sz="2000" b="0" i="0" dirty="0" err="1">
                <a:solidFill>
                  <a:srgbClr val="000000"/>
                </a:solidFill>
                <a:effectLst/>
              </a:rPr>
              <a:t>Hämatoxylin</a:t>
            </a:r>
            <a:r>
              <a:rPr lang="en-GB" sz="2000" b="0" i="0" dirty="0">
                <a:solidFill>
                  <a:srgbClr val="000000"/>
                </a:solidFill>
                <a:effectLst/>
              </a:rPr>
              <a:t>-Eosin, Giemsa-</a:t>
            </a:r>
            <a:r>
              <a:rPr lang="en-GB" sz="2000" b="0" i="0" dirty="0" err="1">
                <a:solidFill>
                  <a:srgbClr val="000000"/>
                </a:solidFill>
                <a:effectLst/>
              </a:rPr>
              <a:t>Färbung</a:t>
            </a:r>
            <a:r>
              <a:rPr lang="en-GB" sz="2000" b="0" i="0" dirty="0">
                <a:solidFill>
                  <a:srgbClr val="000000"/>
                </a:solidFill>
                <a:effectLst/>
              </a:rPr>
              <a:t>, </a:t>
            </a:r>
            <a:r>
              <a:rPr lang="en-GB" sz="2000" b="0" i="0" dirty="0" err="1">
                <a:solidFill>
                  <a:srgbClr val="000000"/>
                </a:solidFill>
                <a:effectLst/>
              </a:rPr>
              <a:t>Silberfärbung</a:t>
            </a:r>
            <a:endParaRPr lang="en-GB" sz="2000" b="0" i="0" dirty="0">
              <a:solidFill>
                <a:srgbClr val="000000"/>
              </a:solidFill>
              <a:effectLst/>
            </a:endParaRPr>
          </a:p>
          <a:p>
            <a:pPr algn="l"/>
            <a:br>
              <a:rPr lang="en-GB" sz="2000" b="0" i="0" dirty="0">
                <a:solidFill>
                  <a:srgbClr val="000000"/>
                </a:solidFill>
                <a:effectLst/>
              </a:rPr>
            </a:br>
            <a:r>
              <a:rPr lang="en-GB" sz="2000" b="0" i="0" dirty="0">
                <a:solidFill>
                  <a:srgbClr val="000000"/>
                </a:solidFill>
                <a:effectLst/>
              </a:rPr>
              <a:t>2. </a:t>
            </a:r>
            <a:r>
              <a:rPr lang="en-GB" sz="2000" b="0" i="0" dirty="0" err="1">
                <a:solidFill>
                  <a:srgbClr val="000000"/>
                </a:solidFill>
                <a:effectLst/>
              </a:rPr>
              <a:t>Nichtinvasive</a:t>
            </a:r>
            <a:r>
              <a:rPr lang="en-GB" sz="2000" b="0" i="0" dirty="0">
                <a:solidFill>
                  <a:srgbClr val="000000"/>
                </a:solidFill>
                <a:effectLst/>
              </a:rPr>
              <a:t> Tests:</a:t>
            </a:r>
          </a:p>
          <a:p>
            <a:pPr algn="l"/>
            <a:r>
              <a:rPr lang="en-GB" sz="2000" b="0" i="0" dirty="0">
                <a:solidFill>
                  <a:srgbClr val="000000"/>
                </a:solidFill>
                <a:effectLst/>
              </a:rPr>
              <a:t>   - Urease-</a:t>
            </a:r>
            <a:r>
              <a:rPr lang="en-GB" sz="2000" b="0" i="0" dirty="0" err="1">
                <a:solidFill>
                  <a:srgbClr val="000000"/>
                </a:solidFill>
                <a:effectLst/>
              </a:rPr>
              <a:t>Atemtest</a:t>
            </a:r>
            <a:endParaRPr lang="en-GB" sz="2000" b="0" i="0" dirty="0">
              <a:solidFill>
                <a:srgbClr val="000000"/>
              </a:solidFill>
              <a:effectLst/>
            </a:endParaRPr>
          </a:p>
          <a:p>
            <a:pPr algn="l"/>
            <a:r>
              <a:rPr lang="en-GB" sz="2000" b="0" i="0" dirty="0">
                <a:solidFill>
                  <a:srgbClr val="000000"/>
                </a:solidFill>
                <a:effectLst/>
              </a:rPr>
              <a:t>   - </a:t>
            </a:r>
            <a:r>
              <a:rPr lang="en-GB" sz="2000" b="0" i="0" dirty="0" err="1">
                <a:solidFill>
                  <a:srgbClr val="000000"/>
                </a:solidFill>
                <a:effectLst/>
              </a:rPr>
              <a:t>Stuhlantigentest</a:t>
            </a:r>
            <a:br>
              <a:rPr lang="en-GB" sz="2000" b="0" i="0" dirty="0">
                <a:solidFill>
                  <a:srgbClr val="000000"/>
                </a:solidFill>
                <a:effectLst/>
              </a:rPr>
            </a:br>
            <a:endParaRPr lang="en-GB" sz="2000" b="0" i="0" dirty="0">
              <a:solidFill>
                <a:srgbClr val="000000"/>
              </a:solidFill>
              <a:effectLst/>
            </a:endParaRPr>
          </a:p>
          <a:p>
            <a:pPr algn="l"/>
            <a:r>
              <a:rPr lang="en-GB" sz="2000" b="0" i="0" dirty="0">
                <a:solidFill>
                  <a:srgbClr val="000000"/>
                </a:solidFill>
                <a:effectLst/>
              </a:rPr>
              <a:t>3. </a:t>
            </a:r>
            <a:r>
              <a:rPr lang="en-GB" sz="2000" b="0" i="0" dirty="0" err="1">
                <a:solidFill>
                  <a:srgbClr val="000000"/>
                </a:solidFill>
                <a:effectLst/>
              </a:rPr>
              <a:t>Serologische</a:t>
            </a:r>
            <a:r>
              <a:rPr lang="en-GB" sz="2000" b="0" i="0" dirty="0">
                <a:solidFill>
                  <a:srgbClr val="000000"/>
                </a:solidFill>
                <a:effectLst/>
              </a:rPr>
              <a:t> Tests:</a:t>
            </a:r>
          </a:p>
          <a:p>
            <a:pPr algn="l"/>
            <a:r>
              <a:rPr lang="en-GB" sz="2000" b="0" i="0" dirty="0">
                <a:solidFill>
                  <a:srgbClr val="000000"/>
                </a:solidFill>
                <a:effectLst/>
              </a:rPr>
              <a:t>   - </a:t>
            </a:r>
            <a:r>
              <a:rPr lang="en-GB" sz="2000" b="0" i="0" dirty="0" err="1">
                <a:solidFill>
                  <a:srgbClr val="000000"/>
                </a:solidFill>
                <a:effectLst/>
              </a:rPr>
              <a:t>Antikörpertest</a:t>
            </a:r>
            <a:br>
              <a:rPr lang="en-GB" sz="2000" b="0" i="0" dirty="0">
                <a:solidFill>
                  <a:srgbClr val="000000"/>
                </a:solidFill>
                <a:effectLst/>
              </a:rPr>
            </a:br>
            <a:endParaRPr lang="en-GB" sz="2000" b="0" i="0" dirty="0">
              <a:solidFill>
                <a:srgbClr val="000000"/>
              </a:solidFill>
              <a:effectLst/>
            </a:endParaRPr>
          </a:p>
          <a:p>
            <a:pPr algn="l"/>
            <a:r>
              <a:rPr lang="en-GB" sz="2000" dirty="0">
                <a:solidFill>
                  <a:srgbClr val="000000"/>
                </a:solidFill>
              </a:rPr>
              <a:t>4</a:t>
            </a:r>
            <a:r>
              <a:rPr lang="en-GB" sz="2000" b="0" i="0" dirty="0">
                <a:solidFill>
                  <a:srgbClr val="000000"/>
                </a:solidFill>
                <a:effectLst/>
              </a:rPr>
              <a:t>. PCR (Polymerase-</a:t>
            </a:r>
            <a:r>
              <a:rPr lang="en-GB" sz="2000" b="0" i="0" dirty="0" err="1">
                <a:solidFill>
                  <a:srgbClr val="000000"/>
                </a:solidFill>
                <a:effectLst/>
              </a:rPr>
              <a:t>Kettenreaktion</a:t>
            </a:r>
            <a:r>
              <a:rPr lang="en-GB" sz="2000" b="0" i="0" dirty="0">
                <a:solidFill>
                  <a:srgbClr val="000000"/>
                </a:solidFill>
                <a:effectLst/>
              </a:rPr>
              <a:t>)</a:t>
            </a:r>
          </a:p>
        </p:txBody>
      </p:sp>
    </p:spTree>
    <p:extLst>
      <p:ext uri="{BB962C8B-B14F-4D97-AF65-F5344CB8AC3E}">
        <p14:creationId xmlns:p14="http://schemas.microsoft.com/office/powerpoint/2010/main" val="2476428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C2C13E-CBBC-1179-BCA7-F7B9ED7E8E71}"/>
              </a:ext>
            </a:extLst>
          </p:cNvPr>
          <p:cNvSpPr txBox="1"/>
          <p:nvPr/>
        </p:nvSpPr>
        <p:spPr>
          <a:xfrm>
            <a:off x="4960040" y="416751"/>
            <a:ext cx="2271916" cy="492443"/>
          </a:xfrm>
          <a:prstGeom prst="rect">
            <a:avLst/>
          </a:prstGeom>
          <a:noFill/>
        </p:spPr>
        <p:txBody>
          <a:bodyPr wrap="square" rtlCol="0">
            <a:spAutoFit/>
          </a:bodyPr>
          <a:lstStyle/>
          <a:p>
            <a:r>
              <a:rPr lang="de-DE" sz="2600" b="1" spc="-5" dirty="0">
                <a:solidFill>
                  <a:schemeClr val="tx2"/>
                </a:solidFill>
                <a:ea typeface="+mj-ea"/>
                <a:cs typeface="+mj-cs"/>
              </a:rPr>
              <a:t>Pathogenese</a:t>
            </a:r>
            <a:endParaRPr lang="en-GB" sz="2600" b="1" spc="-5" dirty="0">
              <a:solidFill>
                <a:schemeClr val="tx2"/>
              </a:solidFill>
              <a:ea typeface="+mj-ea"/>
              <a:cs typeface="+mj-cs"/>
            </a:endParaRPr>
          </a:p>
        </p:txBody>
      </p:sp>
      <p:pic>
        <p:nvPicPr>
          <p:cNvPr id="11" name="Picture 10" descr="A diagram of a flowchart&#10;&#10;Description automatically generated">
            <a:extLst>
              <a:ext uri="{FF2B5EF4-FFF2-40B4-BE49-F238E27FC236}">
                <a16:creationId xmlns:a16="http://schemas.microsoft.com/office/drawing/2014/main" id="{2E23F243-4067-9ABA-1C7B-17E6C9A7B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122" y="1316739"/>
            <a:ext cx="7843753" cy="5039612"/>
          </a:xfrm>
          <a:prstGeom prst="rect">
            <a:avLst/>
          </a:prstGeom>
        </p:spPr>
      </p:pic>
      <p:sp>
        <p:nvSpPr>
          <p:cNvPr id="12" name="TextBox 11">
            <a:extLst>
              <a:ext uri="{FF2B5EF4-FFF2-40B4-BE49-F238E27FC236}">
                <a16:creationId xmlns:a16="http://schemas.microsoft.com/office/drawing/2014/main" id="{B4E82377-582F-45DC-9FF7-A89BAB0C2981}"/>
              </a:ext>
            </a:extLst>
          </p:cNvPr>
          <p:cNvSpPr txBox="1"/>
          <p:nvPr/>
        </p:nvSpPr>
        <p:spPr>
          <a:xfrm>
            <a:off x="10382596" y="5361709"/>
            <a:ext cx="1579419" cy="1200329"/>
          </a:xfrm>
          <a:prstGeom prst="rect">
            <a:avLst/>
          </a:prstGeom>
          <a:noFill/>
        </p:spPr>
        <p:txBody>
          <a:bodyPr wrap="square" rtlCol="0">
            <a:spAutoFit/>
          </a:bodyPr>
          <a:lstStyle/>
          <a:p>
            <a:r>
              <a:rPr lang="en-GB" sz="900" b="0" i="0" dirty="0" err="1">
                <a:solidFill>
                  <a:srgbClr val="222222"/>
                </a:solidFill>
                <a:effectLst/>
                <a:latin typeface="-apple-system"/>
              </a:rPr>
              <a:t>Sagaert</a:t>
            </a:r>
            <a:r>
              <a:rPr lang="en-GB" sz="900" b="0" i="0" dirty="0">
                <a:solidFill>
                  <a:srgbClr val="222222"/>
                </a:solidFill>
                <a:effectLst/>
                <a:latin typeface="-apple-system"/>
              </a:rPr>
              <a:t>, X., Van </a:t>
            </a:r>
            <a:r>
              <a:rPr lang="en-GB" sz="900" b="0" i="0" dirty="0" err="1">
                <a:solidFill>
                  <a:srgbClr val="222222"/>
                </a:solidFill>
                <a:effectLst/>
                <a:latin typeface="-apple-system"/>
              </a:rPr>
              <a:t>Cutsem</a:t>
            </a:r>
            <a:r>
              <a:rPr lang="en-GB" sz="900" b="0" i="0" dirty="0">
                <a:solidFill>
                  <a:srgbClr val="222222"/>
                </a:solidFill>
                <a:effectLst/>
                <a:latin typeface="-apple-system"/>
              </a:rPr>
              <a:t>, E., De Hertogh, G. </a:t>
            </a:r>
            <a:r>
              <a:rPr lang="en-GB" sz="900" b="0" i="1" dirty="0">
                <a:solidFill>
                  <a:srgbClr val="222222"/>
                </a:solidFill>
                <a:effectLst/>
                <a:latin typeface="-apple-system"/>
              </a:rPr>
              <a:t>et al.</a:t>
            </a:r>
            <a:r>
              <a:rPr lang="en-GB" sz="900" b="0" i="0" dirty="0">
                <a:solidFill>
                  <a:srgbClr val="222222"/>
                </a:solidFill>
                <a:effectLst/>
                <a:latin typeface="-apple-system"/>
              </a:rPr>
              <a:t> Gastric MALT lymphoma: a model of chronic inflammation-induced </a:t>
            </a:r>
            <a:r>
              <a:rPr lang="en-GB" sz="900" b="0" i="0" dirty="0" err="1">
                <a:solidFill>
                  <a:srgbClr val="222222"/>
                </a:solidFill>
                <a:effectLst/>
                <a:latin typeface="-apple-system"/>
              </a:rPr>
              <a:t>tumor</a:t>
            </a:r>
            <a:r>
              <a:rPr lang="en-GB" sz="900" b="0" i="0" dirty="0">
                <a:solidFill>
                  <a:srgbClr val="222222"/>
                </a:solidFill>
                <a:effectLst/>
                <a:latin typeface="-apple-system"/>
              </a:rPr>
              <a:t> development. </a:t>
            </a:r>
            <a:r>
              <a:rPr lang="en-GB" sz="900" b="0" i="1" dirty="0">
                <a:solidFill>
                  <a:srgbClr val="222222"/>
                </a:solidFill>
                <a:effectLst/>
                <a:latin typeface="-apple-system"/>
              </a:rPr>
              <a:t>Nat Rev Gastroenterol Hepatol</a:t>
            </a:r>
            <a:r>
              <a:rPr lang="en-GB" sz="900" b="0" i="0" dirty="0">
                <a:solidFill>
                  <a:srgbClr val="222222"/>
                </a:solidFill>
                <a:effectLst/>
                <a:latin typeface="-apple-system"/>
              </a:rPr>
              <a:t> </a:t>
            </a:r>
            <a:r>
              <a:rPr lang="en-GB" sz="900" b="1" i="0" dirty="0">
                <a:solidFill>
                  <a:srgbClr val="222222"/>
                </a:solidFill>
                <a:effectLst/>
                <a:latin typeface="-apple-system"/>
              </a:rPr>
              <a:t>7</a:t>
            </a:r>
            <a:r>
              <a:rPr lang="en-GB" sz="900" b="0" i="0" dirty="0">
                <a:solidFill>
                  <a:srgbClr val="222222"/>
                </a:solidFill>
                <a:effectLst/>
                <a:latin typeface="-apple-system"/>
              </a:rPr>
              <a:t>, 336–346 (2010).</a:t>
            </a:r>
            <a:endParaRPr lang="en-GB" sz="900" dirty="0"/>
          </a:p>
        </p:txBody>
      </p:sp>
    </p:spTree>
    <p:extLst>
      <p:ext uri="{BB962C8B-B14F-4D97-AF65-F5344CB8AC3E}">
        <p14:creationId xmlns:p14="http://schemas.microsoft.com/office/powerpoint/2010/main" val="183510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0336A00-69D9-E1AB-A91D-FD78792278ED}"/>
              </a:ext>
            </a:extLst>
          </p:cNvPr>
          <p:cNvSpPr txBox="1">
            <a:spLocks noGrp="1"/>
          </p:cNvSpPr>
          <p:nvPr>
            <p:ph type="title"/>
          </p:nvPr>
        </p:nvSpPr>
        <p:spPr>
          <a:xfrm>
            <a:off x="2345301" y="568280"/>
            <a:ext cx="7768590" cy="677108"/>
          </a:xfrm>
          <a:prstGeom prst="rect">
            <a:avLst/>
          </a:prstGeom>
        </p:spPr>
        <p:txBody>
          <a:bodyPr vert="horz" wrap="square" lIns="0" tIns="0" rIns="0" bIns="0" rtlCol="0">
            <a:spAutoFit/>
          </a:bodyPr>
          <a:lstStyle/>
          <a:p>
            <a:pPr marL="12700" algn="ctr">
              <a:lnSpc>
                <a:spcPct val="100000"/>
              </a:lnSpc>
            </a:pPr>
            <a:r>
              <a:rPr lang="de-DE" spc="-5" dirty="0">
                <a:latin typeface="+mn-lt"/>
              </a:rPr>
              <a:t>Weitere Risikofaktoren</a:t>
            </a:r>
            <a:endParaRPr dirty="0">
              <a:latin typeface="+mn-lt"/>
            </a:endParaRPr>
          </a:p>
        </p:txBody>
      </p:sp>
      <p:sp>
        <p:nvSpPr>
          <p:cNvPr id="7" name="TextBox 6">
            <a:extLst>
              <a:ext uri="{FF2B5EF4-FFF2-40B4-BE49-F238E27FC236}">
                <a16:creationId xmlns:a16="http://schemas.microsoft.com/office/drawing/2014/main" id="{FD4ACFA2-2102-083E-DAF8-161F35BAC981}"/>
              </a:ext>
            </a:extLst>
          </p:cNvPr>
          <p:cNvSpPr txBox="1"/>
          <p:nvPr/>
        </p:nvSpPr>
        <p:spPr>
          <a:xfrm>
            <a:off x="461949" y="1402422"/>
            <a:ext cx="11535295" cy="4893647"/>
          </a:xfrm>
          <a:prstGeom prst="rect">
            <a:avLst/>
          </a:prstGeom>
          <a:noFill/>
        </p:spPr>
        <p:txBody>
          <a:bodyPr wrap="square" rtlCol="0">
            <a:spAutoFit/>
          </a:bodyPr>
          <a:lstStyle/>
          <a:p>
            <a:pPr marL="285750" indent="-285750" algn="l">
              <a:buFont typeface="Arial" panose="020B0604020202020204" pitchFamily="34" charset="0"/>
              <a:buChar char="•"/>
            </a:pPr>
            <a:r>
              <a:rPr lang="en-GB" sz="2400" b="0" i="0" dirty="0" err="1">
                <a:solidFill>
                  <a:srgbClr val="000000"/>
                </a:solidFill>
                <a:effectLst/>
              </a:rPr>
              <a:t>Autoimmunerkrankungen</a:t>
            </a:r>
            <a:r>
              <a:rPr lang="en-GB" sz="2400" b="0" i="0" dirty="0">
                <a:solidFill>
                  <a:srgbClr val="000000"/>
                </a:solidFill>
                <a:effectLst/>
              </a:rPr>
              <a:t>:</a:t>
            </a:r>
          </a:p>
          <a:p>
            <a:pPr algn="l"/>
            <a:r>
              <a:rPr lang="en-GB" sz="2400" dirty="0">
                <a:solidFill>
                  <a:srgbClr val="000000"/>
                </a:solidFill>
              </a:rPr>
              <a:t>	- </a:t>
            </a:r>
            <a:r>
              <a:rPr lang="en-GB" sz="2400" b="0" i="0" dirty="0" err="1">
                <a:solidFill>
                  <a:srgbClr val="000000"/>
                </a:solidFill>
                <a:effectLst/>
              </a:rPr>
              <a:t>Rheumatoide</a:t>
            </a:r>
            <a:r>
              <a:rPr lang="en-GB" sz="2400" b="0" i="0" dirty="0">
                <a:solidFill>
                  <a:srgbClr val="000000"/>
                </a:solidFill>
                <a:effectLst/>
              </a:rPr>
              <a:t> Arthritis, Sjögren-</a:t>
            </a:r>
            <a:r>
              <a:rPr lang="en-GB" sz="2400" b="0" i="0" dirty="0" err="1">
                <a:solidFill>
                  <a:srgbClr val="000000"/>
                </a:solidFill>
                <a:effectLst/>
              </a:rPr>
              <a:t>Syndrom</a:t>
            </a:r>
            <a:r>
              <a:rPr lang="en-GB" sz="2400" b="0" i="0" dirty="0">
                <a:solidFill>
                  <a:srgbClr val="000000"/>
                </a:solidFill>
                <a:effectLst/>
              </a:rPr>
              <a:t>, Lupus, </a:t>
            </a:r>
            <a:r>
              <a:rPr lang="en-GB" sz="2400" b="0" i="0" dirty="0" err="1">
                <a:solidFill>
                  <a:srgbClr val="000000"/>
                </a:solidFill>
                <a:effectLst/>
              </a:rPr>
              <a:t>Granulomatose</a:t>
            </a:r>
            <a:r>
              <a:rPr lang="en-GB" sz="2400" b="0" i="0" dirty="0">
                <a:solidFill>
                  <a:srgbClr val="000000"/>
                </a:solidFill>
                <a:effectLst/>
              </a:rPr>
              <a:t> </a:t>
            </a:r>
            <a:r>
              <a:rPr lang="en-GB" sz="2400" b="0" i="0" dirty="0" err="1">
                <a:solidFill>
                  <a:srgbClr val="000000"/>
                </a:solidFill>
                <a:effectLst/>
              </a:rPr>
              <a:t>mit</a:t>
            </a:r>
            <a:r>
              <a:rPr lang="en-GB" sz="2400" b="0" i="0" dirty="0">
                <a:solidFill>
                  <a:srgbClr val="000000"/>
                </a:solidFill>
                <a:effectLst/>
              </a:rPr>
              <a:t> 	Polyangiitis.</a:t>
            </a:r>
          </a:p>
          <a:p>
            <a:pPr algn="l"/>
            <a:endParaRPr lang="en-GB" sz="2400" b="0" i="0" dirty="0">
              <a:solidFill>
                <a:srgbClr val="000000"/>
              </a:solidFill>
              <a:effectLst/>
            </a:endParaRPr>
          </a:p>
          <a:p>
            <a:pPr marL="285750" indent="-285750" algn="l">
              <a:buFont typeface="Arial" panose="020B0604020202020204" pitchFamily="34" charset="0"/>
              <a:buChar char="•"/>
            </a:pPr>
            <a:r>
              <a:rPr lang="en-GB" sz="2400" b="0" i="0" dirty="0" err="1">
                <a:solidFill>
                  <a:srgbClr val="000000"/>
                </a:solidFill>
                <a:effectLst/>
              </a:rPr>
              <a:t>Immunschwäche</a:t>
            </a:r>
            <a:r>
              <a:rPr lang="en-GB" sz="2400" b="0" i="0" dirty="0">
                <a:solidFill>
                  <a:srgbClr val="000000"/>
                </a:solidFill>
                <a:effectLst/>
              </a:rPr>
              <a:t>/</a:t>
            </a:r>
            <a:r>
              <a:rPr lang="en-GB" sz="2400" b="0" i="0" dirty="0" err="1">
                <a:solidFill>
                  <a:srgbClr val="000000"/>
                </a:solidFill>
                <a:effectLst/>
              </a:rPr>
              <a:t>Immunsuppression</a:t>
            </a:r>
            <a:r>
              <a:rPr lang="en-GB" sz="2400" b="0" i="0" dirty="0">
                <a:solidFill>
                  <a:srgbClr val="000000"/>
                </a:solidFill>
                <a:effectLst/>
              </a:rPr>
              <a:t>:</a:t>
            </a:r>
          </a:p>
          <a:p>
            <a:pPr algn="l"/>
            <a:r>
              <a:rPr lang="en-GB" sz="2400" dirty="0">
                <a:solidFill>
                  <a:srgbClr val="000000"/>
                </a:solidFill>
              </a:rPr>
              <a:t>	- </a:t>
            </a:r>
            <a:r>
              <a:rPr lang="en-GB" sz="2400" b="0" i="0" dirty="0" err="1">
                <a:solidFill>
                  <a:srgbClr val="000000"/>
                </a:solidFill>
                <a:effectLst/>
              </a:rPr>
              <a:t>Angeborene</a:t>
            </a:r>
            <a:r>
              <a:rPr lang="en-GB" sz="2400" b="0" i="0" dirty="0">
                <a:solidFill>
                  <a:srgbClr val="000000"/>
                </a:solidFill>
                <a:effectLst/>
              </a:rPr>
              <a:t> und </a:t>
            </a:r>
            <a:r>
              <a:rPr lang="en-GB" sz="2400" b="0" i="0" dirty="0" err="1">
                <a:solidFill>
                  <a:srgbClr val="000000"/>
                </a:solidFill>
                <a:effectLst/>
              </a:rPr>
              <a:t>erworbene</a:t>
            </a:r>
            <a:r>
              <a:rPr lang="en-GB" sz="2400" b="0" i="0" dirty="0">
                <a:solidFill>
                  <a:srgbClr val="000000"/>
                </a:solidFill>
                <a:effectLst/>
              </a:rPr>
              <a:t> </a:t>
            </a:r>
            <a:r>
              <a:rPr lang="en-GB" sz="2400" b="0" i="0" dirty="0" err="1">
                <a:solidFill>
                  <a:srgbClr val="000000"/>
                </a:solidFill>
                <a:effectLst/>
              </a:rPr>
              <a:t>Immunschwächen</a:t>
            </a:r>
            <a:r>
              <a:rPr lang="en-GB" sz="2400" b="0" i="0" dirty="0">
                <a:solidFill>
                  <a:srgbClr val="000000"/>
                </a:solidFill>
                <a:effectLst/>
              </a:rPr>
              <a:t> (</a:t>
            </a:r>
            <a:r>
              <a:rPr lang="en-GB" sz="2400" b="0" i="0" dirty="0" err="1">
                <a:solidFill>
                  <a:srgbClr val="000000"/>
                </a:solidFill>
                <a:effectLst/>
              </a:rPr>
              <a:t>z.B.</a:t>
            </a:r>
            <a:r>
              <a:rPr lang="en-GB" sz="2400" b="0" i="0" dirty="0">
                <a:solidFill>
                  <a:srgbClr val="000000"/>
                </a:solidFill>
                <a:effectLst/>
              </a:rPr>
              <a:t> HIV, </a:t>
            </a:r>
            <a:r>
              <a:rPr lang="en-GB" sz="2400" b="0" i="0" dirty="0" err="1">
                <a:solidFill>
                  <a:srgbClr val="000000"/>
                </a:solidFill>
                <a:effectLst/>
              </a:rPr>
              <a:t>iatrogene</a:t>
            </a:r>
            <a:r>
              <a:rPr lang="en-GB" sz="2400" b="0" i="0" dirty="0">
                <a:solidFill>
                  <a:srgbClr val="000000"/>
                </a:solidFill>
                <a:effectLst/>
              </a:rPr>
              <a:t> 	</a:t>
            </a:r>
            <a:r>
              <a:rPr lang="en-GB" sz="2400" b="0" i="0" dirty="0" err="1">
                <a:solidFill>
                  <a:srgbClr val="000000"/>
                </a:solidFill>
                <a:effectLst/>
              </a:rPr>
              <a:t>Immunsuppression</a:t>
            </a:r>
            <a:r>
              <a:rPr lang="en-GB" sz="2400" b="0" i="0" dirty="0">
                <a:solidFill>
                  <a:srgbClr val="000000"/>
                </a:solidFill>
                <a:effectLst/>
              </a:rPr>
              <a:t>).</a:t>
            </a:r>
          </a:p>
          <a:p>
            <a:pPr marL="285750" indent="-285750" algn="l">
              <a:buFont typeface="Arial" panose="020B0604020202020204" pitchFamily="34" charset="0"/>
              <a:buChar char="•"/>
            </a:pPr>
            <a:endParaRPr lang="en-GB" sz="2400" b="0" i="0" dirty="0">
              <a:solidFill>
                <a:srgbClr val="000000"/>
              </a:solidFill>
              <a:effectLst/>
            </a:endParaRPr>
          </a:p>
          <a:p>
            <a:pPr marL="285750" indent="-285750" algn="l">
              <a:buFont typeface="Arial" panose="020B0604020202020204" pitchFamily="34" charset="0"/>
              <a:buChar char="•"/>
            </a:pPr>
            <a:r>
              <a:rPr lang="en-GB" sz="2400" b="0" i="0" dirty="0" err="1">
                <a:solidFill>
                  <a:srgbClr val="000000"/>
                </a:solidFill>
                <a:effectLst/>
              </a:rPr>
              <a:t>Zöliakie</a:t>
            </a:r>
            <a:r>
              <a:rPr lang="en-GB" sz="2400" b="0" i="0" dirty="0">
                <a:solidFill>
                  <a:srgbClr val="000000"/>
                </a:solidFill>
                <a:effectLst/>
              </a:rPr>
              <a:t>:</a:t>
            </a:r>
          </a:p>
          <a:p>
            <a:pPr algn="l"/>
            <a:r>
              <a:rPr lang="en-GB" sz="2400" dirty="0">
                <a:solidFill>
                  <a:srgbClr val="000000"/>
                </a:solidFill>
              </a:rPr>
              <a:t>	- </a:t>
            </a:r>
            <a:r>
              <a:rPr lang="en-GB" sz="2400" b="0" i="0" dirty="0" err="1">
                <a:solidFill>
                  <a:srgbClr val="000000"/>
                </a:solidFill>
                <a:effectLst/>
              </a:rPr>
              <a:t>Erhöhtes</a:t>
            </a:r>
            <a:r>
              <a:rPr lang="en-GB" sz="2400" b="0" i="0" dirty="0">
                <a:solidFill>
                  <a:srgbClr val="000000"/>
                </a:solidFill>
                <a:effectLst/>
              </a:rPr>
              <a:t> </a:t>
            </a:r>
            <a:r>
              <a:rPr lang="en-GB" sz="2400" b="0" i="0" dirty="0" err="1">
                <a:solidFill>
                  <a:srgbClr val="000000"/>
                </a:solidFill>
                <a:effectLst/>
              </a:rPr>
              <a:t>Risiko</a:t>
            </a:r>
            <a:r>
              <a:rPr lang="en-GB" sz="2400" b="0" i="0" dirty="0">
                <a:solidFill>
                  <a:srgbClr val="000000"/>
                </a:solidFill>
                <a:effectLst/>
              </a:rPr>
              <a:t> für </a:t>
            </a:r>
            <a:r>
              <a:rPr lang="en-GB" sz="2400" b="0" i="0" dirty="0" err="1">
                <a:solidFill>
                  <a:srgbClr val="000000"/>
                </a:solidFill>
                <a:effectLst/>
              </a:rPr>
              <a:t>enteropathie-assoziiertes</a:t>
            </a:r>
            <a:r>
              <a:rPr lang="en-GB" sz="2400" b="0" i="0" dirty="0">
                <a:solidFill>
                  <a:srgbClr val="000000"/>
                </a:solidFill>
                <a:effectLst/>
              </a:rPr>
              <a:t> T-Zell-</a:t>
            </a:r>
            <a:r>
              <a:rPr lang="en-GB" sz="2400" b="0" i="0" dirty="0" err="1">
                <a:solidFill>
                  <a:srgbClr val="000000"/>
                </a:solidFill>
                <a:effectLst/>
              </a:rPr>
              <a:t>Lymphom</a:t>
            </a:r>
            <a:r>
              <a:rPr lang="en-GB" sz="2400" b="0" i="0" dirty="0">
                <a:solidFill>
                  <a:srgbClr val="000000"/>
                </a:solidFill>
                <a:effectLst/>
              </a:rPr>
              <a:t> (EATL).</a:t>
            </a:r>
          </a:p>
          <a:p>
            <a:pPr marL="285750" indent="-285750" algn="l">
              <a:buFont typeface="Arial" panose="020B0604020202020204" pitchFamily="34" charset="0"/>
              <a:buChar char="•"/>
            </a:pPr>
            <a:endParaRPr lang="en-GB" sz="2400" dirty="0">
              <a:solidFill>
                <a:srgbClr val="000000"/>
              </a:solidFill>
            </a:endParaRPr>
          </a:p>
          <a:p>
            <a:pPr marL="285750" indent="-285750" algn="l">
              <a:buFont typeface="Arial" panose="020B0604020202020204" pitchFamily="34" charset="0"/>
              <a:buChar char="•"/>
            </a:pPr>
            <a:r>
              <a:rPr lang="en-GB" sz="2400" b="0" i="0" dirty="0" err="1">
                <a:solidFill>
                  <a:srgbClr val="000000"/>
                </a:solidFill>
                <a:effectLst/>
              </a:rPr>
              <a:t>Noduläre</a:t>
            </a:r>
            <a:r>
              <a:rPr lang="en-GB" sz="2400" b="0" i="0" dirty="0">
                <a:solidFill>
                  <a:srgbClr val="000000"/>
                </a:solidFill>
                <a:effectLst/>
              </a:rPr>
              <a:t> </a:t>
            </a:r>
            <a:r>
              <a:rPr lang="en-GB" sz="2400" b="0" i="0" dirty="0" err="1">
                <a:solidFill>
                  <a:srgbClr val="000000"/>
                </a:solidFill>
                <a:effectLst/>
              </a:rPr>
              <a:t>lymphoide</a:t>
            </a:r>
            <a:r>
              <a:rPr lang="en-GB" sz="2400" b="0" i="0" dirty="0">
                <a:solidFill>
                  <a:srgbClr val="000000"/>
                </a:solidFill>
                <a:effectLst/>
              </a:rPr>
              <a:t> </a:t>
            </a:r>
            <a:r>
              <a:rPr lang="en-GB" sz="2400" b="0" i="0" dirty="0" err="1">
                <a:solidFill>
                  <a:srgbClr val="000000"/>
                </a:solidFill>
                <a:effectLst/>
              </a:rPr>
              <a:t>Hyperplasie</a:t>
            </a:r>
            <a:r>
              <a:rPr lang="en-GB" sz="2400" b="0" i="0" dirty="0">
                <a:solidFill>
                  <a:srgbClr val="000000"/>
                </a:solidFill>
                <a:effectLst/>
              </a:rPr>
              <a:t>:</a:t>
            </a:r>
          </a:p>
          <a:p>
            <a:pPr algn="l"/>
            <a:r>
              <a:rPr lang="en-GB" sz="2400" dirty="0">
                <a:solidFill>
                  <a:srgbClr val="000000"/>
                </a:solidFill>
              </a:rPr>
              <a:t>	- </a:t>
            </a:r>
            <a:r>
              <a:rPr lang="en-GB" sz="2400" b="0" i="0" dirty="0" err="1">
                <a:solidFill>
                  <a:srgbClr val="000000"/>
                </a:solidFill>
                <a:effectLst/>
              </a:rPr>
              <a:t>Potenzieller</a:t>
            </a:r>
            <a:r>
              <a:rPr lang="en-GB" sz="2400" b="0" i="0" dirty="0">
                <a:solidFill>
                  <a:srgbClr val="000000"/>
                </a:solidFill>
                <a:effectLst/>
              </a:rPr>
              <a:t> </a:t>
            </a:r>
            <a:r>
              <a:rPr lang="en-GB" sz="2400" b="0" i="0" dirty="0" err="1">
                <a:solidFill>
                  <a:srgbClr val="000000"/>
                </a:solidFill>
                <a:effectLst/>
              </a:rPr>
              <a:t>Risikofaktor</a:t>
            </a:r>
            <a:r>
              <a:rPr lang="en-GB" sz="2400" b="0" i="0" dirty="0">
                <a:solidFill>
                  <a:srgbClr val="000000"/>
                </a:solidFill>
                <a:effectLst/>
              </a:rPr>
              <a:t> für </a:t>
            </a:r>
            <a:r>
              <a:rPr lang="en-GB" sz="2400" b="0" i="0" dirty="0" err="1">
                <a:solidFill>
                  <a:srgbClr val="000000"/>
                </a:solidFill>
                <a:effectLst/>
              </a:rPr>
              <a:t>Dünndarmlymphome</a:t>
            </a:r>
            <a:r>
              <a:rPr lang="en-GB" sz="2400" b="0" i="0" dirty="0">
                <a:solidFill>
                  <a:srgbClr val="000000"/>
                </a:solidFill>
                <a:effectLst/>
              </a:rPr>
              <a:t>.</a:t>
            </a:r>
          </a:p>
        </p:txBody>
      </p:sp>
    </p:spTree>
    <p:extLst>
      <p:ext uri="{BB962C8B-B14F-4D97-AF65-F5344CB8AC3E}">
        <p14:creationId xmlns:p14="http://schemas.microsoft.com/office/powerpoint/2010/main" val="310910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87CF458D-631C-A9CA-8D48-219D2935A9FD}"/>
              </a:ext>
            </a:extLst>
          </p:cNvPr>
          <p:cNvSpPr txBox="1">
            <a:spLocks noGrp="1"/>
          </p:cNvSpPr>
          <p:nvPr>
            <p:ph type="title"/>
          </p:nvPr>
        </p:nvSpPr>
        <p:spPr>
          <a:xfrm>
            <a:off x="5140294" y="586868"/>
            <a:ext cx="2791851" cy="677108"/>
          </a:xfrm>
          <a:prstGeom prst="rect">
            <a:avLst/>
          </a:prstGeom>
        </p:spPr>
        <p:txBody>
          <a:bodyPr vert="horz" wrap="square" lIns="0" tIns="0" rIns="0" bIns="0" rtlCol="0">
            <a:spAutoFit/>
          </a:bodyPr>
          <a:lstStyle/>
          <a:p>
            <a:pPr marL="12700">
              <a:lnSpc>
                <a:spcPct val="100000"/>
              </a:lnSpc>
            </a:pPr>
            <a:r>
              <a:rPr lang="de-DE" spc="-5" dirty="0">
                <a:latin typeface="+mn-lt"/>
              </a:rPr>
              <a:t>Diagnostik</a:t>
            </a:r>
            <a:endParaRPr dirty="0">
              <a:latin typeface="+mn-lt"/>
            </a:endParaRPr>
          </a:p>
        </p:txBody>
      </p:sp>
      <p:sp>
        <p:nvSpPr>
          <p:cNvPr id="8" name="TextBox 7">
            <a:extLst>
              <a:ext uri="{FF2B5EF4-FFF2-40B4-BE49-F238E27FC236}">
                <a16:creationId xmlns:a16="http://schemas.microsoft.com/office/drawing/2014/main" id="{DE747467-EB90-6F66-4CB6-A7A7B60F6627}"/>
              </a:ext>
            </a:extLst>
          </p:cNvPr>
          <p:cNvSpPr txBox="1"/>
          <p:nvPr/>
        </p:nvSpPr>
        <p:spPr>
          <a:xfrm>
            <a:off x="328352" y="1384993"/>
            <a:ext cx="11535295" cy="4801314"/>
          </a:xfrm>
          <a:prstGeom prst="rect">
            <a:avLst/>
          </a:prstGeom>
          <a:noFill/>
        </p:spPr>
        <p:txBody>
          <a:bodyPr wrap="square" rtlCol="0">
            <a:spAutoFit/>
          </a:bodyPr>
          <a:lstStyle/>
          <a:p>
            <a:pPr marL="285750" indent="-285750" algn="l">
              <a:buFont typeface="Arial" panose="020B0604020202020204" pitchFamily="34" charset="0"/>
              <a:buChar char="•"/>
            </a:pPr>
            <a:r>
              <a:rPr lang="de-DE" b="0" i="0" dirty="0">
                <a:solidFill>
                  <a:srgbClr val="000000"/>
                </a:solidFill>
                <a:effectLst/>
              </a:rPr>
              <a:t>Körperliche Untersuchung</a:t>
            </a:r>
          </a:p>
          <a:p>
            <a:pPr marL="285750" indent="-285750" algn="l">
              <a:buFont typeface="Arial" panose="020B0604020202020204" pitchFamily="34" charset="0"/>
              <a:buChar char="•"/>
            </a:pPr>
            <a:endParaRPr lang="de-DE" dirty="0">
              <a:solidFill>
                <a:srgbClr val="000000"/>
              </a:solidFill>
            </a:endParaRPr>
          </a:p>
          <a:p>
            <a:pPr marL="285750" indent="-285750" algn="l">
              <a:buFont typeface="Arial" panose="020B0604020202020204" pitchFamily="34" charset="0"/>
              <a:buChar char="•"/>
            </a:pPr>
            <a:r>
              <a:rPr lang="de-DE" dirty="0">
                <a:solidFill>
                  <a:srgbClr val="000000"/>
                </a:solidFill>
              </a:rPr>
              <a:t>ECOG-Score und Karnofsky-Leistungsskala</a:t>
            </a:r>
          </a:p>
          <a:p>
            <a:pPr marL="285750" indent="-285750" algn="l">
              <a:buFont typeface="Arial" panose="020B0604020202020204" pitchFamily="34" charset="0"/>
              <a:buChar char="•"/>
            </a:pPr>
            <a:endParaRPr lang="de-DE" dirty="0">
              <a:solidFill>
                <a:srgbClr val="000000"/>
              </a:solidFill>
            </a:endParaRPr>
          </a:p>
          <a:p>
            <a:pPr marL="285750" indent="-285750" algn="l">
              <a:buFont typeface="Arial" panose="020B0604020202020204" pitchFamily="34" charset="0"/>
              <a:buChar char="•"/>
            </a:pPr>
            <a:r>
              <a:rPr lang="de-DE" dirty="0" err="1">
                <a:solidFill>
                  <a:srgbClr val="000000"/>
                </a:solidFill>
              </a:rPr>
              <a:t>Ösophagogastroduodenoskopie</a:t>
            </a:r>
            <a:r>
              <a:rPr lang="de-DE" dirty="0">
                <a:solidFill>
                  <a:srgbClr val="000000"/>
                </a:solidFill>
              </a:rPr>
              <a:t> mit Histologie des Tumors (</a:t>
            </a:r>
            <a:r>
              <a:rPr lang="de-DE" dirty="0" err="1">
                <a:solidFill>
                  <a:srgbClr val="000000"/>
                </a:solidFill>
              </a:rPr>
              <a:t>gastric</a:t>
            </a:r>
            <a:r>
              <a:rPr lang="de-DE" dirty="0">
                <a:solidFill>
                  <a:srgbClr val="000000"/>
                </a:solidFill>
              </a:rPr>
              <a:t> </a:t>
            </a:r>
            <a:r>
              <a:rPr lang="de-DE" dirty="0" err="1">
                <a:solidFill>
                  <a:srgbClr val="000000"/>
                </a:solidFill>
              </a:rPr>
              <a:t>mapping</a:t>
            </a:r>
            <a:r>
              <a:rPr lang="de-DE" dirty="0">
                <a:solidFill>
                  <a:srgbClr val="000000"/>
                </a:solidFill>
              </a:rPr>
              <a:t>)</a:t>
            </a:r>
          </a:p>
          <a:p>
            <a:pPr marL="742950" lvl="1" indent="-285750">
              <a:buFontTx/>
              <a:buChar char="-"/>
            </a:pPr>
            <a:r>
              <a:rPr lang="de-DE" dirty="0">
                <a:solidFill>
                  <a:srgbClr val="000000"/>
                </a:solidFill>
              </a:rPr>
              <a:t>Wenn H. pylori negativ, dann FISH oder PCR</a:t>
            </a:r>
          </a:p>
          <a:p>
            <a:pPr lvl="1"/>
            <a:endParaRPr lang="de-DE" dirty="0">
              <a:solidFill>
                <a:srgbClr val="000000"/>
              </a:solidFill>
            </a:endParaRPr>
          </a:p>
          <a:p>
            <a:pPr marL="285750" indent="-285750" algn="l">
              <a:buFont typeface="Arial" panose="020B0604020202020204" pitchFamily="34" charset="0"/>
              <a:buChar char="•"/>
            </a:pPr>
            <a:r>
              <a:rPr lang="de-DE" b="0" i="0" dirty="0">
                <a:solidFill>
                  <a:srgbClr val="000000"/>
                </a:solidFill>
                <a:effectLst/>
              </a:rPr>
              <a:t>Endosonographie </a:t>
            </a:r>
          </a:p>
          <a:p>
            <a:pPr marL="285750" indent="-285750" algn="l">
              <a:buFont typeface="Arial" panose="020B0604020202020204" pitchFamily="34" charset="0"/>
              <a:buChar char="•"/>
            </a:pPr>
            <a:endParaRPr lang="de-DE" dirty="0">
              <a:solidFill>
                <a:srgbClr val="000000"/>
              </a:solidFill>
            </a:endParaRPr>
          </a:p>
          <a:p>
            <a:pPr marL="285750" indent="-285750" algn="l">
              <a:buFont typeface="Arial" panose="020B0604020202020204" pitchFamily="34" charset="0"/>
              <a:buChar char="•"/>
            </a:pPr>
            <a:r>
              <a:rPr lang="de-DE" dirty="0">
                <a:solidFill>
                  <a:srgbClr val="000000"/>
                </a:solidFill>
              </a:rPr>
              <a:t>Differentialblutbild, Leber- und Nierenfunktion, Elektrolyte, Laktatdehydrogenase (LDH) und Serumproteinelektrophorese, beta-Mikroglobulin, Serum- und Urin-</a:t>
            </a:r>
            <a:r>
              <a:rPr lang="de-DE" dirty="0" err="1">
                <a:solidFill>
                  <a:srgbClr val="000000"/>
                </a:solidFill>
              </a:rPr>
              <a:t>Immunofixation</a:t>
            </a:r>
            <a:r>
              <a:rPr lang="de-DE" dirty="0">
                <a:solidFill>
                  <a:srgbClr val="000000"/>
                </a:solidFill>
              </a:rPr>
              <a:t>  </a:t>
            </a:r>
          </a:p>
          <a:p>
            <a:pPr marL="285750" indent="-285750" algn="l">
              <a:buFont typeface="Arial" panose="020B0604020202020204" pitchFamily="34" charset="0"/>
              <a:buChar char="•"/>
            </a:pPr>
            <a:endParaRPr lang="de-DE" dirty="0">
              <a:solidFill>
                <a:srgbClr val="000000"/>
              </a:solidFill>
            </a:endParaRPr>
          </a:p>
          <a:p>
            <a:pPr marL="285750" indent="-285750">
              <a:buFont typeface="Arial" panose="020B0604020202020204" pitchFamily="34" charset="0"/>
              <a:buChar char="•"/>
            </a:pPr>
            <a:r>
              <a:rPr lang="de-DE" dirty="0">
                <a:solidFill>
                  <a:srgbClr val="000000"/>
                </a:solidFill>
              </a:rPr>
              <a:t>HIV, HBV und HCV</a:t>
            </a:r>
          </a:p>
          <a:p>
            <a:pPr marL="285750" indent="-285750" algn="l">
              <a:buFont typeface="Arial" panose="020B0604020202020204" pitchFamily="34" charset="0"/>
              <a:buChar char="•"/>
            </a:pPr>
            <a:endParaRPr lang="de-DE" dirty="0">
              <a:solidFill>
                <a:srgbClr val="000000"/>
              </a:solidFill>
            </a:endParaRPr>
          </a:p>
          <a:p>
            <a:pPr marL="285750" indent="-285750" algn="l">
              <a:buFont typeface="Arial" panose="020B0604020202020204" pitchFamily="34" charset="0"/>
              <a:buChar char="•"/>
            </a:pPr>
            <a:r>
              <a:rPr lang="de-DE" b="0" i="0" dirty="0">
                <a:solidFill>
                  <a:srgbClr val="000000"/>
                </a:solidFill>
                <a:effectLst/>
              </a:rPr>
              <a:t>CT Thorax und Abdomen</a:t>
            </a:r>
          </a:p>
          <a:p>
            <a:pPr marL="285750" indent="-285750" algn="l">
              <a:buFont typeface="Arial" panose="020B0604020202020204" pitchFamily="34" charset="0"/>
              <a:buChar char="•"/>
            </a:pPr>
            <a:endParaRPr lang="de-DE" dirty="0">
              <a:solidFill>
                <a:srgbClr val="000000"/>
              </a:solidFill>
            </a:endParaRPr>
          </a:p>
          <a:p>
            <a:pPr marL="285750" indent="-285750" algn="l">
              <a:buFont typeface="Arial" panose="020B0604020202020204" pitchFamily="34" charset="0"/>
              <a:buChar char="•"/>
            </a:pPr>
            <a:r>
              <a:rPr lang="de-DE" b="0" i="0" dirty="0">
                <a:solidFill>
                  <a:srgbClr val="000000"/>
                </a:solidFill>
                <a:effectLst/>
              </a:rPr>
              <a:t>Ganzkörper-FDG-PET/CT</a:t>
            </a:r>
            <a:endParaRPr lang="en-GB" b="0" i="0" dirty="0">
              <a:solidFill>
                <a:srgbClr val="000000"/>
              </a:solidFill>
              <a:effectLst/>
            </a:endParaRPr>
          </a:p>
        </p:txBody>
      </p:sp>
    </p:spTree>
    <p:extLst>
      <p:ext uri="{BB962C8B-B14F-4D97-AF65-F5344CB8AC3E}">
        <p14:creationId xmlns:p14="http://schemas.microsoft.com/office/powerpoint/2010/main" val="79823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F206D42-5A13-3541-2AA5-A4D9E8A0653C}"/>
              </a:ext>
            </a:extLst>
          </p:cNvPr>
          <p:cNvSpPr txBox="1">
            <a:spLocks noGrp="1"/>
          </p:cNvSpPr>
          <p:nvPr>
            <p:ph type="title"/>
          </p:nvPr>
        </p:nvSpPr>
        <p:spPr>
          <a:xfrm>
            <a:off x="2312596" y="470872"/>
            <a:ext cx="7768590" cy="677108"/>
          </a:xfrm>
          <a:prstGeom prst="rect">
            <a:avLst/>
          </a:prstGeom>
        </p:spPr>
        <p:txBody>
          <a:bodyPr vert="horz" wrap="square" lIns="0" tIns="0" rIns="0" bIns="0" rtlCol="0">
            <a:spAutoFit/>
          </a:bodyPr>
          <a:lstStyle/>
          <a:p>
            <a:pPr marL="12700" algn="ctr">
              <a:lnSpc>
                <a:spcPct val="100000"/>
              </a:lnSpc>
            </a:pPr>
            <a:r>
              <a:rPr spc="-5" dirty="0">
                <a:latin typeface="+mn-lt"/>
              </a:rPr>
              <a:t>Diagnostik </a:t>
            </a:r>
            <a:r>
              <a:rPr dirty="0">
                <a:latin typeface="+mn-lt"/>
              </a:rPr>
              <a:t>/</a:t>
            </a:r>
            <a:r>
              <a:rPr spc="-50" dirty="0">
                <a:latin typeface="+mn-lt"/>
              </a:rPr>
              <a:t> </a:t>
            </a:r>
            <a:r>
              <a:rPr dirty="0">
                <a:latin typeface="+mn-lt"/>
              </a:rPr>
              <a:t>Biopsien</a:t>
            </a:r>
          </a:p>
        </p:txBody>
      </p:sp>
      <p:sp>
        <p:nvSpPr>
          <p:cNvPr id="3" name="object 5">
            <a:extLst>
              <a:ext uri="{FF2B5EF4-FFF2-40B4-BE49-F238E27FC236}">
                <a16:creationId xmlns:a16="http://schemas.microsoft.com/office/drawing/2014/main" id="{8A8E03C0-DAE2-62C9-FBCA-AD686F57EB9E}"/>
              </a:ext>
            </a:extLst>
          </p:cNvPr>
          <p:cNvSpPr txBox="1"/>
          <p:nvPr/>
        </p:nvSpPr>
        <p:spPr>
          <a:xfrm>
            <a:off x="7797092" y="6318927"/>
            <a:ext cx="2876107" cy="461665"/>
          </a:xfrm>
          <a:prstGeom prst="rect">
            <a:avLst/>
          </a:prstGeom>
        </p:spPr>
        <p:txBody>
          <a:bodyPr vert="horz" wrap="square" lIns="0" tIns="0" rIns="0" bIns="0" rtlCol="0">
            <a:spAutoFit/>
          </a:bodyPr>
          <a:lstStyle/>
          <a:p>
            <a:pPr marL="12700" algn="r">
              <a:lnSpc>
                <a:spcPct val="100000"/>
              </a:lnSpc>
            </a:pPr>
            <a:r>
              <a:rPr lang="de-CH" sz="1000" i="1" spc="-5" dirty="0">
                <a:latin typeface="Arial" panose="020B0604020202020204" pitchFamily="34" charset="0"/>
                <a:cs typeface="Arial" panose="020B0604020202020204" pitchFamily="34" charset="0"/>
              </a:rPr>
              <a:t>Fischbach W Z </a:t>
            </a:r>
            <a:r>
              <a:rPr lang="de-CH" sz="1000" i="1" spc="-5" dirty="0" err="1">
                <a:latin typeface="Arial" panose="020B0604020202020204" pitchFamily="34" charset="0"/>
                <a:cs typeface="Arial" panose="020B0604020202020204" pitchFamily="34" charset="0"/>
              </a:rPr>
              <a:t>Gastroenterology</a:t>
            </a:r>
            <a:r>
              <a:rPr lang="de-CH" sz="1000" i="1" spc="-5" dirty="0">
                <a:latin typeface="Arial" panose="020B0604020202020204" pitchFamily="34" charset="0"/>
                <a:cs typeface="Arial" panose="020B0604020202020204" pitchFamily="34" charset="0"/>
              </a:rPr>
              <a:t> 2022</a:t>
            </a:r>
          </a:p>
          <a:p>
            <a:pPr marL="12700" algn="r">
              <a:lnSpc>
                <a:spcPct val="100000"/>
              </a:lnSpc>
            </a:pPr>
            <a:r>
              <a:rPr sz="1000" i="1" spc="-5" dirty="0">
                <a:latin typeface="Arial" panose="020B0604020202020204" pitchFamily="34" charset="0"/>
                <a:cs typeface="Arial" panose="020B0604020202020204" pitchFamily="34" charset="0"/>
              </a:rPr>
              <a:t>Boot, </a:t>
            </a:r>
            <a:r>
              <a:rPr sz="1000" i="1" dirty="0">
                <a:latin typeface="Arial" panose="020B0604020202020204" pitchFamily="34" charset="0"/>
                <a:cs typeface="Arial" panose="020B0604020202020204" pitchFamily="34" charset="0"/>
              </a:rPr>
              <a:t>Gut 2002; 51:621</a:t>
            </a:r>
            <a:endParaRPr lang="de-CH" sz="1000" i="1" dirty="0">
              <a:latin typeface="Arial" panose="020B0604020202020204" pitchFamily="34" charset="0"/>
              <a:cs typeface="Arial" panose="020B0604020202020204" pitchFamily="34" charset="0"/>
            </a:endParaRPr>
          </a:p>
          <a:p>
            <a:pPr marL="12700" algn="r">
              <a:lnSpc>
                <a:spcPct val="100000"/>
              </a:lnSpc>
            </a:pPr>
            <a:r>
              <a:rPr sz="1000" i="1" spc="-20" dirty="0" err="1">
                <a:latin typeface="Arial" panose="020B0604020202020204" pitchFamily="34" charset="0"/>
                <a:cs typeface="Arial" panose="020B0604020202020204" pitchFamily="34" charset="0"/>
              </a:rPr>
              <a:t>Flieger</a:t>
            </a:r>
            <a:r>
              <a:rPr sz="1000" i="1" spc="-20" dirty="0">
                <a:latin typeface="Arial" panose="020B0604020202020204" pitchFamily="34" charset="0"/>
                <a:cs typeface="Arial" panose="020B0604020202020204" pitchFamily="34" charset="0"/>
              </a:rPr>
              <a:t>, </a:t>
            </a:r>
            <a:r>
              <a:rPr sz="1000" i="1" spc="-10" dirty="0">
                <a:latin typeface="Arial" panose="020B0604020202020204" pitchFamily="34" charset="0"/>
                <a:cs typeface="Arial" panose="020B0604020202020204" pitchFamily="34" charset="0"/>
              </a:rPr>
              <a:t>Praxis </a:t>
            </a:r>
            <a:r>
              <a:rPr sz="1000" i="1" dirty="0">
                <a:latin typeface="Arial" panose="020B0604020202020204" pitchFamily="34" charset="0"/>
                <a:cs typeface="Arial" panose="020B0604020202020204" pitchFamily="34" charset="0"/>
              </a:rPr>
              <a:t>2006;</a:t>
            </a:r>
            <a:r>
              <a:rPr sz="1000" i="1" spc="65" dirty="0">
                <a:latin typeface="Arial" panose="020B0604020202020204" pitchFamily="34" charset="0"/>
                <a:cs typeface="Arial" panose="020B0604020202020204" pitchFamily="34" charset="0"/>
              </a:rPr>
              <a:t> </a:t>
            </a:r>
            <a:r>
              <a:rPr sz="1000" i="1" dirty="0">
                <a:latin typeface="Arial" panose="020B0604020202020204" pitchFamily="34" charset="0"/>
                <a:cs typeface="Arial" panose="020B0604020202020204" pitchFamily="34" charset="0"/>
              </a:rPr>
              <a:t>95:1163</a:t>
            </a:r>
          </a:p>
        </p:txBody>
      </p:sp>
      <p:pic>
        <p:nvPicPr>
          <p:cNvPr id="5" name="Grafik 10">
            <a:extLst>
              <a:ext uri="{FF2B5EF4-FFF2-40B4-BE49-F238E27FC236}">
                <a16:creationId xmlns:a16="http://schemas.microsoft.com/office/drawing/2014/main" id="{54163237-81B8-3675-7150-F134A861F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091" y="1029476"/>
            <a:ext cx="5486400" cy="4530791"/>
          </a:xfrm>
          <a:prstGeom prst="rect">
            <a:avLst/>
          </a:prstGeom>
        </p:spPr>
      </p:pic>
      <p:pic>
        <p:nvPicPr>
          <p:cNvPr id="6" name="Grafik 2">
            <a:extLst>
              <a:ext uri="{FF2B5EF4-FFF2-40B4-BE49-F238E27FC236}">
                <a16:creationId xmlns:a16="http://schemas.microsoft.com/office/drawing/2014/main" id="{253144B3-CF57-B848-0822-ED1C60907732}"/>
              </a:ext>
            </a:extLst>
          </p:cNvPr>
          <p:cNvPicPr>
            <a:picLocks noChangeAspect="1"/>
          </p:cNvPicPr>
          <p:nvPr/>
        </p:nvPicPr>
        <p:blipFill>
          <a:blip r:embed="rId4"/>
          <a:stretch>
            <a:fillRect/>
          </a:stretch>
        </p:blipFill>
        <p:spPr>
          <a:xfrm>
            <a:off x="7072748" y="1088418"/>
            <a:ext cx="3300899" cy="4531412"/>
          </a:xfrm>
          <a:prstGeom prst="rect">
            <a:avLst/>
          </a:prstGeom>
        </p:spPr>
      </p:pic>
      <p:sp>
        <p:nvSpPr>
          <p:cNvPr id="7" name="Textfeld 3">
            <a:extLst>
              <a:ext uri="{FF2B5EF4-FFF2-40B4-BE49-F238E27FC236}">
                <a16:creationId xmlns:a16="http://schemas.microsoft.com/office/drawing/2014/main" id="{F7B2E98B-A1C7-053E-7C36-4B5A517DD632}"/>
              </a:ext>
            </a:extLst>
          </p:cNvPr>
          <p:cNvSpPr txBox="1"/>
          <p:nvPr/>
        </p:nvSpPr>
        <p:spPr>
          <a:xfrm>
            <a:off x="2151941" y="5590461"/>
            <a:ext cx="4267200" cy="923330"/>
          </a:xfrm>
          <a:prstGeom prst="rect">
            <a:avLst/>
          </a:prstGeom>
          <a:noFill/>
        </p:spPr>
        <p:txBody>
          <a:bodyPr wrap="square" rtlCol="0">
            <a:spAutoFit/>
          </a:bodyPr>
          <a:lstStyle/>
          <a:p>
            <a:r>
              <a:rPr lang="de-CH" dirty="0" err="1"/>
              <a:t>Immunhistochemie</a:t>
            </a:r>
            <a:r>
              <a:rPr lang="de-CH" dirty="0"/>
              <a:t> : positiv für CD20 und negativ für CD5, CD10 und CD23. </a:t>
            </a:r>
          </a:p>
          <a:p>
            <a:endParaRPr lang="de-CH" dirty="0"/>
          </a:p>
        </p:txBody>
      </p:sp>
    </p:spTree>
    <p:extLst>
      <p:ext uri="{BB962C8B-B14F-4D97-AF65-F5344CB8AC3E}">
        <p14:creationId xmlns:p14="http://schemas.microsoft.com/office/powerpoint/2010/main" val="2428672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9147"/>
            <a:ext cx="10515600" cy="1325563"/>
          </a:xfrm>
        </p:spPr>
        <p:txBody>
          <a:bodyPr/>
          <a:lstStyle/>
          <a:p>
            <a:pPr algn="ctr"/>
            <a:r>
              <a:rPr dirty="0" err="1"/>
              <a:t>Stadieneinteilung</a:t>
            </a:r>
            <a:r>
              <a:rPr dirty="0"/>
              <a:t> – </a:t>
            </a:r>
            <a:r>
              <a:rPr dirty="0" err="1"/>
              <a:t>modifiziertes</a:t>
            </a:r>
            <a:r>
              <a:rPr dirty="0"/>
              <a:t> </a:t>
            </a:r>
            <a:br>
              <a:rPr lang="de-CH" dirty="0"/>
            </a:br>
            <a:r>
              <a:rPr dirty="0"/>
              <a:t>Ann-Arbor</a:t>
            </a:r>
          </a:p>
        </p:txBody>
      </p:sp>
      <p:sp>
        <p:nvSpPr>
          <p:cNvPr id="3" name="Content Placeholder 2"/>
          <p:cNvSpPr>
            <a:spLocks noGrp="1"/>
          </p:cNvSpPr>
          <p:nvPr>
            <p:ph idx="1"/>
          </p:nvPr>
        </p:nvSpPr>
        <p:spPr>
          <a:xfrm>
            <a:off x="838200" y="2095045"/>
            <a:ext cx="10515600" cy="4351338"/>
          </a:xfrm>
        </p:spPr>
        <p:txBody>
          <a:bodyPr>
            <a:normAutofit/>
          </a:bodyPr>
          <a:lstStyle/>
          <a:p>
            <a:pPr>
              <a:lnSpc>
                <a:spcPct val="200000"/>
              </a:lnSpc>
            </a:pPr>
            <a:r>
              <a:rPr sz="2000" dirty="0"/>
              <a:t>Stadium I: </a:t>
            </a:r>
            <a:r>
              <a:rPr sz="2000" dirty="0" err="1"/>
              <a:t>nur</a:t>
            </a:r>
            <a:r>
              <a:rPr sz="2000" dirty="0"/>
              <a:t> GI-</a:t>
            </a:r>
            <a:r>
              <a:rPr sz="2000" dirty="0" err="1"/>
              <a:t>Trakt</a:t>
            </a:r>
            <a:r>
              <a:rPr sz="2000" dirty="0"/>
              <a:t> </a:t>
            </a:r>
            <a:r>
              <a:rPr sz="2000" dirty="0" err="1"/>
              <a:t>betroffen</a:t>
            </a:r>
            <a:endParaRPr sz="2000" dirty="0"/>
          </a:p>
          <a:p>
            <a:pPr>
              <a:lnSpc>
                <a:spcPct val="200000"/>
              </a:lnSpc>
            </a:pPr>
            <a:r>
              <a:rPr sz="2000" dirty="0"/>
              <a:t>Stadium II: </a:t>
            </a:r>
            <a:r>
              <a:rPr sz="2000" dirty="0" err="1"/>
              <a:t>regionäre</a:t>
            </a:r>
            <a:r>
              <a:rPr sz="2000" dirty="0"/>
              <a:t> </a:t>
            </a:r>
            <a:r>
              <a:rPr sz="2000" dirty="0" err="1"/>
              <a:t>Lymphknoten</a:t>
            </a:r>
            <a:endParaRPr sz="2000" dirty="0"/>
          </a:p>
          <a:p>
            <a:pPr>
              <a:lnSpc>
                <a:spcPct val="200000"/>
              </a:lnSpc>
            </a:pPr>
            <a:r>
              <a:rPr sz="2000" dirty="0"/>
              <a:t>Stadium III–IV: </a:t>
            </a:r>
            <a:r>
              <a:rPr sz="2000" dirty="0" err="1"/>
              <a:t>disseminierte</a:t>
            </a:r>
            <a:r>
              <a:rPr sz="2000" dirty="0"/>
              <a:t>/</a:t>
            </a:r>
            <a:r>
              <a:rPr sz="2000" dirty="0" err="1"/>
              <a:t>systemische</a:t>
            </a:r>
            <a:r>
              <a:rPr sz="2000" dirty="0"/>
              <a:t> </a:t>
            </a:r>
            <a:r>
              <a:rPr sz="2000" dirty="0" err="1"/>
              <a:t>Beteiligung</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65713E7-198A-C1C4-A201-8C98C3959A84}"/>
              </a:ext>
            </a:extLst>
          </p:cNvPr>
          <p:cNvSpPr txBox="1">
            <a:spLocks noGrp="1"/>
          </p:cNvSpPr>
          <p:nvPr>
            <p:ph type="title"/>
          </p:nvPr>
        </p:nvSpPr>
        <p:spPr>
          <a:xfrm>
            <a:off x="4969885" y="503127"/>
            <a:ext cx="2252230" cy="677108"/>
          </a:xfrm>
          <a:prstGeom prst="rect">
            <a:avLst/>
          </a:prstGeom>
        </p:spPr>
        <p:txBody>
          <a:bodyPr vert="horz" wrap="square" lIns="0" tIns="0" rIns="0" bIns="0" rtlCol="0">
            <a:spAutoFit/>
          </a:bodyPr>
          <a:lstStyle/>
          <a:p>
            <a:pPr marL="12700" algn="ctr">
              <a:lnSpc>
                <a:spcPct val="100000"/>
              </a:lnSpc>
            </a:pPr>
            <a:r>
              <a:rPr lang="de-DE" spc="-5" dirty="0" err="1">
                <a:latin typeface="+mn-lt"/>
              </a:rPr>
              <a:t>Staging</a:t>
            </a:r>
            <a:endParaRPr dirty="0">
              <a:latin typeface="+mn-lt"/>
            </a:endParaRPr>
          </a:p>
        </p:txBody>
      </p:sp>
      <p:pic>
        <p:nvPicPr>
          <p:cNvPr id="4" name="Image 3" descr="Une image contenant texte, capture d’écran, Police, nombre&#10;&#10;Le contenu généré par l’IA peut être incorrect.">
            <a:extLst>
              <a:ext uri="{FF2B5EF4-FFF2-40B4-BE49-F238E27FC236}">
                <a16:creationId xmlns:a16="http://schemas.microsoft.com/office/drawing/2014/main" id="{49CF4CF6-C1FF-DDD7-0989-83A48B09912B}"/>
              </a:ext>
            </a:extLst>
          </p:cNvPr>
          <p:cNvPicPr>
            <a:picLocks noChangeAspect="1"/>
          </p:cNvPicPr>
          <p:nvPr/>
        </p:nvPicPr>
        <p:blipFill>
          <a:blip r:embed="rId3"/>
          <a:stretch>
            <a:fillRect/>
          </a:stretch>
        </p:blipFill>
        <p:spPr>
          <a:xfrm>
            <a:off x="669779" y="1880076"/>
            <a:ext cx="10852442" cy="3196126"/>
          </a:xfrm>
          <a:prstGeom prst="rect">
            <a:avLst/>
          </a:prstGeom>
        </p:spPr>
      </p:pic>
    </p:spTree>
    <p:extLst>
      <p:ext uri="{BB962C8B-B14F-4D97-AF65-F5344CB8AC3E}">
        <p14:creationId xmlns:p14="http://schemas.microsoft.com/office/powerpoint/2010/main" val="490633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A3681F3-8009-3A63-6DAF-BE21C675180A}"/>
              </a:ext>
            </a:extLst>
          </p:cNvPr>
          <p:cNvSpPr txBox="1">
            <a:spLocks noGrp="1"/>
          </p:cNvSpPr>
          <p:nvPr>
            <p:ph type="title"/>
          </p:nvPr>
        </p:nvSpPr>
        <p:spPr>
          <a:xfrm>
            <a:off x="694764" y="449049"/>
            <a:ext cx="5799253" cy="400110"/>
          </a:xfrm>
          <a:prstGeom prst="rect">
            <a:avLst/>
          </a:prstGeom>
        </p:spPr>
        <p:txBody>
          <a:bodyPr vert="horz" wrap="square" lIns="0" tIns="0" rIns="0" bIns="0" rtlCol="0">
            <a:spAutoFit/>
          </a:bodyPr>
          <a:lstStyle/>
          <a:p>
            <a:pPr marL="12700">
              <a:lnSpc>
                <a:spcPct val="100000"/>
              </a:lnSpc>
            </a:pPr>
            <a:r>
              <a:rPr lang="de-DE" spc="-5" dirty="0">
                <a:latin typeface="+mn-lt"/>
              </a:rPr>
              <a:t>Management</a:t>
            </a:r>
            <a:endParaRPr dirty="0">
              <a:latin typeface="+mn-lt"/>
            </a:endParaRPr>
          </a:p>
        </p:txBody>
      </p:sp>
      <p:pic>
        <p:nvPicPr>
          <p:cNvPr id="7" name="Picture 6">
            <a:extLst>
              <a:ext uri="{FF2B5EF4-FFF2-40B4-BE49-F238E27FC236}">
                <a16:creationId xmlns:a16="http://schemas.microsoft.com/office/drawing/2014/main" id="{C4C76D68-ECCB-7084-05C3-7466B33711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35930" y="319086"/>
            <a:ext cx="8238046" cy="5929900"/>
          </a:xfrm>
          <a:prstGeom prst="rect">
            <a:avLst/>
          </a:prstGeom>
        </p:spPr>
      </p:pic>
    </p:spTree>
    <p:extLst>
      <p:ext uri="{BB962C8B-B14F-4D97-AF65-F5344CB8AC3E}">
        <p14:creationId xmlns:p14="http://schemas.microsoft.com/office/powerpoint/2010/main" val="305449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1800037" y="527756"/>
            <a:ext cx="5418070" cy="60939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CH" sz="3200" b="1" dirty="0">
                <a:solidFill>
                  <a:srgbClr val="005EA8"/>
                </a:solidFill>
              </a:rPr>
              <a:t>Fortbildungen 2026 </a:t>
            </a:r>
            <a:endParaRPr lang="de-DE" sz="3200" b="1" dirty="0">
              <a:solidFill>
                <a:srgbClr val="005EA8"/>
              </a:solidFill>
            </a:endParaRPr>
          </a:p>
        </p:txBody>
      </p:sp>
      <p:sp>
        <p:nvSpPr>
          <p:cNvPr id="5" name="Textplatzhalter 4"/>
          <p:cNvSpPr txBox="1">
            <a:spLocks/>
          </p:cNvSpPr>
          <p:nvPr/>
        </p:nvSpPr>
        <p:spPr>
          <a:xfrm>
            <a:off x="1779096" y="149509"/>
            <a:ext cx="4986068" cy="3463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400" b="1" dirty="0">
                <a:solidFill>
                  <a:srgbClr val="005EA8"/>
                </a:solidFill>
              </a:rPr>
              <a:t>Klinik für Gastroenterologie und Hepatologie</a:t>
            </a:r>
          </a:p>
        </p:txBody>
      </p:sp>
      <p:sp>
        <p:nvSpPr>
          <p:cNvPr id="10" name="Textplatzhalter 4"/>
          <p:cNvSpPr txBox="1">
            <a:spLocks/>
          </p:cNvSpPr>
          <p:nvPr/>
        </p:nvSpPr>
        <p:spPr>
          <a:xfrm>
            <a:off x="1854784" y="5444314"/>
            <a:ext cx="1860936" cy="249812"/>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2200" kern="1200">
                <a:solidFill>
                  <a:schemeClr val="tx1"/>
                </a:solidFill>
                <a:latin typeface="+mn-lt"/>
                <a:ea typeface="+mn-ea"/>
                <a:cs typeface="+mn-cs"/>
              </a:defRPr>
            </a:lvl1pPr>
            <a:lvl2pPr marL="216000" indent="-216000" algn="l" defTabSz="914400" rtl="0" eaLnBrk="1" latinLnBrk="0" hangingPunct="1">
              <a:lnSpc>
                <a:spcPct val="110000"/>
              </a:lnSpc>
              <a:spcBef>
                <a:spcPts val="0"/>
              </a:spcBef>
              <a:spcAft>
                <a:spcPts val="800"/>
              </a:spcAft>
              <a:buClr>
                <a:schemeClr val="accent1"/>
              </a:buClr>
              <a:buSzPct val="80000"/>
              <a:buFont typeface="Wingdings 2" panose="05020102010507070707" pitchFamily="18" charset="2"/>
              <a:buChar char=""/>
              <a:defRPr sz="2200" kern="1200">
                <a:solidFill>
                  <a:schemeClr val="tx1"/>
                </a:solidFill>
                <a:latin typeface="+mn-lt"/>
                <a:ea typeface="+mn-ea"/>
                <a:cs typeface="+mn-cs"/>
              </a:defRPr>
            </a:lvl2pPr>
            <a:lvl3pPr marL="432000" indent="-216000" algn="l" defTabSz="914400" rtl="0" eaLnBrk="1" latinLnBrk="0" hangingPunct="1">
              <a:lnSpc>
                <a:spcPct val="110000"/>
              </a:lnSpc>
              <a:spcBef>
                <a:spcPts val="0"/>
              </a:spcBef>
              <a:spcAft>
                <a:spcPts val="800"/>
              </a:spcAft>
              <a:buClr>
                <a:schemeClr val="accent1"/>
              </a:buClr>
              <a:buFont typeface="Symbol" panose="05050102010706020507" pitchFamily="18" charset="2"/>
              <a:buChar char="-"/>
              <a:defRPr sz="2200" kern="1200">
                <a:solidFill>
                  <a:schemeClr val="tx1"/>
                </a:solidFill>
                <a:latin typeface="+mn-lt"/>
                <a:ea typeface="+mn-ea"/>
                <a:cs typeface="+mn-cs"/>
              </a:defRPr>
            </a:lvl3pPr>
            <a:lvl4pPr marL="648000" indent="-21600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2200" kern="1200">
                <a:solidFill>
                  <a:schemeClr val="tx1"/>
                </a:solidFill>
                <a:latin typeface="+mn-lt"/>
                <a:ea typeface="+mn-ea"/>
                <a:cs typeface="+mn-cs"/>
              </a:defRPr>
            </a:lvl4pPr>
            <a:lvl5pPr marL="864000" indent="-21600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600" b="1" dirty="0"/>
              <a:t>Bronze-Sponsor:</a:t>
            </a:r>
          </a:p>
        </p:txBody>
      </p:sp>
      <p:sp>
        <p:nvSpPr>
          <p:cNvPr id="28" name="Textplatzhalter 4"/>
          <p:cNvSpPr txBox="1">
            <a:spLocks/>
          </p:cNvSpPr>
          <p:nvPr/>
        </p:nvSpPr>
        <p:spPr>
          <a:xfrm>
            <a:off x="1816664" y="1141613"/>
            <a:ext cx="4059749" cy="31811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200" dirty="0"/>
              <a:t>Mit freundlicher Unterstützung von:</a:t>
            </a:r>
          </a:p>
        </p:txBody>
      </p:sp>
      <p:pic>
        <p:nvPicPr>
          <p:cNvPr id="15" name="Grafi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141" y="3429603"/>
            <a:ext cx="1222536" cy="351388"/>
          </a:xfrm>
          <a:prstGeom prst="rect">
            <a:avLst/>
          </a:prstGeom>
        </p:spPr>
      </p:pic>
      <p:pic>
        <p:nvPicPr>
          <p:cNvPr id="25" name="Grafik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4524" y="5492182"/>
            <a:ext cx="1056712" cy="250592"/>
          </a:xfrm>
          <a:prstGeom prst="rect">
            <a:avLst/>
          </a:prstGeom>
        </p:spPr>
      </p:pic>
      <p:sp>
        <p:nvSpPr>
          <p:cNvPr id="27" name="Textplatzhalter 4"/>
          <p:cNvSpPr txBox="1">
            <a:spLocks/>
          </p:cNvSpPr>
          <p:nvPr/>
        </p:nvSpPr>
        <p:spPr>
          <a:xfrm>
            <a:off x="1881080" y="3500902"/>
            <a:ext cx="1860936" cy="249812"/>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2200" kern="1200">
                <a:solidFill>
                  <a:schemeClr val="tx1"/>
                </a:solidFill>
                <a:latin typeface="+mn-lt"/>
                <a:ea typeface="+mn-ea"/>
                <a:cs typeface="+mn-cs"/>
              </a:defRPr>
            </a:lvl1pPr>
            <a:lvl2pPr marL="216000" indent="-216000" algn="l" defTabSz="914400" rtl="0" eaLnBrk="1" latinLnBrk="0" hangingPunct="1">
              <a:lnSpc>
                <a:spcPct val="110000"/>
              </a:lnSpc>
              <a:spcBef>
                <a:spcPts val="0"/>
              </a:spcBef>
              <a:spcAft>
                <a:spcPts val="800"/>
              </a:spcAft>
              <a:buClr>
                <a:schemeClr val="accent1"/>
              </a:buClr>
              <a:buSzPct val="80000"/>
              <a:buFont typeface="Wingdings 2" panose="05020102010507070707" pitchFamily="18" charset="2"/>
              <a:buChar char=""/>
              <a:defRPr sz="2200" kern="1200">
                <a:solidFill>
                  <a:schemeClr val="tx1"/>
                </a:solidFill>
                <a:latin typeface="+mn-lt"/>
                <a:ea typeface="+mn-ea"/>
                <a:cs typeface="+mn-cs"/>
              </a:defRPr>
            </a:lvl2pPr>
            <a:lvl3pPr marL="432000" indent="-216000" algn="l" defTabSz="914400" rtl="0" eaLnBrk="1" latinLnBrk="0" hangingPunct="1">
              <a:lnSpc>
                <a:spcPct val="110000"/>
              </a:lnSpc>
              <a:spcBef>
                <a:spcPts val="0"/>
              </a:spcBef>
              <a:spcAft>
                <a:spcPts val="800"/>
              </a:spcAft>
              <a:buClr>
                <a:schemeClr val="accent1"/>
              </a:buClr>
              <a:buFont typeface="Symbol" panose="05050102010706020507" pitchFamily="18" charset="2"/>
              <a:buChar char="-"/>
              <a:defRPr sz="2200" kern="1200">
                <a:solidFill>
                  <a:schemeClr val="tx1"/>
                </a:solidFill>
                <a:latin typeface="+mn-lt"/>
                <a:ea typeface="+mn-ea"/>
                <a:cs typeface="+mn-cs"/>
              </a:defRPr>
            </a:lvl3pPr>
            <a:lvl4pPr marL="648000" indent="-21600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2200" kern="1200">
                <a:solidFill>
                  <a:schemeClr val="tx1"/>
                </a:solidFill>
                <a:latin typeface="+mn-lt"/>
                <a:ea typeface="+mn-ea"/>
                <a:cs typeface="+mn-cs"/>
              </a:defRPr>
            </a:lvl4pPr>
            <a:lvl5pPr marL="864000" indent="-21600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600" b="1" dirty="0"/>
              <a:t>Silber-Sponsor:</a:t>
            </a:r>
          </a:p>
        </p:txBody>
      </p:sp>
      <p:pic>
        <p:nvPicPr>
          <p:cNvPr id="1027" name="Image 1" descr="signature_2151146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752" y="5485401"/>
            <a:ext cx="1356933" cy="40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2315" y="3387229"/>
            <a:ext cx="772952" cy="531405"/>
          </a:xfrm>
          <a:prstGeom prst="rect">
            <a:avLst/>
          </a:prstGeom>
        </p:spPr>
      </p:pic>
      <p:pic>
        <p:nvPicPr>
          <p:cNvPr id="9" name="Grafik 8"/>
          <p:cNvPicPr>
            <a:picLocks noChangeAspect="1"/>
          </p:cNvPicPr>
          <p:nvPr/>
        </p:nvPicPr>
        <p:blipFill>
          <a:blip r:embed="rId7"/>
          <a:stretch>
            <a:fillRect/>
          </a:stretch>
        </p:blipFill>
        <p:spPr>
          <a:xfrm>
            <a:off x="5386171" y="6027686"/>
            <a:ext cx="1248433" cy="159374"/>
          </a:xfrm>
          <a:prstGeom prst="rect">
            <a:avLst/>
          </a:prstGeom>
        </p:spPr>
      </p:pic>
      <p:pic>
        <p:nvPicPr>
          <p:cNvPr id="2" name="Grafik 1"/>
          <p:cNvPicPr>
            <a:picLocks noChangeAspect="1"/>
          </p:cNvPicPr>
          <p:nvPr/>
        </p:nvPicPr>
        <p:blipFill>
          <a:blip r:embed="rId8"/>
          <a:stretch>
            <a:fillRect/>
          </a:stretch>
        </p:blipFill>
        <p:spPr>
          <a:xfrm>
            <a:off x="3936793" y="5935558"/>
            <a:ext cx="998568" cy="503007"/>
          </a:xfrm>
          <a:prstGeom prst="rect">
            <a:avLst/>
          </a:prstGeom>
        </p:spPr>
      </p:pic>
      <p:sp>
        <p:nvSpPr>
          <p:cNvPr id="34" name="Textplatzhalter 4">
            <a:extLst>
              <a:ext uri="{FF2B5EF4-FFF2-40B4-BE49-F238E27FC236}">
                <a16:creationId xmlns:a16="http://schemas.microsoft.com/office/drawing/2014/main" id="{FB4F2089-90ED-6A14-FCD0-FDAAC02D082B}"/>
              </a:ext>
            </a:extLst>
          </p:cNvPr>
          <p:cNvSpPr txBox="1">
            <a:spLocks/>
          </p:cNvSpPr>
          <p:nvPr/>
        </p:nvSpPr>
        <p:spPr>
          <a:xfrm>
            <a:off x="1881081" y="2506323"/>
            <a:ext cx="1652285" cy="249812"/>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2200" kern="1200">
                <a:solidFill>
                  <a:schemeClr val="tx1"/>
                </a:solidFill>
                <a:latin typeface="+mn-lt"/>
                <a:ea typeface="+mn-ea"/>
                <a:cs typeface="+mn-cs"/>
              </a:defRPr>
            </a:lvl1pPr>
            <a:lvl2pPr marL="216000" indent="-216000" algn="l" defTabSz="914400" rtl="0" eaLnBrk="1" latinLnBrk="0" hangingPunct="1">
              <a:lnSpc>
                <a:spcPct val="110000"/>
              </a:lnSpc>
              <a:spcBef>
                <a:spcPts val="0"/>
              </a:spcBef>
              <a:spcAft>
                <a:spcPts val="800"/>
              </a:spcAft>
              <a:buClr>
                <a:schemeClr val="accent1"/>
              </a:buClr>
              <a:buSzPct val="80000"/>
              <a:buFont typeface="Wingdings 2" panose="05020102010507070707" pitchFamily="18" charset="2"/>
              <a:buChar char=""/>
              <a:defRPr sz="2200" kern="1200">
                <a:solidFill>
                  <a:schemeClr val="tx1"/>
                </a:solidFill>
                <a:latin typeface="+mn-lt"/>
                <a:ea typeface="+mn-ea"/>
                <a:cs typeface="+mn-cs"/>
              </a:defRPr>
            </a:lvl2pPr>
            <a:lvl3pPr marL="432000" indent="-216000" algn="l" defTabSz="914400" rtl="0" eaLnBrk="1" latinLnBrk="0" hangingPunct="1">
              <a:lnSpc>
                <a:spcPct val="110000"/>
              </a:lnSpc>
              <a:spcBef>
                <a:spcPts val="0"/>
              </a:spcBef>
              <a:spcAft>
                <a:spcPts val="800"/>
              </a:spcAft>
              <a:buClr>
                <a:schemeClr val="accent1"/>
              </a:buClr>
              <a:buFont typeface="Symbol" panose="05050102010706020507" pitchFamily="18" charset="2"/>
              <a:buChar char="-"/>
              <a:defRPr sz="2200" kern="1200">
                <a:solidFill>
                  <a:schemeClr val="tx1"/>
                </a:solidFill>
                <a:latin typeface="+mn-lt"/>
                <a:ea typeface="+mn-ea"/>
                <a:cs typeface="+mn-cs"/>
              </a:defRPr>
            </a:lvl3pPr>
            <a:lvl4pPr marL="648000" indent="-21600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2200" kern="1200">
                <a:solidFill>
                  <a:schemeClr val="tx1"/>
                </a:solidFill>
                <a:latin typeface="+mn-lt"/>
                <a:ea typeface="+mn-ea"/>
                <a:cs typeface="+mn-cs"/>
              </a:defRPr>
            </a:lvl4pPr>
            <a:lvl5pPr marL="864000" indent="-21600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600" b="1" dirty="0"/>
              <a:t>Gold-Sponsor:</a:t>
            </a:r>
          </a:p>
        </p:txBody>
      </p:sp>
      <p:pic>
        <p:nvPicPr>
          <p:cNvPr id="36" name="Grafik 10">
            <a:extLst>
              <a:ext uri="{FF2B5EF4-FFF2-40B4-BE49-F238E27FC236}">
                <a16:creationId xmlns:a16="http://schemas.microsoft.com/office/drawing/2014/main" id="{1BE100AE-2473-F371-A9C7-87C0733E304F}"/>
              </a:ext>
            </a:extLst>
          </p:cNvPr>
          <p:cNvPicPr>
            <a:picLocks noChangeAspect="1"/>
          </p:cNvPicPr>
          <p:nvPr/>
        </p:nvPicPr>
        <p:blipFill>
          <a:blip r:embed="rId9"/>
          <a:stretch>
            <a:fillRect/>
          </a:stretch>
        </p:blipFill>
        <p:spPr>
          <a:xfrm>
            <a:off x="3885298" y="3471963"/>
            <a:ext cx="1806024" cy="341589"/>
          </a:xfrm>
          <a:prstGeom prst="rect">
            <a:avLst/>
          </a:prstGeom>
        </p:spPr>
      </p:pic>
      <p:pic>
        <p:nvPicPr>
          <p:cNvPr id="37" name="Grafik 1023">
            <a:extLst>
              <a:ext uri="{FF2B5EF4-FFF2-40B4-BE49-F238E27FC236}">
                <a16:creationId xmlns:a16="http://schemas.microsoft.com/office/drawing/2014/main" id="{77D307FE-7100-AE18-7C73-A4E434FE1CA1}"/>
              </a:ext>
            </a:extLst>
          </p:cNvPr>
          <p:cNvPicPr>
            <a:picLocks noChangeAspect="1"/>
          </p:cNvPicPr>
          <p:nvPr/>
        </p:nvPicPr>
        <p:blipFill>
          <a:blip r:embed="rId10"/>
          <a:stretch>
            <a:fillRect/>
          </a:stretch>
        </p:blipFill>
        <p:spPr>
          <a:xfrm>
            <a:off x="5440549" y="2391040"/>
            <a:ext cx="1014784" cy="572762"/>
          </a:xfrm>
          <a:prstGeom prst="rect">
            <a:avLst/>
          </a:prstGeom>
        </p:spPr>
      </p:pic>
      <p:pic>
        <p:nvPicPr>
          <p:cNvPr id="7" name="Picture 6">
            <a:extLst>
              <a:ext uri="{FF2B5EF4-FFF2-40B4-BE49-F238E27FC236}">
                <a16:creationId xmlns:a16="http://schemas.microsoft.com/office/drawing/2014/main" id="{DE961948-45C5-F8DA-EEAD-11EF1A5F06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3914" y="2535824"/>
            <a:ext cx="1079005" cy="187653"/>
          </a:xfrm>
          <a:prstGeom prst="rect">
            <a:avLst/>
          </a:prstGeom>
        </p:spPr>
      </p:pic>
      <p:sp>
        <p:nvSpPr>
          <p:cNvPr id="3" name="Textplatzhalter 4">
            <a:extLst>
              <a:ext uri="{FF2B5EF4-FFF2-40B4-BE49-F238E27FC236}">
                <a16:creationId xmlns:a16="http://schemas.microsoft.com/office/drawing/2014/main" id="{F7A29C9E-3B26-A891-5BD3-2E7DFE8A3E5E}"/>
              </a:ext>
            </a:extLst>
          </p:cNvPr>
          <p:cNvSpPr txBox="1">
            <a:spLocks/>
          </p:cNvSpPr>
          <p:nvPr/>
        </p:nvSpPr>
        <p:spPr>
          <a:xfrm>
            <a:off x="1881080" y="1682406"/>
            <a:ext cx="1860936" cy="249812"/>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2200" kern="1200">
                <a:solidFill>
                  <a:schemeClr val="tx1"/>
                </a:solidFill>
                <a:latin typeface="+mn-lt"/>
                <a:ea typeface="+mn-ea"/>
                <a:cs typeface="+mn-cs"/>
              </a:defRPr>
            </a:lvl1pPr>
            <a:lvl2pPr marL="216000" indent="-216000" algn="l" defTabSz="914400" rtl="0" eaLnBrk="1" latinLnBrk="0" hangingPunct="1">
              <a:lnSpc>
                <a:spcPct val="110000"/>
              </a:lnSpc>
              <a:spcBef>
                <a:spcPts val="0"/>
              </a:spcBef>
              <a:spcAft>
                <a:spcPts val="800"/>
              </a:spcAft>
              <a:buClr>
                <a:schemeClr val="accent1"/>
              </a:buClr>
              <a:buSzPct val="80000"/>
              <a:buFont typeface="Wingdings 2" panose="05020102010507070707" pitchFamily="18" charset="2"/>
              <a:buChar char=""/>
              <a:defRPr sz="2200" kern="1200">
                <a:solidFill>
                  <a:schemeClr val="tx1"/>
                </a:solidFill>
                <a:latin typeface="+mn-lt"/>
                <a:ea typeface="+mn-ea"/>
                <a:cs typeface="+mn-cs"/>
              </a:defRPr>
            </a:lvl2pPr>
            <a:lvl3pPr marL="432000" indent="-216000" algn="l" defTabSz="914400" rtl="0" eaLnBrk="1" latinLnBrk="0" hangingPunct="1">
              <a:lnSpc>
                <a:spcPct val="110000"/>
              </a:lnSpc>
              <a:spcBef>
                <a:spcPts val="0"/>
              </a:spcBef>
              <a:spcAft>
                <a:spcPts val="800"/>
              </a:spcAft>
              <a:buClr>
                <a:schemeClr val="accent1"/>
              </a:buClr>
              <a:buFont typeface="Symbol" panose="05050102010706020507" pitchFamily="18" charset="2"/>
              <a:buChar char="-"/>
              <a:defRPr sz="2200" kern="1200">
                <a:solidFill>
                  <a:schemeClr val="tx1"/>
                </a:solidFill>
                <a:latin typeface="+mn-lt"/>
                <a:ea typeface="+mn-ea"/>
                <a:cs typeface="+mn-cs"/>
              </a:defRPr>
            </a:lvl3pPr>
            <a:lvl4pPr marL="648000" indent="-21600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2200" kern="1200">
                <a:solidFill>
                  <a:schemeClr val="tx1"/>
                </a:solidFill>
                <a:latin typeface="+mn-lt"/>
                <a:ea typeface="+mn-ea"/>
                <a:cs typeface="+mn-cs"/>
              </a:defRPr>
            </a:lvl4pPr>
            <a:lvl5pPr marL="864000" indent="-21600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600" b="1" dirty="0"/>
              <a:t>Diamant-Sponsor:</a:t>
            </a:r>
          </a:p>
        </p:txBody>
      </p:sp>
      <p:pic>
        <p:nvPicPr>
          <p:cNvPr id="12" name="Picture 11">
            <a:extLst>
              <a:ext uri="{FF2B5EF4-FFF2-40B4-BE49-F238E27FC236}">
                <a16:creationId xmlns:a16="http://schemas.microsoft.com/office/drawing/2014/main" id="{B6640B6C-A27C-2DF5-523A-3DFA55C625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94432" y="1566846"/>
            <a:ext cx="1655853" cy="513315"/>
          </a:xfrm>
          <a:prstGeom prst="rect">
            <a:avLst/>
          </a:prstGeom>
        </p:spPr>
      </p:pic>
      <p:pic>
        <p:nvPicPr>
          <p:cNvPr id="11" name="Picture 10">
            <a:extLst>
              <a:ext uri="{FF2B5EF4-FFF2-40B4-BE49-F238E27FC236}">
                <a16:creationId xmlns:a16="http://schemas.microsoft.com/office/drawing/2014/main" id="{B3115E39-D587-32DA-4B6A-67444C82BC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08751" y="2445363"/>
            <a:ext cx="1227748" cy="480974"/>
          </a:xfrm>
          <a:prstGeom prst="rect">
            <a:avLst/>
          </a:prstGeom>
        </p:spPr>
      </p:pic>
      <p:pic>
        <p:nvPicPr>
          <p:cNvPr id="13" name="Picture 12">
            <a:extLst>
              <a:ext uri="{FF2B5EF4-FFF2-40B4-BE49-F238E27FC236}">
                <a16:creationId xmlns:a16="http://schemas.microsoft.com/office/drawing/2014/main" id="{4DFE3FF3-B09C-9FBE-73B4-24388D56B77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6086" y="3996162"/>
            <a:ext cx="1079005" cy="499308"/>
          </a:xfrm>
          <a:prstGeom prst="rect">
            <a:avLst/>
          </a:prstGeom>
        </p:spPr>
      </p:pic>
      <p:pic>
        <p:nvPicPr>
          <p:cNvPr id="16" name="Picture 15">
            <a:extLst>
              <a:ext uri="{FF2B5EF4-FFF2-40B4-BE49-F238E27FC236}">
                <a16:creationId xmlns:a16="http://schemas.microsoft.com/office/drawing/2014/main" id="{52D11590-D09D-FB9B-BFE8-09A21476E4D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11347" y="3905861"/>
            <a:ext cx="1660661" cy="654367"/>
          </a:xfrm>
          <a:prstGeom prst="rect">
            <a:avLst/>
          </a:prstGeom>
        </p:spPr>
      </p:pic>
      <p:pic>
        <p:nvPicPr>
          <p:cNvPr id="22" name="Picture 21">
            <a:extLst>
              <a:ext uri="{FF2B5EF4-FFF2-40B4-BE49-F238E27FC236}">
                <a16:creationId xmlns:a16="http://schemas.microsoft.com/office/drawing/2014/main" id="{48AD5934-3C86-98D6-D3A9-8D07E3C5579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92733" y="3934171"/>
            <a:ext cx="2883740" cy="595306"/>
          </a:xfrm>
          <a:prstGeom prst="rect">
            <a:avLst/>
          </a:prstGeom>
        </p:spPr>
      </p:pic>
      <p:pic>
        <p:nvPicPr>
          <p:cNvPr id="24" name="Picture 23">
            <a:extLst>
              <a:ext uri="{FF2B5EF4-FFF2-40B4-BE49-F238E27FC236}">
                <a16:creationId xmlns:a16="http://schemas.microsoft.com/office/drawing/2014/main" id="{6791371A-7108-F7BB-3E30-CDE5E66D35A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03211" y="5420615"/>
            <a:ext cx="1231392" cy="359664"/>
          </a:xfrm>
          <a:prstGeom prst="rect">
            <a:avLst/>
          </a:prstGeom>
        </p:spPr>
      </p:pic>
      <p:pic>
        <p:nvPicPr>
          <p:cNvPr id="8" name="Grafik 7">
            <a:extLst>
              <a:ext uri="{FF2B5EF4-FFF2-40B4-BE49-F238E27FC236}">
                <a16:creationId xmlns:a16="http://schemas.microsoft.com/office/drawing/2014/main" id="{230EC9A2-710F-8AEA-58C9-7FA0C5EC0F6A}"/>
              </a:ext>
            </a:extLst>
          </p:cNvPr>
          <p:cNvPicPr>
            <a:picLocks noChangeAspect="1"/>
          </p:cNvPicPr>
          <p:nvPr/>
        </p:nvPicPr>
        <p:blipFill>
          <a:blip r:embed="rId18"/>
          <a:stretch>
            <a:fillRect/>
          </a:stretch>
        </p:blipFill>
        <p:spPr>
          <a:xfrm>
            <a:off x="5519030" y="4585138"/>
            <a:ext cx="1674399" cy="368675"/>
          </a:xfrm>
          <a:prstGeom prst="rect">
            <a:avLst/>
          </a:prstGeom>
        </p:spPr>
      </p:pic>
    </p:spTree>
    <p:extLst>
      <p:ext uri="{BB962C8B-B14F-4D97-AF65-F5344CB8AC3E}">
        <p14:creationId xmlns:p14="http://schemas.microsoft.com/office/powerpoint/2010/main" val="6251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CB2EDD-7333-48CA-E9C1-2475E46F9882}"/>
              </a:ext>
            </a:extLst>
          </p:cNvPr>
          <p:cNvSpPr>
            <a:spLocks noGrp="1"/>
          </p:cNvSpPr>
          <p:nvPr>
            <p:ph type="title"/>
          </p:nvPr>
        </p:nvSpPr>
        <p:spPr>
          <a:xfrm>
            <a:off x="448095" y="366638"/>
            <a:ext cx="10776857" cy="452432"/>
          </a:xfrm>
        </p:spPr>
        <p:txBody>
          <a:bodyPr/>
          <a:lstStyle/>
          <a:p>
            <a:r>
              <a:rPr lang="fr-CH" dirty="0"/>
              <a:t>Management</a:t>
            </a:r>
          </a:p>
        </p:txBody>
      </p:sp>
      <p:sp>
        <p:nvSpPr>
          <p:cNvPr id="6" name="Espace réservé du numéro de diapositive 5">
            <a:extLst>
              <a:ext uri="{FF2B5EF4-FFF2-40B4-BE49-F238E27FC236}">
                <a16:creationId xmlns:a16="http://schemas.microsoft.com/office/drawing/2014/main" id="{E153BA0F-5E52-B036-AF93-06E14B7D3EB4}"/>
              </a:ext>
            </a:extLst>
          </p:cNvPr>
          <p:cNvSpPr>
            <a:spLocks noGrp="1"/>
          </p:cNvSpPr>
          <p:nvPr>
            <p:ph type="sldNum" sz="quarter" idx="12"/>
          </p:nvPr>
        </p:nvSpPr>
        <p:spPr/>
        <p:txBody>
          <a:bodyPr/>
          <a:lstStyle/>
          <a:p>
            <a:fld id="{7CEDFC0A-C3A9-49C5-92E7-C86458611D92}" type="slidenum">
              <a:rPr lang="de-CH" smtClean="0"/>
              <a:t>20</a:t>
            </a:fld>
            <a:endParaRPr lang="de-CH"/>
          </a:p>
        </p:txBody>
      </p:sp>
      <p:pic>
        <p:nvPicPr>
          <p:cNvPr id="8" name="Image 7" descr="Une image contenant texte, capture d’écran, diagramme, Police&#10;&#10;Le contenu généré par l’IA peut être incorrect.">
            <a:extLst>
              <a:ext uri="{FF2B5EF4-FFF2-40B4-BE49-F238E27FC236}">
                <a16:creationId xmlns:a16="http://schemas.microsoft.com/office/drawing/2014/main" id="{50DF2519-7358-382D-A509-132424F7424A}"/>
              </a:ext>
            </a:extLst>
          </p:cNvPr>
          <p:cNvPicPr>
            <a:picLocks noChangeAspect="1"/>
          </p:cNvPicPr>
          <p:nvPr/>
        </p:nvPicPr>
        <p:blipFill>
          <a:blip r:embed="rId2"/>
          <a:srcRect l="927" t="1031" r="844" b="780"/>
          <a:stretch>
            <a:fillRect/>
          </a:stretch>
        </p:blipFill>
        <p:spPr>
          <a:xfrm>
            <a:off x="2892829" y="278476"/>
            <a:ext cx="8695113" cy="5939444"/>
          </a:xfrm>
          <a:prstGeom prst="rect">
            <a:avLst/>
          </a:prstGeom>
        </p:spPr>
      </p:pic>
    </p:spTree>
    <p:extLst>
      <p:ext uri="{BB962C8B-B14F-4D97-AF65-F5344CB8AC3E}">
        <p14:creationId xmlns:p14="http://schemas.microsoft.com/office/powerpoint/2010/main" val="3313337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F4E04EE-359D-8CC7-71D2-83957B2DED49}"/>
              </a:ext>
            </a:extLst>
          </p:cNvPr>
          <p:cNvSpPr txBox="1">
            <a:spLocks noGrp="1"/>
          </p:cNvSpPr>
          <p:nvPr>
            <p:ph type="title"/>
          </p:nvPr>
        </p:nvSpPr>
        <p:spPr>
          <a:xfrm>
            <a:off x="2550622" y="634191"/>
            <a:ext cx="7090755" cy="615553"/>
          </a:xfrm>
          <a:prstGeom prst="rect">
            <a:avLst/>
          </a:prstGeom>
        </p:spPr>
        <p:txBody>
          <a:bodyPr vert="horz" wrap="square" lIns="0" tIns="0" rIns="0" bIns="0" rtlCol="0">
            <a:spAutoFit/>
          </a:bodyPr>
          <a:lstStyle/>
          <a:p>
            <a:pPr marL="12700" algn="ctr">
              <a:lnSpc>
                <a:spcPct val="100000"/>
              </a:lnSpc>
            </a:pPr>
            <a:r>
              <a:rPr lang="de-DE" sz="4000" spc="-5" dirty="0">
                <a:latin typeface="+mn-lt"/>
              </a:rPr>
              <a:t>Nachsorge</a:t>
            </a:r>
            <a:endParaRPr sz="4000" dirty="0">
              <a:latin typeface="+mn-lt"/>
            </a:endParaRPr>
          </a:p>
        </p:txBody>
      </p:sp>
      <p:sp>
        <p:nvSpPr>
          <p:cNvPr id="3" name="Textfeld 9">
            <a:extLst>
              <a:ext uri="{FF2B5EF4-FFF2-40B4-BE49-F238E27FC236}">
                <a16:creationId xmlns:a16="http://schemas.microsoft.com/office/drawing/2014/main" id="{5ED93391-2D16-9433-003F-B192385156C9}"/>
              </a:ext>
            </a:extLst>
          </p:cNvPr>
          <p:cNvSpPr txBox="1"/>
          <p:nvPr/>
        </p:nvSpPr>
        <p:spPr>
          <a:xfrm>
            <a:off x="1781396" y="1944580"/>
            <a:ext cx="8629206" cy="2015936"/>
          </a:xfrm>
          <a:prstGeom prst="rect">
            <a:avLst/>
          </a:prstGeom>
          <a:noFill/>
        </p:spPr>
        <p:txBody>
          <a:bodyPr wrap="square" rtlCol="0">
            <a:spAutoFit/>
          </a:bodyPr>
          <a:lstStyle/>
          <a:p>
            <a:pPr marL="12700">
              <a:lnSpc>
                <a:spcPct val="100000"/>
              </a:lnSpc>
            </a:pPr>
            <a:r>
              <a:rPr lang="de-DE" sz="1800" b="1" spc="-10" dirty="0" err="1">
                <a:cs typeface="Calibri"/>
              </a:rPr>
              <a:t>Regelmässige</a:t>
            </a:r>
            <a:r>
              <a:rPr lang="de-DE" sz="1800" b="1" spc="-10" dirty="0">
                <a:cs typeface="Calibri"/>
              </a:rPr>
              <a:t> Gastroskopien </a:t>
            </a:r>
            <a:r>
              <a:rPr lang="de-DE" sz="1800" b="1" spc="-5" dirty="0">
                <a:cs typeface="Calibri"/>
              </a:rPr>
              <a:t>mit </a:t>
            </a:r>
            <a:r>
              <a:rPr lang="de-DE" sz="1800" b="1" dirty="0">
                <a:cs typeface="Calibri"/>
              </a:rPr>
              <a:t>Biopsien, auch bei </a:t>
            </a:r>
            <a:r>
              <a:rPr lang="de-DE" sz="1800" b="1" spc="-5" dirty="0">
                <a:cs typeface="Calibri"/>
              </a:rPr>
              <a:t>unauffälligem Befund</a:t>
            </a:r>
            <a:endParaRPr lang="de-DE" sz="1800" dirty="0">
              <a:cs typeface="Calibri"/>
            </a:endParaRPr>
          </a:p>
          <a:p>
            <a:pPr marL="698500" indent="-228600">
              <a:lnSpc>
                <a:spcPct val="100000"/>
              </a:lnSpc>
              <a:spcBef>
                <a:spcPts val="1390"/>
              </a:spcBef>
              <a:buFont typeface="Arial"/>
              <a:buChar char="•"/>
              <a:tabLst>
                <a:tab pos="699135" algn="l"/>
              </a:tabLst>
            </a:pPr>
            <a:r>
              <a:rPr lang="de-DE" sz="1800" spc="-5" dirty="0">
                <a:cs typeface="Calibri"/>
              </a:rPr>
              <a:t>4-6 Wochen</a:t>
            </a:r>
            <a:r>
              <a:rPr lang="de-DE" sz="1800" spc="-10" dirty="0">
                <a:cs typeface="Calibri"/>
              </a:rPr>
              <a:t> </a:t>
            </a:r>
            <a:r>
              <a:rPr lang="de-DE" sz="1800" dirty="0">
                <a:cs typeface="Calibri"/>
              </a:rPr>
              <a:t>nach</a:t>
            </a:r>
            <a:r>
              <a:rPr lang="de-DE" sz="1800" spc="-50" dirty="0">
                <a:cs typeface="Calibri"/>
              </a:rPr>
              <a:t> </a:t>
            </a:r>
            <a:r>
              <a:rPr lang="de-DE" sz="1800" spc="-10" dirty="0">
                <a:cs typeface="Calibri"/>
              </a:rPr>
              <a:t>H.P.-</a:t>
            </a:r>
            <a:r>
              <a:rPr lang="de-DE" sz="1800" spc="-10" dirty="0" err="1">
                <a:cs typeface="Calibri"/>
              </a:rPr>
              <a:t>Eradikation</a:t>
            </a:r>
            <a:endParaRPr lang="de-DE" sz="1800" spc="-10" dirty="0">
              <a:cs typeface="Calibri"/>
            </a:endParaRPr>
          </a:p>
          <a:p>
            <a:pPr marL="698500" indent="-228600">
              <a:lnSpc>
                <a:spcPct val="100000"/>
              </a:lnSpc>
              <a:spcBef>
                <a:spcPts val="1390"/>
              </a:spcBef>
              <a:buFont typeface="Arial"/>
              <a:buChar char="•"/>
              <a:tabLst>
                <a:tab pos="699135" algn="l"/>
              </a:tabLst>
            </a:pPr>
            <a:r>
              <a:rPr lang="de-DE" spc="-10" dirty="0">
                <a:cs typeface="Calibri"/>
              </a:rPr>
              <a:t>Endoskopie mit Biopsie alle 6 Monate bis zur histologischen Remission </a:t>
            </a:r>
            <a:r>
              <a:rPr lang="de-DE" sz="1800" spc="-10" dirty="0">
                <a:cs typeface="Calibri"/>
              </a:rPr>
              <a:t>während </a:t>
            </a:r>
            <a:r>
              <a:rPr lang="de-DE" sz="1800" dirty="0">
                <a:cs typeface="Calibri"/>
              </a:rPr>
              <a:t>2 </a:t>
            </a:r>
            <a:r>
              <a:rPr lang="de-DE" sz="1800" spc="-5" dirty="0">
                <a:cs typeface="Calibri"/>
              </a:rPr>
              <a:t>Jahren</a:t>
            </a:r>
            <a:r>
              <a:rPr lang="de-DE" sz="1800" spc="-55" dirty="0">
                <a:cs typeface="Calibri"/>
              </a:rPr>
              <a:t> </a:t>
            </a:r>
            <a:r>
              <a:rPr lang="de-DE" sz="1800" spc="-5" dirty="0">
                <a:cs typeface="Calibri"/>
              </a:rPr>
              <a:t>halbjährlich</a:t>
            </a:r>
            <a:endParaRPr lang="de-DE" sz="1800" dirty="0">
              <a:cs typeface="Calibri"/>
            </a:endParaRPr>
          </a:p>
          <a:p>
            <a:pPr marL="698500" indent="-228600">
              <a:lnSpc>
                <a:spcPct val="100000"/>
              </a:lnSpc>
              <a:spcBef>
                <a:spcPts val="1390"/>
              </a:spcBef>
              <a:buFont typeface="Arial"/>
              <a:buChar char="•"/>
              <a:tabLst>
                <a:tab pos="699135" algn="l"/>
              </a:tabLst>
            </a:pPr>
            <a:r>
              <a:rPr lang="de-DE" sz="1800" dirty="0" err="1">
                <a:cs typeface="Calibri"/>
              </a:rPr>
              <a:t>anschliessend</a:t>
            </a:r>
            <a:r>
              <a:rPr lang="de-DE" sz="1800" dirty="0">
                <a:cs typeface="Calibri"/>
              </a:rPr>
              <a:t> langfristig </a:t>
            </a:r>
            <a:r>
              <a:rPr lang="de-DE" sz="1800" spc="-15" dirty="0">
                <a:cs typeface="Calibri"/>
              </a:rPr>
              <a:t>Gastroskopie </a:t>
            </a:r>
            <a:r>
              <a:rPr lang="de-DE" sz="1800" spc="-5" dirty="0">
                <a:cs typeface="Calibri"/>
              </a:rPr>
              <a:t>alle 12-18 Monate</a:t>
            </a:r>
            <a:endParaRPr lang="de-DE" sz="1800" dirty="0">
              <a:cs typeface="Calibri"/>
            </a:endParaRPr>
          </a:p>
        </p:txBody>
      </p:sp>
      <p:sp>
        <p:nvSpPr>
          <p:cNvPr id="5" name="object 4">
            <a:extLst>
              <a:ext uri="{FF2B5EF4-FFF2-40B4-BE49-F238E27FC236}">
                <a16:creationId xmlns:a16="http://schemas.microsoft.com/office/drawing/2014/main" id="{8B593B64-7006-4C0B-A0F7-ED80BD03D8B6}"/>
              </a:ext>
            </a:extLst>
          </p:cNvPr>
          <p:cNvSpPr txBox="1"/>
          <p:nvPr/>
        </p:nvSpPr>
        <p:spPr>
          <a:xfrm>
            <a:off x="3199399" y="4309491"/>
            <a:ext cx="5793200" cy="1769715"/>
          </a:xfrm>
          <a:prstGeom prst="rect">
            <a:avLst/>
          </a:prstGeom>
          <a:solidFill>
            <a:schemeClr val="accent1">
              <a:lumMod val="20000"/>
              <a:lumOff val="80000"/>
            </a:schemeClr>
          </a:solidFill>
          <a:ln w="9525">
            <a:solidFill>
              <a:srgbClr val="000000"/>
            </a:solidFill>
          </a:ln>
        </p:spPr>
        <p:txBody>
          <a:bodyPr vert="horz" wrap="square" lIns="0" tIns="0" rIns="0" bIns="0" rtlCol="0">
            <a:spAutoFit/>
          </a:bodyPr>
          <a:lstStyle/>
          <a:p>
            <a:pPr marL="86995" algn="ctr">
              <a:lnSpc>
                <a:spcPts val="2630"/>
              </a:lnSpc>
            </a:pPr>
            <a:endParaRPr lang="de-CH" sz="2400" b="1" spc="-5" dirty="0">
              <a:latin typeface="Calibri"/>
              <a:cs typeface="Calibri"/>
            </a:endParaRPr>
          </a:p>
          <a:p>
            <a:pPr marL="86995" algn="ctr">
              <a:lnSpc>
                <a:spcPts val="2630"/>
              </a:lnSpc>
            </a:pPr>
            <a:r>
              <a:rPr lang="de-CH" sz="2400" b="1" spc="-5" dirty="0">
                <a:cs typeface="Calibri"/>
              </a:rPr>
              <a:t>6-fach erhöhtes Risiko für gastrales </a:t>
            </a:r>
            <a:r>
              <a:rPr sz="2400" b="1" spc="-5" dirty="0" err="1">
                <a:cs typeface="Calibri"/>
              </a:rPr>
              <a:t>Adenokarzinom</a:t>
            </a:r>
            <a:endParaRPr sz="2400" dirty="0">
              <a:cs typeface="Calibri"/>
            </a:endParaRPr>
          </a:p>
          <a:p>
            <a:pPr marL="429895" indent="-342900" algn="ctr">
              <a:lnSpc>
                <a:spcPct val="100000"/>
              </a:lnSpc>
              <a:tabLst>
                <a:tab pos="429895" algn="l"/>
                <a:tab pos="430530" algn="l"/>
              </a:tabLst>
            </a:pPr>
            <a:r>
              <a:rPr sz="2400" spc="-5" dirty="0" err="1">
                <a:cs typeface="Calibri"/>
              </a:rPr>
              <a:t>medianes</a:t>
            </a:r>
            <a:r>
              <a:rPr sz="2400" spc="-5" dirty="0">
                <a:cs typeface="Calibri"/>
              </a:rPr>
              <a:t> </a:t>
            </a:r>
            <a:r>
              <a:rPr sz="2400" spc="-15" dirty="0">
                <a:cs typeface="Calibri"/>
              </a:rPr>
              <a:t>Auftreten </a:t>
            </a:r>
            <a:r>
              <a:rPr sz="2400" spc="-10" dirty="0">
                <a:cs typeface="Calibri"/>
              </a:rPr>
              <a:t>nach </a:t>
            </a:r>
            <a:r>
              <a:rPr sz="2400" spc="-5" dirty="0">
                <a:cs typeface="Calibri"/>
              </a:rPr>
              <a:t>6</a:t>
            </a:r>
            <a:r>
              <a:rPr sz="2400" spc="60" dirty="0">
                <a:cs typeface="Calibri"/>
              </a:rPr>
              <a:t> </a:t>
            </a:r>
            <a:r>
              <a:rPr sz="2400" spc="-10" dirty="0" err="1">
                <a:cs typeface="Calibri"/>
              </a:rPr>
              <a:t>Jahren</a:t>
            </a:r>
            <a:endParaRPr lang="de-CH" sz="2400" spc="-10" dirty="0">
              <a:cs typeface="Calibri"/>
            </a:endParaRPr>
          </a:p>
          <a:p>
            <a:pPr marL="429895" indent="-342900" algn="ctr">
              <a:lnSpc>
                <a:spcPct val="100000"/>
              </a:lnSpc>
              <a:buFont typeface="Arial"/>
              <a:buChar char="•"/>
              <a:tabLst>
                <a:tab pos="429895" algn="l"/>
                <a:tab pos="430530" algn="l"/>
              </a:tabLst>
            </a:pPr>
            <a:endParaRPr sz="2400" dirty="0">
              <a:latin typeface="Calibri"/>
              <a:cs typeface="Calibri"/>
            </a:endParaRPr>
          </a:p>
        </p:txBody>
      </p:sp>
    </p:spTree>
    <p:extLst>
      <p:ext uri="{BB962C8B-B14F-4D97-AF65-F5344CB8AC3E}">
        <p14:creationId xmlns:p14="http://schemas.microsoft.com/office/powerpoint/2010/main" val="514964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F4E04EE-359D-8CC7-71D2-83957B2DED49}"/>
              </a:ext>
            </a:extLst>
          </p:cNvPr>
          <p:cNvSpPr txBox="1">
            <a:spLocks noGrp="1"/>
          </p:cNvSpPr>
          <p:nvPr>
            <p:ph type="title"/>
          </p:nvPr>
        </p:nvSpPr>
        <p:spPr>
          <a:xfrm>
            <a:off x="2498735" y="136524"/>
            <a:ext cx="7978765" cy="615553"/>
          </a:xfrm>
          <a:prstGeom prst="rect">
            <a:avLst/>
          </a:prstGeom>
        </p:spPr>
        <p:txBody>
          <a:bodyPr vert="horz" wrap="square" lIns="0" tIns="0" rIns="0" bIns="0" rtlCol="0">
            <a:spAutoFit/>
          </a:bodyPr>
          <a:lstStyle/>
          <a:p>
            <a:pPr marL="12700" algn="ctr">
              <a:lnSpc>
                <a:spcPct val="100000"/>
              </a:lnSpc>
            </a:pPr>
            <a:r>
              <a:rPr lang="de-DE" sz="4000" spc="-5" dirty="0">
                <a:latin typeface="+mn-lt"/>
              </a:rPr>
              <a:t>Zusammenfassung </a:t>
            </a:r>
            <a:endParaRPr sz="4000" dirty="0">
              <a:latin typeface="+mn-lt"/>
            </a:endParaRPr>
          </a:p>
        </p:txBody>
      </p:sp>
      <p:sp>
        <p:nvSpPr>
          <p:cNvPr id="5" name="object 3">
            <a:extLst>
              <a:ext uri="{FF2B5EF4-FFF2-40B4-BE49-F238E27FC236}">
                <a16:creationId xmlns:a16="http://schemas.microsoft.com/office/drawing/2014/main" id="{9785E46D-18E7-9D7E-E979-8BC3158F99FA}"/>
              </a:ext>
            </a:extLst>
          </p:cNvPr>
          <p:cNvSpPr txBox="1"/>
          <p:nvPr/>
        </p:nvSpPr>
        <p:spPr>
          <a:xfrm>
            <a:off x="617913" y="896575"/>
            <a:ext cx="10956173" cy="5350183"/>
          </a:xfrm>
          <a:prstGeom prst="rect">
            <a:avLst/>
          </a:prstGeom>
        </p:spPr>
        <p:txBody>
          <a:bodyPr vert="horz" wrap="square" lIns="0" tIns="0" rIns="0" bIns="0" rtlCol="0">
            <a:spAutoFit/>
          </a:bodyPr>
          <a:lstStyle/>
          <a:p>
            <a:pPr marL="237744" indent="-228600" algn="l" rtl="0" eaLnBrk="1" latinLnBrk="0" hangingPunct="1">
              <a:lnSpc>
                <a:spcPct val="150000"/>
              </a:lnSpc>
              <a:buFont typeface="Arial" panose="020B0604020202020204" pitchFamily="34" charset="0"/>
              <a:buChar char="•"/>
            </a:pPr>
            <a:r>
              <a:rPr lang="fr-CH" sz="1800" dirty="0">
                <a:solidFill>
                  <a:srgbClr val="000000"/>
                </a:solidFill>
                <a:effectLst/>
                <a:latin typeface="Arial" panose="020B0604020202020204" pitchFamily="34" charset="0"/>
              </a:rPr>
              <a:t>WHO-</a:t>
            </a:r>
            <a:r>
              <a:rPr lang="fr-CH" sz="1800" dirty="0" err="1">
                <a:solidFill>
                  <a:srgbClr val="000000"/>
                </a:solidFill>
                <a:effectLst/>
                <a:latin typeface="Arial" panose="020B0604020202020204" pitchFamily="34" charset="0"/>
              </a:rPr>
              <a:t>Klassifikation</a:t>
            </a:r>
            <a:r>
              <a:rPr lang="fr-CH" sz="1800" dirty="0">
                <a:solidFill>
                  <a:srgbClr val="000000"/>
                </a:solidFill>
                <a:effectLst/>
                <a:latin typeface="Arial" panose="020B0604020202020204" pitchFamily="34" charset="0"/>
              </a:rPr>
              <a:t> der Lymphome</a:t>
            </a:r>
          </a:p>
          <a:p>
            <a:pPr marL="694944" indent="-228600" algn="l" rtl="0" eaLnBrk="1" latinLnBrk="0" hangingPunct="1">
              <a:lnSpc>
                <a:spcPct val="150000"/>
              </a:lnSpc>
              <a:buFont typeface="Arial" panose="020B0604020202020204" pitchFamily="34" charset="0"/>
              <a:buChar char="•"/>
            </a:pPr>
            <a:r>
              <a:rPr lang="fr-CH" sz="1800" dirty="0" err="1">
                <a:solidFill>
                  <a:srgbClr val="000000"/>
                </a:solidFill>
                <a:effectLst/>
                <a:latin typeface="Arial" panose="020B0604020202020204" pitchFamily="34" charset="0"/>
              </a:rPr>
              <a:t>Etwa</a:t>
            </a:r>
            <a:r>
              <a:rPr lang="fr-CH" sz="1800" dirty="0">
                <a:solidFill>
                  <a:srgbClr val="000000"/>
                </a:solidFill>
                <a:effectLst/>
                <a:latin typeface="Arial" panose="020B0604020202020204" pitchFamily="34" charset="0"/>
              </a:rPr>
              <a:t> 40 % der </a:t>
            </a:r>
            <a:r>
              <a:rPr lang="fr-CH" sz="1800" dirty="0" err="1">
                <a:solidFill>
                  <a:srgbClr val="000000"/>
                </a:solidFill>
                <a:effectLst/>
                <a:latin typeface="Arial" panose="020B0604020202020204" pitchFamily="34" charset="0"/>
              </a:rPr>
              <a:t>extranodalen</a:t>
            </a:r>
            <a:r>
              <a:rPr lang="fr-CH" sz="1800" dirty="0">
                <a:solidFill>
                  <a:srgbClr val="000000"/>
                </a:solidFill>
                <a:effectLst/>
                <a:latin typeface="Arial" panose="020B0604020202020204" pitchFamily="34" charset="0"/>
              </a:rPr>
              <a:t> Non-Hodgkin-Lymphome (NHL) </a:t>
            </a:r>
            <a:r>
              <a:rPr lang="fr-CH" sz="1800" dirty="0" err="1">
                <a:solidFill>
                  <a:srgbClr val="000000"/>
                </a:solidFill>
                <a:effectLst/>
                <a:latin typeface="Arial" panose="020B0604020202020204" pitchFamily="34" charset="0"/>
              </a:rPr>
              <a:t>sind</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im</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Gastrointestinaltrakt</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lokalisiert</a:t>
            </a:r>
            <a:endParaRPr lang="fr-CH" sz="1800" dirty="0">
              <a:solidFill>
                <a:srgbClr val="000000"/>
              </a:solidFill>
              <a:effectLst/>
              <a:latin typeface="Arial" panose="020B0604020202020204" pitchFamily="34" charset="0"/>
            </a:endParaRPr>
          </a:p>
          <a:p>
            <a:pPr marL="694944" indent="-228600" algn="l" rtl="0" eaLnBrk="1" latinLnBrk="0" hangingPunct="1">
              <a:lnSpc>
                <a:spcPct val="150000"/>
              </a:lnSpc>
              <a:buFont typeface="Arial" panose="020B0604020202020204" pitchFamily="34" charset="0"/>
              <a:buChar char="•"/>
            </a:pPr>
            <a:r>
              <a:rPr lang="fr-CH" sz="1800" dirty="0" err="1">
                <a:solidFill>
                  <a:srgbClr val="000000"/>
                </a:solidFill>
                <a:effectLst/>
                <a:latin typeface="Arial" panose="020B0604020202020204" pitchFamily="34" charset="0"/>
              </a:rPr>
              <a:t>Häufigste</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Lokalisation</a:t>
            </a:r>
            <a:r>
              <a:rPr lang="fr-CH" sz="1800" dirty="0">
                <a:solidFill>
                  <a:srgbClr val="000000"/>
                </a:solidFill>
                <a:effectLst/>
                <a:latin typeface="Arial" panose="020B0604020202020204" pitchFamily="34" charset="0"/>
              </a:rPr>
              <a:t> von GI-</a:t>
            </a:r>
            <a:r>
              <a:rPr lang="fr-CH" sz="1800" dirty="0" err="1">
                <a:solidFill>
                  <a:srgbClr val="000000"/>
                </a:solidFill>
                <a:effectLst/>
                <a:latin typeface="Arial" panose="020B0604020202020204" pitchFamily="34" charset="0"/>
              </a:rPr>
              <a:t>Lymphomen</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Magen</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und</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Dünndarm</a:t>
            </a:r>
            <a:endParaRPr lang="fr-CH" sz="1800" dirty="0">
              <a:solidFill>
                <a:srgbClr val="000000"/>
              </a:solidFill>
              <a:effectLst/>
              <a:latin typeface="Arial" panose="020B0604020202020204" pitchFamily="34" charset="0"/>
            </a:endParaRPr>
          </a:p>
          <a:p>
            <a:pPr marL="237744" indent="-228600" algn="l" rtl="0" eaLnBrk="1" latinLnBrk="0" hangingPunct="1">
              <a:lnSpc>
                <a:spcPct val="150000"/>
              </a:lnSpc>
              <a:buFont typeface="Arial" panose="020B0604020202020204" pitchFamily="34" charset="0"/>
              <a:buChar char="•"/>
            </a:pPr>
            <a:r>
              <a:rPr lang="fr-CH" sz="1800" dirty="0">
                <a:solidFill>
                  <a:srgbClr val="000000"/>
                </a:solidFill>
                <a:effectLst/>
                <a:latin typeface="Arial" panose="020B0604020202020204" pitchFamily="34" charset="0"/>
              </a:rPr>
              <a:t>MALT-</a:t>
            </a:r>
            <a:r>
              <a:rPr lang="fr-CH" sz="1800" dirty="0" err="1">
                <a:solidFill>
                  <a:srgbClr val="000000"/>
                </a:solidFill>
                <a:effectLst/>
                <a:latin typeface="Arial" panose="020B0604020202020204" pitchFamily="34" charset="0"/>
              </a:rPr>
              <a:t>Lymphom</a:t>
            </a:r>
            <a:endParaRPr lang="fr-CH" sz="1800" dirty="0">
              <a:solidFill>
                <a:srgbClr val="000000"/>
              </a:solidFill>
              <a:effectLst/>
              <a:latin typeface="Arial" panose="020B0604020202020204" pitchFamily="34" charset="0"/>
            </a:endParaRPr>
          </a:p>
          <a:p>
            <a:pPr marL="694944" indent="-228600" algn="l" rtl="0" eaLnBrk="1" latinLnBrk="0" hangingPunct="1">
              <a:lnSpc>
                <a:spcPct val="150000"/>
              </a:lnSpc>
              <a:buFont typeface="Arial" panose="020B0604020202020204" pitchFamily="34" charset="0"/>
              <a:buChar char="•"/>
            </a:pPr>
            <a:r>
              <a:rPr lang="fr-CH" sz="1800" dirty="0" err="1">
                <a:solidFill>
                  <a:srgbClr val="000000"/>
                </a:solidFill>
                <a:effectLst/>
                <a:latin typeface="Arial" panose="020B0604020202020204" pitchFamily="34" charset="0"/>
              </a:rPr>
              <a:t>Häufigstes</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Magenlymphom</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neben</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dem</a:t>
            </a:r>
            <a:r>
              <a:rPr lang="fr-CH" sz="1800" dirty="0">
                <a:solidFill>
                  <a:srgbClr val="000000"/>
                </a:solidFill>
                <a:effectLst/>
                <a:latin typeface="Arial" panose="020B0604020202020204" pitchFamily="34" charset="0"/>
              </a:rPr>
              <a:t> diffus </a:t>
            </a:r>
            <a:r>
              <a:rPr lang="fr-CH" sz="1800" dirty="0" err="1">
                <a:solidFill>
                  <a:srgbClr val="000000"/>
                </a:solidFill>
                <a:effectLst/>
                <a:latin typeface="Arial" panose="020B0604020202020204" pitchFamily="34" charset="0"/>
              </a:rPr>
              <a:t>grosszelligen</a:t>
            </a:r>
            <a:r>
              <a:rPr lang="fr-CH" sz="1800" dirty="0">
                <a:solidFill>
                  <a:srgbClr val="000000"/>
                </a:solidFill>
                <a:effectLst/>
                <a:latin typeface="Arial" panose="020B0604020202020204" pitchFamily="34" charset="0"/>
              </a:rPr>
              <a:t> B-Zell-</a:t>
            </a:r>
            <a:r>
              <a:rPr lang="fr-CH" sz="1800" dirty="0" err="1">
                <a:solidFill>
                  <a:srgbClr val="000000"/>
                </a:solidFill>
                <a:effectLst/>
                <a:latin typeface="Arial" panose="020B0604020202020204" pitchFamily="34" charset="0"/>
              </a:rPr>
              <a:t>Lymphom</a:t>
            </a:r>
            <a:r>
              <a:rPr lang="fr-CH" sz="1800" dirty="0">
                <a:solidFill>
                  <a:srgbClr val="000000"/>
                </a:solidFill>
                <a:effectLst/>
                <a:latin typeface="Arial" panose="020B0604020202020204" pitchFamily="34" charset="0"/>
              </a:rPr>
              <a:t> (DLBCL)</a:t>
            </a:r>
          </a:p>
          <a:p>
            <a:pPr marL="694944" indent="-228600" algn="l" rtl="0" eaLnBrk="1" latinLnBrk="0" hangingPunct="1">
              <a:lnSpc>
                <a:spcPct val="150000"/>
              </a:lnSpc>
              <a:buFont typeface="Arial" panose="020B0604020202020204" pitchFamily="34" charset="0"/>
              <a:buChar char="•"/>
            </a:pPr>
            <a:r>
              <a:rPr lang="fr-CH" sz="1800" dirty="0" err="1">
                <a:solidFill>
                  <a:srgbClr val="000000"/>
                </a:solidFill>
                <a:effectLst/>
                <a:latin typeface="Arial" panose="020B0604020202020204" pitchFamily="34" charset="0"/>
              </a:rPr>
              <a:t>Entsteht</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durch</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chronische</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Immunstimulation</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meist</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infolge</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einer</a:t>
            </a:r>
            <a:r>
              <a:rPr lang="fr-CH" sz="1800" dirty="0">
                <a:solidFill>
                  <a:srgbClr val="000000"/>
                </a:solidFill>
                <a:effectLst/>
                <a:latin typeface="Arial" panose="020B0604020202020204" pitchFamily="34" charset="0"/>
              </a:rPr>
              <a:t> Helicobacter-pylori-</a:t>
            </a:r>
            <a:r>
              <a:rPr lang="fr-CH" sz="1800" dirty="0" err="1">
                <a:solidFill>
                  <a:srgbClr val="000000"/>
                </a:solidFill>
                <a:effectLst/>
                <a:latin typeface="Arial" panose="020B0604020202020204" pitchFamily="34" charset="0"/>
              </a:rPr>
              <a:t>Infektion</a:t>
            </a:r>
            <a:r>
              <a:rPr lang="fr-CH" sz="1800" dirty="0">
                <a:solidFill>
                  <a:srgbClr val="000000"/>
                </a:solidFill>
                <a:effectLst/>
                <a:latin typeface="Arial" panose="020B0604020202020204" pitchFamily="34" charset="0"/>
              </a:rPr>
              <a:t> (ca. 90 % </a:t>
            </a:r>
            <a:r>
              <a:rPr lang="fr-CH" sz="1800" dirty="0" err="1">
                <a:solidFill>
                  <a:srgbClr val="000000"/>
                </a:solidFill>
                <a:effectLst/>
                <a:latin typeface="Arial" panose="020B0604020202020204" pitchFamily="34" charset="0"/>
              </a:rPr>
              <a:t>positiv</a:t>
            </a:r>
            <a:r>
              <a:rPr lang="fr-CH" sz="1800" dirty="0">
                <a:solidFill>
                  <a:srgbClr val="000000"/>
                </a:solidFill>
                <a:effectLst/>
                <a:latin typeface="Arial" panose="020B0604020202020204" pitchFamily="34" charset="0"/>
              </a:rPr>
              <a:t>)</a:t>
            </a:r>
          </a:p>
          <a:p>
            <a:pPr marL="694944" indent="-228600" algn="l" rtl="0" eaLnBrk="1" latinLnBrk="0" hangingPunct="1">
              <a:lnSpc>
                <a:spcPct val="150000"/>
              </a:lnSpc>
              <a:buFont typeface="Arial" panose="020B0604020202020204" pitchFamily="34" charset="0"/>
              <a:buChar char="•"/>
            </a:pPr>
            <a:r>
              <a:rPr lang="fr-CH" sz="1800" dirty="0" err="1">
                <a:solidFill>
                  <a:srgbClr val="000000"/>
                </a:solidFill>
                <a:effectLst/>
                <a:latin typeface="Arial" panose="020B0604020202020204" pitchFamily="34" charset="0"/>
              </a:rPr>
              <a:t>Langsam</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wachsend</a:t>
            </a:r>
            <a:r>
              <a:rPr lang="fr-CH" sz="1800" dirty="0">
                <a:solidFill>
                  <a:srgbClr val="000000"/>
                </a:solidFill>
                <a:effectLst/>
                <a:latin typeface="Arial" panose="020B0604020202020204" pitchFamily="34" charset="0"/>
              </a:rPr>
              <a:t> mit </a:t>
            </a:r>
            <a:r>
              <a:rPr lang="fr-CH" sz="1800" dirty="0" err="1">
                <a:solidFill>
                  <a:srgbClr val="000000"/>
                </a:solidFill>
                <a:effectLst/>
                <a:latin typeface="Arial" panose="020B0604020202020204" pitchFamily="34" charset="0"/>
              </a:rPr>
              <a:t>möglicher</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systemischer</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Ausbreitung</a:t>
            </a:r>
            <a:endParaRPr lang="fr-CH" sz="1800" dirty="0">
              <a:solidFill>
                <a:srgbClr val="000000"/>
              </a:solidFill>
              <a:effectLst/>
              <a:latin typeface="Arial" panose="020B0604020202020204" pitchFamily="34" charset="0"/>
            </a:endParaRPr>
          </a:p>
          <a:p>
            <a:pPr marL="694944" indent="-228600" algn="l" rtl="0" eaLnBrk="1" latinLnBrk="0" hangingPunct="1">
              <a:lnSpc>
                <a:spcPct val="150000"/>
              </a:lnSpc>
              <a:buFont typeface="Arial" panose="020B0604020202020204" pitchFamily="34" charset="0"/>
              <a:buChar char="•"/>
            </a:pPr>
            <a:r>
              <a:rPr lang="fr-CH" sz="1800" dirty="0" err="1">
                <a:solidFill>
                  <a:srgbClr val="000000"/>
                </a:solidFill>
                <a:effectLst/>
                <a:latin typeface="Arial" panose="020B0604020202020204" pitchFamily="34" charset="0"/>
              </a:rPr>
              <a:t>Klinische</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Symptome</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und</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endoskopische</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Befunde</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sind</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häufig</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unspezifisch</a:t>
            </a:r>
            <a:endParaRPr lang="fr-CH" sz="1800" dirty="0">
              <a:solidFill>
                <a:srgbClr val="000000"/>
              </a:solidFill>
              <a:effectLst/>
              <a:latin typeface="Arial" panose="020B0604020202020204" pitchFamily="34" charset="0"/>
            </a:endParaRPr>
          </a:p>
          <a:p>
            <a:pPr marL="694944" indent="-228600" algn="l" rtl="0" eaLnBrk="1" latinLnBrk="0" hangingPunct="1">
              <a:lnSpc>
                <a:spcPct val="150000"/>
              </a:lnSpc>
              <a:buFont typeface="Arial" panose="020B0604020202020204" pitchFamily="34" charset="0"/>
              <a:buChar char="•"/>
            </a:pPr>
            <a:r>
              <a:rPr lang="fr-CH" sz="1800" dirty="0" err="1">
                <a:solidFill>
                  <a:srgbClr val="000000"/>
                </a:solidFill>
                <a:effectLst/>
                <a:latin typeface="Arial" panose="020B0604020202020204" pitchFamily="34" charset="0"/>
              </a:rPr>
              <a:t>Diagnostik</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umfasst</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Gastric</a:t>
            </a:r>
            <a:r>
              <a:rPr lang="fr-CH" sz="1800" dirty="0">
                <a:solidFill>
                  <a:srgbClr val="000000"/>
                </a:solidFill>
                <a:effectLst/>
                <a:latin typeface="Arial" panose="020B0604020202020204" pitchFamily="34" charset="0"/>
              </a:rPr>
              <a:t>-Mapping (</a:t>
            </a:r>
            <a:r>
              <a:rPr lang="fr-CH" sz="1800" dirty="0" err="1">
                <a:solidFill>
                  <a:srgbClr val="000000"/>
                </a:solidFill>
                <a:effectLst/>
                <a:latin typeface="Arial" panose="020B0604020202020204" pitchFamily="34" charset="0"/>
              </a:rPr>
              <a:t>inkl</a:t>
            </a:r>
            <a:r>
              <a:rPr lang="fr-CH" sz="1800" dirty="0">
                <a:solidFill>
                  <a:srgbClr val="000000"/>
                </a:solidFill>
                <a:effectLst/>
                <a:latin typeface="Arial" panose="020B0604020202020204" pitchFamily="34" charset="0"/>
              </a:rPr>
              <a:t>. </a:t>
            </a:r>
            <a:r>
              <a:rPr lang="fr-CH" dirty="0" err="1">
                <a:solidFill>
                  <a:srgbClr val="000000"/>
                </a:solidFill>
                <a:latin typeface="Arial" panose="020B0604020202020204" pitchFamily="34" charset="0"/>
              </a:rPr>
              <a:t>MolPath</a:t>
            </a:r>
            <a:r>
              <a:rPr lang="fr-CH" dirty="0">
                <a:solidFill>
                  <a:srgbClr val="000000"/>
                </a:solidFill>
                <a:latin typeface="Arial" panose="020B0604020202020204" pitchFamily="34" charset="0"/>
              </a:rPr>
              <a:t>), </a:t>
            </a:r>
            <a:r>
              <a:rPr lang="fr-CH" sz="1800" dirty="0">
                <a:solidFill>
                  <a:srgbClr val="000000"/>
                </a:solidFill>
                <a:effectLst/>
                <a:latin typeface="Arial" panose="020B0604020202020204" pitchFamily="34" charset="0"/>
              </a:rPr>
              <a:t>EUS, CT Thorax/Abdomen </a:t>
            </a:r>
            <a:r>
              <a:rPr lang="fr-CH" sz="1800" dirty="0" err="1">
                <a:solidFill>
                  <a:srgbClr val="000000"/>
                </a:solidFill>
                <a:effectLst/>
                <a:latin typeface="Arial" panose="020B0604020202020204" pitchFamily="34" charset="0"/>
              </a:rPr>
              <a:t>sowie</a:t>
            </a:r>
            <a:r>
              <a:rPr lang="fr-CH" sz="1800" dirty="0">
                <a:solidFill>
                  <a:srgbClr val="000000"/>
                </a:solidFill>
                <a:effectLst/>
                <a:latin typeface="Arial" panose="020B0604020202020204" pitchFamily="34" charset="0"/>
              </a:rPr>
              <a:t> PET-CT</a:t>
            </a:r>
          </a:p>
          <a:p>
            <a:pPr marL="694944" indent="-228600" algn="l" rtl="0" eaLnBrk="1" latinLnBrk="0" hangingPunct="1">
              <a:lnSpc>
                <a:spcPct val="150000"/>
              </a:lnSpc>
              <a:buFont typeface="Arial" panose="020B0604020202020204" pitchFamily="34" charset="0"/>
              <a:buChar char="•"/>
            </a:pPr>
            <a:r>
              <a:rPr lang="fr-CH" sz="1800" dirty="0" err="1">
                <a:solidFill>
                  <a:srgbClr val="000000"/>
                </a:solidFill>
                <a:effectLst/>
                <a:latin typeface="Arial" panose="020B0604020202020204" pitchFamily="34" charset="0"/>
              </a:rPr>
              <a:t>Primäre</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Therapie</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ist</a:t>
            </a:r>
            <a:r>
              <a:rPr lang="fr-CH" sz="1800" dirty="0">
                <a:solidFill>
                  <a:srgbClr val="000000"/>
                </a:solidFill>
                <a:effectLst/>
                <a:latin typeface="Arial" panose="020B0604020202020204" pitchFamily="34" charset="0"/>
              </a:rPr>
              <a:t> die </a:t>
            </a:r>
            <a:r>
              <a:rPr lang="fr-CH" sz="1800" dirty="0" err="1">
                <a:solidFill>
                  <a:srgbClr val="000000"/>
                </a:solidFill>
                <a:effectLst/>
                <a:latin typeface="Arial" panose="020B0604020202020204" pitchFamily="34" charset="0"/>
              </a:rPr>
              <a:t>Eradikation</a:t>
            </a:r>
            <a:r>
              <a:rPr lang="fr-CH" sz="1800" dirty="0">
                <a:solidFill>
                  <a:srgbClr val="000000"/>
                </a:solidFill>
                <a:effectLst/>
                <a:latin typeface="Arial" panose="020B0604020202020204" pitchFamily="34" charset="0"/>
              </a:rPr>
              <a:t> von H. pylori mit </a:t>
            </a:r>
            <a:r>
              <a:rPr lang="fr-CH" sz="1800" dirty="0" err="1">
                <a:solidFill>
                  <a:srgbClr val="000000"/>
                </a:solidFill>
                <a:effectLst/>
                <a:latin typeface="Arial" panose="020B0604020202020204" pitchFamily="34" charset="0"/>
              </a:rPr>
              <a:t>anschliessender</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Kontrolle</a:t>
            </a:r>
            <a:r>
              <a:rPr lang="fr-CH" sz="1800" dirty="0">
                <a:solidFill>
                  <a:srgbClr val="000000"/>
                </a:solidFill>
                <a:effectLst/>
                <a:latin typeface="Arial" panose="020B0604020202020204" pitchFamily="34" charset="0"/>
              </a:rPr>
              <a:t> des </a:t>
            </a:r>
            <a:r>
              <a:rPr lang="fr-CH" sz="1800" dirty="0" err="1">
                <a:solidFill>
                  <a:srgbClr val="000000"/>
                </a:solidFill>
                <a:effectLst/>
                <a:latin typeface="Arial" panose="020B0604020202020204" pitchFamily="34" charset="0"/>
              </a:rPr>
              <a:t>Therapieerfolgs</a:t>
            </a:r>
            <a:endParaRPr lang="fr-CH" sz="1800" dirty="0">
              <a:solidFill>
                <a:srgbClr val="000000"/>
              </a:solidFill>
              <a:effectLst/>
              <a:latin typeface="Arial" panose="020B0604020202020204" pitchFamily="34" charset="0"/>
            </a:endParaRPr>
          </a:p>
          <a:p>
            <a:pPr marL="694944" indent="-228600" algn="l" rtl="0" eaLnBrk="1" latinLnBrk="0" hangingPunct="1">
              <a:lnSpc>
                <a:spcPct val="150000"/>
              </a:lnSpc>
              <a:buFont typeface="Arial" panose="020B0604020202020204" pitchFamily="34" charset="0"/>
              <a:buChar char="•"/>
            </a:pPr>
            <a:r>
              <a:rPr lang="fr-CH" sz="1800" dirty="0" err="1">
                <a:solidFill>
                  <a:srgbClr val="000000"/>
                </a:solidFill>
                <a:effectLst/>
                <a:latin typeface="Arial" panose="020B0604020202020204" pitchFamily="34" charset="0"/>
              </a:rPr>
              <a:t>Verlaufskontrolle</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erfolgt</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durch</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Gastroskopie</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inklusive</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Biopsien</a:t>
            </a:r>
            <a:endParaRPr lang="fr-CH" sz="1800" dirty="0">
              <a:solidFill>
                <a:srgbClr val="000000"/>
              </a:solidFill>
              <a:effectLst/>
              <a:latin typeface="Arial" panose="020B0604020202020204" pitchFamily="34" charset="0"/>
            </a:endParaRPr>
          </a:p>
          <a:p>
            <a:pPr marL="694944" indent="-228600" algn="l" rtl="0" eaLnBrk="1" latinLnBrk="0" hangingPunct="1">
              <a:lnSpc>
                <a:spcPct val="150000"/>
              </a:lnSpc>
              <a:buFont typeface="Arial" panose="020B0604020202020204" pitchFamily="34" charset="0"/>
              <a:buChar char="•"/>
            </a:pPr>
            <a:r>
              <a:rPr lang="fr-CH" sz="1800" dirty="0">
                <a:solidFill>
                  <a:srgbClr val="000000"/>
                </a:solidFill>
                <a:effectLst/>
                <a:latin typeface="Arial" panose="020B0604020202020204" pitchFamily="34" charset="0"/>
              </a:rPr>
              <a:t>Es </a:t>
            </a:r>
            <a:r>
              <a:rPr lang="fr-CH" sz="1800" dirty="0" err="1">
                <a:solidFill>
                  <a:srgbClr val="000000"/>
                </a:solidFill>
                <a:effectLst/>
                <a:latin typeface="Arial" panose="020B0604020202020204" pitchFamily="34" charset="0"/>
              </a:rPr>
              <a:t>besteht</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ein</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sechsmal</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erhöhtes</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Risiko</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für</a:t>
            </a:r>
            <a:r>
              <a:rPr lang="fr-CH" sz="1800" dirty="0">
                <a:solidFill>
                  <a:srgbClr val="000000"/>
                </a:solidFill>
                <a:effectLst/>
                <a:latin typeface="Arial" panose="020B0604020202020204" pitchFamily="34" charset="0"/>
              </a:rPr>
              <a:t> die </a:t>
            </a:r>
            <a:r>
              <a:rPr lang="fr-CH" sz="1800" dirty="0" err="1">
                <a:solidFill>
                  <a:srgbClr val="000000"/>
                </a:solidFill>
                <a:effectLst/>
                <a:latin typeface="Arial" panose="020B0604020202020204" pitchFamily="34" charset="0"/>
              </a:rPr>
              <a:t>Entwicklung</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eines</a:t>
            </a:r>
            <a:r>
              <a:rPr lang="fr-CH" sz="1800" dirty="0">
                <a:solidFill>
                  <a:srgbClr val="000000"/>
                </a:solidFill>
                <a:effectLst/>
                <a:latin typeface="Arial" panose="020B0604020202020204" pitchFamily="34" charset="0"/>
              </a:rPr>
              <a:t> </a:t>
            </a:r>
            <a:r>
              <a:rPr lang="fr-CH" sz="1800" dirty="0" err="1">
                <a:solidFill>
                  <a:srgbClr val="000000"/>
                </a:solidFill>
                <a:effectLst/>
                <a:latin typeface="Arial" panose="020B0604020202020204" pitchFamily="34" charset="0"/>
              </a:rPr>
              <a:t>Magenadenokarzinoms</a:t>
            </a:r>
            <a:endParaRPr dirty="0">
              <a:cs typeface="Calibri"/>
            </a:endParaRPr>
          </a:p>
        </p:txBody>
      </p:sp>
    </p:spTree>
    <p:extLst>
      <p:ext uri="{BB962C8B-B14F-4D97-AF65-F5344CB8AC3E}">
        <p14:creationId xmlns:p14="http://schemas.microsoft.com/office/powerpoint/2010/main" val="2944784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CC94EF-A5F8-1FC1-2D58-B4B08FB8FD86}"/>
              </a:ext>
            </a:extLst>
          </p:cNvPr>
          <p:cNvSpPr txBox="1"/>
          <p:nvPr/>
        </p:nvSpPr>
        <p:spPr>
          <a:xfrm>
            <a:off x="1906385" y="789709"/>
            <a:ext cx="8379229" cy="1323439"/>
          </a:xfrm>
          <a:prstGeom prst="rect">
            <a:avLst/>
          </a:prstGeom>
          <a:noFill/>
        </p:spPr>
        <p:txBody>
          <a:bodyPr wrap="square" rtlCol="0">
            <a:spAutoFit/>
          </a:bodyPr>
          <a:lstStyle/>
          <a:p>
            <a:pPr marL="12700" algn="ctr">
              <a:spcBef>
                <a:spcPct val="0"/>
              </a:spcBef>
            </a:pPr>
            <a:r>
              <a:rPr lang="de-CH" sz="4000" b="1" spc="-5" dirty="0">
                <a:solidFill>
                  <a:schemeClr val="tx2"/>
                </a:solidFill>
                <a:ea typeface="+mj-ea"/>
                <a:cs typeface="+mj-cs"/>
              </a:rPr>
              <a:t>Gastrointestinale </a:t>
            </a:r>
            <a:r>
              <a:rPr lang="de-CH" sz="4000" b="1" spc="-5" dirty="0" err="1">
                <a:solidFill>
                  <a:schemeClr val="tx2"/>
                </a:solidFill>
                <a:ea typeface="+mj-ea"/>
                <a:cs typeface="+mj-cs"/>
              </a:rPr>
              <a:t>Stromatumoren</a:t>
            </a:r>
            <a:r>
              <a:rPr lang="de-CH" sz="4000" b="1" spc="-5" dirty="0">
                <a:solidFill>
                  <a:schemeClr val="tx2"/>
                </a:solidFill>
                <a:ea typeface="+mj-ea"/>
                <a:cs typeface="+mj-cs"/>
              </a:rPr>
              <a:t> GIST</a:t>
            </a:r>
            <a:endParaRPr lang="en-GB" sz="4000" b="1" spc="-5" dirty="0">
              <a:solidFill>
                <a:schemeClr val="tx2"/>
              </a:solidFill>
              <a:ea typeface="+mj-ea"/>
              <a:cs typeface="+mj-cs"/>
            </a:endParaRPr>
          </a:p>
        </p:txBody>
      </p:sp>
      <p:sp>
        <p:nvSpPr>
          <p:cNvPr id="5" name="object 5">
            <a:extLst>
              <a:ext uri="{FF2B5EF4-FFF2-40B4-BE49-F238E27FC236}">
                <a16:creationId xmlns:a16="http://schemas.microsoft.com/office/drawing/2014/main" id="{2E9B661A-B717-ECC0-F78B-36B488FDFC52}"/>
              </a:ext>
            </a:extLst>
          </p:cNvPr>
          <p:cNvSpPr>
            <a:spLocks noChangeAspect="1"/>
          </p:cNvSpPr>
          <p:nvPr/>
        </p:nvSpPr>
        <p:spPr>
          <a:xfrm>
            <a:off x="1832956" y="2514600"/>
            <a:ext cx="2780608" cy="3033392"/>
          </a:xfrm>
          <a:prstGeom prst="rect">
            <a:avLst/>
          </a:prstGeom>
          <a:blipFill>
            <a:blip r:embed="rId3" cstate="print">
              <a:lum bright="12000"/>
            </a:blip>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9D80C83C-AA1C-7062-B7DE-A2BC380B6542}"/>
              </a:ext>
            </a:extLst>
          </p:cNvPr>
          <p:cNvSpPr>
            <a:spLocks noChangeAspect="1"/>
          </p:cNvSpPr>
          <p:nvPr/>
        </p:nvSpPr>
        <p:spPr>
          <a:xfrm>
            <a:off x="6549738" y="2514599"/>
            <a:ext cx="3809306" cy="282334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61902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F4E04EE-359D-8CC7-71D2-83957B2DED49}"/>
              </a:ext>
            </a:extLst>
          </p:cNvPr>
          <p:cNvSpPr txBox="1">
            <a:spLocks noGrp="1"/>
          </p:cNvSpPr>
          <p:nvPr>
            <p:ph type="title"/>
          </p:nvPr>
        </p:nvSpPr>
        <p:spPr>
          <a:xfrm>
            <a:off x="2126673" y="723108"/>
            <a:ext cx="7090755" cy="615553"/>
          </a:xfrm>
          <a:prstGeom prst="rect">
            <a:avLst/>
          </a:prstGeom>
        </p:spPr>
        <p:txBody>
          <a:bodyPr vert="horz" wrap="square" lIns="0" tIns="0" rIns="0" bIns="0" rtlCol="0">
            <a:spAutoFit/>
          </a:bodyPr>
          <a:lstStyle/>
          <a:p>
            <a:pPr marL="12700" algn="ctr">
              <a:lnSpc>
                <a:spcPct val="100000"/>
              </a:lnSpc>
            </a:pPr>
            <a:r>
              <a:rPr lang="en-GB" sz="4000" spc="-5" dirty="0" err="1">
                <a:latin typeface="+mn-lt"/>
              </a:rPr>
              <a:t>Epidemiologie</a:t>
            </a:r>
            <a:endParaRPr sz="4000" spc="-5" dirty="0">
              <a:latin typeface="+mn-lt"/>
            </a:endParaRPr>
          </a:p>
        </p:txBody>
      </p:sp>
      <p:sp>
        <p:nvSpPr>
          <p:cNvPr id="5" name="object 3">
            <a:extLst>
              <a:ext uri="{FF2B5EF4-FFF2-40B4-BE49-F238E27FC236}">
                <a16:creationId xmlns:a16="http://schemas.microsoft.com/office/drawing/2014/main" id="{9785E46D-18E7-9D7E-E979-8BC3158F99FA}"/>
              </a:ext>
            </a:extLst>
          </p:cNvPr>
          <p:cNvSpPr txBox="1"/>
          <p:nvPr/>
        </p:nvSpPr>
        <p:spPr>
          <a:xfrm>
            <a:off x="936276" y="1863926"/>
            <a:ext cx="10319447" cy="3693319"/>
          </a:xfrm>
          <a:prstGeom prst="rect">
            <a:avLst/>
          </a:prstGeom>
        </p:spPr>
        <p:txBody>
          <a:bodyPr vert="horz" wrap="square" lIns="0" tIns="0" rIns="0" bIns="0" rtlCol="0">
            <a:spAutoFit/>
          </a:bodyPr>
          <a:lstStyle/>
          <a:p>
            <a:pPr marL="355600" indent="-342900">
              <a:lnSpc>
                <a:spcPct val="150000"/>
              </a:lnSpc>
              <a:buFont typeface="Arial"/>
              <a:buChar char="•"/>
              <a:tabLst>
                <a:tab pos="355600" algn="l"/>
                <a:tab pos="356235" algn="l"/>
              </a:tabLst>
            </a:pPr>
            <a:r>
              <a:rPr lang="en-US" sz="2000" spc="-10" dirty="0" err="1">
                <a:cs typeface="Calibri"/>
              </a:rPr>
              <a:t>Häufigster</a:t>
            </a:r>
            <a:r>
              <a:rPr lang="en-US" sz="2000" spc="-10" dirty="0">
                <a:cs typeface="Calibri"/>
              </a:rPr>
              <a:t> </a:t>
            </a:r>
            <a:r>
              <a:rPr lang="en-US" sz="2000" spc="-10" dirty="0" err="1">
                <a:cs typeface="Calibri"/>
              </a:rPr>
              <a:t>mesenchymaler</a:t>
            </a:r>
            <a:r>
              <a:rPr lang="en-US" sz="2000" spc="-10" dirty="0">
                <a:cs typeface="Calibri"/>
              </a:rPr>
              <a:t> GI-Tumor</a:t>
            </a:r>
          </a:p>
          <a:p>
            <a:pPr marL="812800" lvl="1" indent="-342900">
              <a:lnSpc>
                <a:spcPct val="150000"/>
              </a:lnSpc>
              <a:buFont typeface="Arial"/>
              <a:buChar char="•"/>
              <a:tabLst>
                <a:tab pos="355600" algn="l"/>
                <a:tab pos="356235" algn="l"/>
              </a:tabLst>
            </a:pPr>
            <a:r>
              <a:rPr lang="en-US" sz="2000" dirty="0" err="1">
                <a:cs typeface="Calibri"/>
              </a:rPr>
              <a:t>Inzidenz</a:t>
            </a:r>
            <a:r>
              <a:rPr lang="en-US" sz="2000" dirty="0">
                <a:cs typeface="Calibri"/>
              </a:rPr>
              <a:t> </a:t>
            </a:r>
            <a:r>
              <a:rPr lang="en-US" sz="2000" spc="-10" dirty="0">
                <a:cs typeface="Calibri"/>
              </a:rPr>
              <a:t>ca. </a:t>
            </a:r>
            <a:r>
              <a:rPr lang="en-US" sz="2000" dirty="0">
                <a:cs typeface="Calibri"/>
              </a:rPr>
              <a:t>1/100’000/</a:t>
            </a:r>
            <a:r>
              <a:rPr lang="en-US" sz="2000" dirty="0" err="1">
                <a:cs typeface="Calibri"/>
              </a:rPr>
              <a:t>Jahr</a:t>
            </a:r>
            <a:r>
              <a:rPr lang="en-US" sz="2000" dirty="0">
                <a:cs typeface="Calibri"/>
              </a:rPr>
              <a:t> </a:t>
            </a:r>
          </a:p>
          <a:p>
            <a:pPr marL="812800" lvl="1" indent="-342900">
              <a:lnSpc>
                <a:spcPct val="150000"/>
              </a:lnSpc>
              <a:buFont typeface="Arial"/>
              <a:buChar char="•"/>
              <a:tabLst>
                <a:tab pos="355600" algn="l"/>
                <a:tab pos="356235" algn="l"/>
              </a:tabLst>
            </a:pPr>
            <a:r>
              <a:rPr lang="en-US" sz="2000" spc="-10" dirty="0">
                <a:cs typeface="Calibri"/>
              </a:rPr>
              <a:t>ca. </a:t>
            </a:r>
            <a:r>
              <a:rPr lang="en-US" sz="2000" dirty="0">
                <a:cs typeface="Calibri"/>
              </a:rPr>
              <a:t>10-15% </a:t>
            </a:r>
            <a:r>
              <a:rPr lang="en-US" sz="2000" dirty="0" err="1">
                <a:cs typeface="Calibri"/>
              </a:rPr>
              <a:t>aller</a:t>
            </a:r>
            <a:r>
              <a:rPr lang="en-US" sz="2000" dirty="0">
                <a:cs typeface="Calibri"/>
              </a:rPr>
              <a:t> </a:t>
            </a:r>
            <a:r>
              <a:rPr lang="en-US" sz="2000" spc="-15" dirty="0" err="1">
                <a:cs typeface="Calibri"/>
              </a:rPr>
              <a:t>Weichteilsarkome</a:t>
            </a:r>
            <a:r>
              <a:rPr lang="en-US" sz="2000" spc="-15" dirty="0">
                <a:cs typeface="Calibri"/>
              </a:rPr>
              <a:t> </a:t>
            </a:r>
            <a:r>
              <a:rPr lang="en-US" sz="2000" dirty="0" err="1">
                <a:cs typeface="Calibri"/>
              </a:rPr>
              <a:t>im</a:t>
            </a:r>
            <a:r>
              <a:rPr lang="en-US" sz="2000" spc="-65" dirty="0">
                <a:cs typeface="Calibri"/>
              </a:rPr>
              <a:t> </a:t>
            </a:r>
            <a:r>
              <a:rPr lang="en-US" sz="2000" spc="-25" dirty="0">
                <a:cs typeface="Calibri"/>
              </a:rPr>
              <a:t>GI-</a:t>
            </a:r>
            <a:r>
              <a:rPr lang="en-US" sz="2000" spc="-25" dirty="0" err="1">
                <a:cs typeface="Calibri"/>
              </a:rPr>
              <a:t>Trakt</a:t>
            </a:r>
            <a:endParaRPr lang="en-US" sz="2000" dirty="0">
              <a:cs typeface="Calibri"/>
            </a:endParaRPr>
          </a:p>
          <a:p>
            <a:pPr marL="355600" indent="-342900">
              <a:lnSpc>
                <a:spcPct val="150000"/>
              </a:lnSpc>
              <a:buFont typeface="Arial"/>
              <a:buChar char="•"/>
              <a:tabLst>
                <a:tab pos="355600" algn="l"/>
                <a:tab pos="356235" algn="l"/>
              </a:tabLst>
            </a:pPr>
            <a:r>
              <a:rPr lang="en-US" sz="2000" spc="-10" dirty="0">
                <a:cs typeface="Calibri"/>
              </a:rPr>
              <a:t>ca. </a:t>
            </a:r>
            <a:r>
              <a:rPr lang="en-US" sz="2000" dirty="0">
                <a:cs typeface="Calibri"/>
              </a:rPr>
              <a:t>1% </a:t>
            </a:r>
            <a:r>
              <a:rPr lang="en-US" sz="2000" spc="-5" dirty="0">
                <a:cs typeface="Calibri"/>
              </a:rPr>
              <a:t>der </a:t>
            </a:r>
            <a:r>
              <a:rPr lang="en-US" sz="2000" dirty="0">
                <a:cs typeface="Calibri"/>
              </a:rPr>
              <a:t>GI-</a:t>
            </a:r>
            <a:r>
              <a:rPr lang="en-US" sz="2000" dirty="0" err="1">
                <a:cs typeface="Calibri"/>
              </a:rPr>
              <a:t>Neoplasien</a:t>
            </a:r>
            <a:r>
              <a:rPr lang="en-US" sz="2000" dirty="0">
                <a:cs typeface="Calibri"/>
              </a:rPr>
              <a:t> </a:t>
            </a:r>
            <a:r>
              <a:rPr lang="en-US" sz="2000" spc="-5" dirty="0" err="1">
                <a:cs typeface="Calibri"/>
              </a:rPr>
              <a:t>sind</a:t>
            </a:r>
            <a:r>
              <a:rPr lang="en-US" sz="2000" spc="-105" dirty="0">
                <a:cs typeface="Calibri"/>
              </a:rPr>
              <a:t> </a:t>
            </a:r>
            <a:r>
              <a:rPr lang="en-US" sz="2000" dirty="0">
                <a:cs typeface="Calibri"/>
              </a:rPr>
              <a:t>GIST</a:t>
            </a:r>
          </a:p>
          <a:p>
            <a:pPr marL="355600" indent="-342900">
              <a:lnSpc>
                <a:spcPct val="150000"/>
              </a:lnSpc>
              <a:buFont typeface="Arial"/>
              <a:buChar char="•"/>
              <a:tabLst>
                <a:tab pos="355600" algn="l"/>
                <a:tab pos="356235" algn="l"/>
              </a:tabLst>
            </a:pPr>
            <a:r>
              <a:rPr lang="en-US" sz="2000" dirty="0">
                <a:cs typeface="Calibri"/>
              </a:rPr>
              <a:t>Ca. 10-30% </a:t>
            </a:r>
            <a:r>
              <a:rPr lang="en-US" sz="2000" dirty="0" err="1">
                <a:cs typeface="Calibri"/>
              </a:rPr>
              <a:t>maligne</a:t>
            </a:r>
            <a:r>
              <a:rPr lang="en-US" sz="2000" dirty="0">
                <a:cs typeface="Calibri"/>
              </a:rPr>
              <a:t>, </a:t>
            </a:r>
            <a:r>
              <a:rPr lang="en-US" sz="2000" b="1" spc="-5" dirty="0">
                <a:cs typeface="Calibri"/>
              </a:rPr>
              <a:t>&gt;70%</a:t>
            </a:r>
            <a:r>
              <a:rPr lang="en-US" sz="2000" b="1" spc="-110" dirty="0">
                <a:cs typeface="Calibri"/>
              </a:rPr>
              <a:t> </a:t>
            </a:r>
            <a:r>
              <a:rPr lang="en-US" sz="2000" b="1" dirty="0" err="1">
                <a:cs typeface="Calibri"/>
              </a:rPr>
              <a:t>benigne</a:t>
            </a:r>
            <a:endParaRPr lang="en-US" sz="2000" b="1" dirty="0">
              <a:cs typeface="Calibri"/>
            </a:endParaRPr>
          </a:p>
          <a:p>
            <a:pPr marL="355600" indent="-342900">
              <a:lnSpc>
                <a:spcPct val="150000"/>
              </a:lnSpc>
              <a:buFont typeface="Arial"/>
              <a:buChar char="•"/>
              <a:tabLst>
                <a:tab pos="355600" algn="l"/>
                <a:tab pos="356235" algn="l"/>
              </a:tabLst>
            </a:pPr>
            <a:r>
              <a:rPr lang="de-DE" sz="2000" dirty="0"/>
              <a:t>Manifestation bei Erwachsenen, 65-69 Jahre, selten &lt; 40 Jahren, 0,4-2% bei Kindern und Jugendlichen</a:t>
            </a:r>
          </a:p>
          <a:p>
            <a:pPr marL="355600" indent="-342900">
              <a:lnSpc>
                <a:spcPct val="150000"/>
              </a:lnSpc>
              <a:buFont typeface="Arial"/>
              <a:buChar char="•"/>
              <a:tabLst>
                <a:tab pos="355600" algn="l"/>
                <a:tab pos="356235" algn="l"/>
              </a:tabLst>
            </a:pPr>
            <a:r>
              <a:rPr lang="de-DE" sz="2000" dirty="0"/>
              <a:t>Männer und Frauen gleich betroffen</a:t>
            </a:r>
            <a:endParaRPr sz="2000" dirty="0">
              <a:cs typeface="Calibri"/>
            </a:endParaRPr>
          </a:p>
        </p:txBody>
      </p:sp>
    </p:spTree>
    <p:extLst>
      <p:ext uri="{BB962C8B-B14F-4D97-AF65-F5344CB8AC3E}">
        <p14:creationId xmlns:p14="http://schemas.microsoft.com/office/powerpoint/2010/main" val="357627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436BB73-5E7A-2F65-612B-AC0888CD0269}"/>
              </a:ext>
            </a:extLst>
          </p:cNvPr>
          <p:cNvSpPr txBox="1">
            <a:spLocks noGrp="1"/>
          </p:cNvSpPr>
          <p:nvPr>
            <p:ph type="title"/>
          </p:nvPr>
        </p:nvSpPr>
        <p:spPr>
          <a:xfrm>
            <a:off x="2126673" y="692331"/>
            <a:ext cx="7090755" cy="615553"/>
          </a:xfrm>
          <a:prstGeom prst="rect">
            <a:avLst/>
          </a:prstGeom>
        </p:spPr>
        <p:txBody>
          <a:bodyPr vert="horz" wrap="square" lIns="0" tIns="0" rIns="0" bIns="0" rtlCol="0">
            <a:spAutoFit/>
          </a:bodyPr>
          <a:lstStyle/>
          <a:p>
            <a:pPr marL="12700" algn="ctr">
              <a:lnSpc>
                <a:spcPct val="100000"/>
              </a:lnSpc>
            </a:pPr>
            <a:r>
              <a:rPr lang="de-DE" sz="4000" spc="-5" dirty="0">
                <a:latin typeface="+mn-lt"/>
              </a:rPr>
              <a:t>Lokalisation</a:t>
            </a:r>
            <a:endParaRPr lang="en-GB" sz="4000" spc="-5" dirty="0">
              <a:latin typeface="+mn-lt"/>
            </a:endParaRPr>
          </a:p>
        </p:txBody>
      </p:sp>
      <p:sp>
        <p:nvSpPr>
          <p:cNvPr id="5" name="TextBox 4">
            <a:extLst>
              <a:ext uri="{FF2B5EF4-FFF2-40B4-BE49-F238E27FC236}">
                <a16:creationId xmlns:a16="http://schemas.microsoft.com/office/drawing/2014/main" id="{EC927302-729C-2611-7F56-ECC1DFF10B4D}"/>
              </a:ext>
            </a:extLst>
          </p:cNvPr>
          <p:cNvSpPr txBox="1"/>
          <p:nvPr/>
        </p:nvSpPr>
        <p:spPr>
          <a:xfrm>
            <a:off x="845820" y="1560120"/>
            <a:ext cx="6097384" cy="4662815"/>
          </a:xfrm>
          <a:prstGeom prst="rect">
            <a:avLst/>
          </a:prstGeom>
          <a:noFill/>
        </p:spPr>
        <p:txBody>
          <a:bodyPr wrap="square">
            <a:spAutoFit/>
          </a:bodyPr>
          <a:lstStyle/>
          <a:p>
            <a:pPr marL="355600" indent="-342900">
              <a:lnSpc>
                <a:spcPct val="150000"/>
              </a:lnSpc>
              <a:buFont typeface="Arial"/>
              <a:buChar char="•"/>
              <a:tabLst>
                <a:tab pos="355600" algn="l"/>
                <a:tab pos="356235" algn="l"/>
              </a:tabLst>
            </a:pPr>
            <a:r>
              <a:rPr lang="de-DE" u="sng" spc="-10" dirty="0">
                <a:cs typeface="Calibri"/>
              </a:rPr>
              <a:t>Häufigste Primärtumore:</a:t>
            </a:r>
          </a:p>
          <a:p>
            <a:pPr marL="812800" lvl="1" indent="-342900">
              <a:lnSpc>
                <a:spcPct val="150000"/>
              </a:lnSpc>
              <a:buFont typeface="Arial"/>
              <a:buChar char="•"/>
              <a:tabLst>
                <a:tab pos="355600" algn="l"/>
                <a:tab pos="356235" algn="l"/>
              </a:tabLst>
            </a:pPr>
            <a:r>
              <a:rPr lang="de-DE" spc="-10" dirty="0">
                <a:cs typeface="Calibri"/>
              </a:rPr>
              <a:t>Magen (40-60%)</a:t>
            </a:r>
          </a:p>
          <a:p>
            <a:pPr marL="812800" lvl="1" indent="-342900">
              <a:lnSpc>
                <a:spcPct val="150000"/>
              </a:lnSpc>
              <a:buFont typeface="Arial"/>
              <a:buChar char="•"/>
              <a:tabLst>
                <a:tab pos="355600" algn="l"/>
                <a:tab pos="356235" algn="l"/>
              </a:tabLst>
            </a:pPr>
            <a:r>
              <a:rPr lang="de-DE" spc="-10" dirty="0">
                <a:cs typeface="Calibri"/>
              </a:rPr>
              <a:t>Jejunum/Ileum (25-30%)</a:t>
            </a:r>
          </a:p>
          <a:p>
            <a:pPr marL="355600" indent="-342900">
              <a:lnSpc>
                <a:spcPct val="150000"/>
              </a:lnSpc>
              <a:buFont typeface="Arial"/>
              <a:buChar char="•"/>
              <a:tabLst>
                <a:tab pos="355600" algn="l"/>
                <a:tab pos="356235" algn="l"/>
              </a:tabLst>
            </a:pPr>
            <a:r>
              <a:rPr lang="de-DE" u="sng" spc="-10" dirty="0">
                <a:cs typeface="Calibri"/>
              </a:rPr>
              <a:t>Seltener:</a:t>
            </a:r>
            <a:r>
              <a:rPr lang="de-DE" spc="-10" dirty="0">
                <a:cs typeface="Calibri"/>
              </a:rPr>
              <a:t> Ösophagus, Duodenum, Kolon, Rektum, Anus</a:t>
            </a:r>
          </a:p>
          <a:p>
            <a:pPr marL="812800" lvl="1" indent="-342900">
              <a:lnSpc>
                <a:spcPct val="150000"/>
              </a:lnSpc>
              <a:buFont typeface="Arial"/>
              <a:buChar char="•"/>
              <a:tabLst>
                <a:tab pos="355600" algn="l"/>
                <a:tab pos="356235" algn="l"/>
              </a:tabLst>
            </a:pPr>
            <a:r>
              <a:rPr lang="de-DE" spc="-10" dirty="0" err="1">
                <a:cs typeface="Calibri"/>
              </a:rPr>
              <a:t>Extragastroinestinale</a:t>
            </a:r>
            <a:r>
              <a:rPr lang="de-DE" spc="-10" dirty="0">
                <a:cs typeface="Calibri"/>
              </a:rPr>
              <a:t> </a:t>
            </a:r>
            <a:r>
              <a:rPr lang="de-DE" spc="-10" dirty="0" err="1">
                <a:cs typeface="Calibri"/>
              </a:rPr>
              <a:t>Stromatumoren</a:t>
            </a:r>
            <a:r>
              <a:rPr lang="de-DE" spc="-10" dirty="0">
                <a:cs typeface="Calibri"/>
              </a:rPr>
              <a:t>: &lt;5%, möglich im Retroperitoneum und </a:t>
            </a:r>
            <a:r>
              <a:rPr lang="de-DE" spc="-10" dirty="0" err="1">
                <a:cs typeface="Calibri"/>
              </a:rPr>
              <a:t>Mesenterium</a:t>
            </a:r>
            <a:endParaRPr lang="de-DE" spc="-10" dirty="0">
              <a:cs typeface="Calibri"/>
            </a:endParaRPr>
          </a:p>
          <a:p>
            <a:pPr marL="355600" marR="5080" indent="-342900">
              <a:lnSpc>
                <a:spcPct val="100000"/>
              </a:lnSpc>
              <a:tabLst>
                <a:tab pos="354965" algn="l"/>
                <a:tab pos="355600" algn="l"/>
              </a:tabLst>
            </a:pPr>
            <a:endParaRPr lang="de-CH" spc="-10" dirty="0">
              <a:cs typeface="Calibri"/>
            </a:endParaRPr>
          </a:p>
          <a:p>
            <a:pPr marL="355600" marR="5080" indent="-342900">
              <a:lnSpc>
                <a:spcPct val="100000"/>
              </a:lnSpc>
              <a:tabLst>
                <a:tab pos="354965" algn="l"/>
                <a:tab pos="355600" algn="l"/>
              </a:tabLst>
            </a:pPr>
            <a:r>
              <a:rPr lang="de-CH" spc="-10" dirty="0">
                <a:cs typeface="Calibri"/>
              </a:rPr>
              <a:t>20% der GIST sind bei ED metastasiert </a:t>
            </a:r>
          </a:p>
          <a:p>
            <a:pPr marL="12700" marR="5080">
              <a:lnSpc>
                <a:spcPct val="100000"/>
              </a:lnSpc>
              <a:tabLst>
                <a:tab pos="354965" algn="l"/>
                <a:tab pos="355600" algn="l"/>
              </a:tabLst>
            </a:pPr>
            <a:r>
              <a:rPr lang="de-CH" spc="-10" dirty="0">
                <a:cs typeface="Calibri"/>
              </a:rPr>
              <a:t>Metastasen Lokalisation: 	- </a:t>
            </a:r>
            <a:r>
              <a:rPr lang="de-CH" dirty="0">
                <a:cs typeface="Calibri"/>
              </a:rPr>
              <a:t>65% </a:t>
            </a:r>
            <a:r>
              <a:rPr lang="de-CH" spc="-30" dirty="0">
                <a:cs typeface="Calibri"/>
              </a:rPr>
              <a:t>Leber</a:t>
            </a:r>
          </a:p>
          <a:p>
            <a:pPr marL="12700" marR="5080">
              <a:lnSpc>
                <a:spcPct val="100000"/>
              </a:lnSpc>
              <a:tabLst>
                <a:tab pos="354965" algn="l"/>
                <a:tab pos="355600" algn="l"/>
              </a:tabLst>
            </a:pPr>
            <a:r>
              <a:rPr lang="de-CH" spc="-30" dirty="0">
                <a:cs typeface="Calibri"/>
              </a:rPr>
              <a:t>					- </a:t>
            </a:r>
            <a:r>
              <a:rPr lang="de-CH" dirty="0">
                <a:cs typeface="Calibri"/>
              </a:rPr>
              <a:t>20% </a:t>
            </a:r>
            <a:r>
              <a:rPr lang="de-CH" spc="-10" dirty="0">
                <a:cs typeface="Calibri"/>
              </a:rPr>
              <a:t>Peritoneum </a:t>
            </a:r>
          </a:p>
          <a:p>
            <a:pPr marL="12700" marR="5080">
              <a:lnSpc>
                <a:spcPct val="100000"/>
              </a:lnSpc>
              <a:tabLst>
                <a:tab pos="354965" algn="l"/>
                <a:tab pos="355600" algn="l"/>
              </a:tabLst>
            </a:pPr>
            <a:r>
              <a:rPr lang="de-CH" spc="-10" dirty="0">
                <a:cs typeface="Calibri"/>
              </a:rPr>
              <a:t>					- </a:t>
            </a:r>
            <a:r>
              <a:rPr lang="de-CH" spc="-5" dirty="0">
                <a:cs typeface="Calibri"/>
              </a:rPr>
              <a:t>sehr </a:t>
            </a:r>
            <a:r>
              <a:rPr lang="de-CH" spc="-10" dirty="0">
                <a:cs typeface="Calibri"/>
              </a:rPr>
              <a:t>selten </a:t>
            </a:r>
            <a:r>
              <a:rPr lang="de-CH" spc="-5" dirty="0">
                <a:cs typeface="Calibri"/>
              </a:rPr>
              <a:t>Lunge, </a:t>
            </a:r>
            <a:r>
              <a:rPr lang="de-CH" spc="-10" dirty="0">
                <a:cs typeface="Calibri"/>
              </a:rPr>
              <a:t>Knochen, 					Lymphknoten</a:t>
            </a:r>
            <a:endParaRPr lang="de-CH" dirty="0">
              <a:cs typeface="Calibri"/>
            </a:endParaRPr>
          </a:p>
        </p:txBody>
      </p:sp>
      <p:graphicFrame>
        <p:nvGraphicFramePr>
          <p:cNvPr id="15" name="Chart 14">
            <a:extLst>
              <a:ext uri="{FF2B5EF4-FFF2-40B4-BE49-F238E27FC236}">
                <a16:creationId xmlns:a16="http://schemas.microsoft.com/office/drawing/2014/main" id="{9F347D0E-9BC5-EB6E-DC48-AD0DBA6BBF4D}"/>
              </a:ext>
            </a:extLst>
          </p:cNvPr>
          <p:cNvGraphicFramePr>
            <a:graphicFrameLocks/>
          </p:cNvGraphicFramePr>
          <p:nvPr/>
        </p:nvGraphicFramePr>
        <p:xfrm>
          <a:off x="6635325" y="1030884"/>
          <a:ext cx="5721928" cy="5386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5308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436BB73-5E7A-2F65-612B-AC0888CD0269}"/>
              </a:ext>
            </a:extLst>
          </p:cNvPr>
          <p:cNvSpPr txBox="1">
            <a:spLocks noGrp="1"/>
          </p:cNvSpPr>
          <p:nvPr>
            <p:ph type="title"/>
          </p:nvPr>
        </p:nvSpPr>
        <p:spPr>
          <a:xfrm>
            <a:off x="2126673" y="387532"/>
            <a:ext cx="7090755" cy="615553"/>
          </a:xfrm>
          <a:prstGeom prst="rect">
            <a:avLst/>
          </a:prstGeom>
        </p:spPr>
        <p:txBody>
          <a:bodyPr vert="horz" wrap="square" lIns="0" tIns="0" rIns="0" bIns="0" rtlCol="0">
            <a:spAutoFit/>
          </a:bodyPr>
          <a:lstStyle/>
          <a:p>
            <a:pPr marL="12700" algn="ctr">
              <a:lnSpc>
                <a:spcPct val="100000"/>
              </a:lnSpc>
            </a:pPr>
            <a:r>
              <a:rPr lang="de-DE" sz="4000" spc="-5" dirty="0">
                <a:latin typeface="+mn-lt"/>
              </a:rPr>
              <a:t>Pathogenese</a:t>
            </a:r>
          </a:p>
        </p:txBody>
      </p:sp>
      <p:sp>
        <p:nvSpPr>
          <p:cNvPr id="5" name="TextBox 4">
            <a:extLst>
              <a:ext uri="{FF2B5EF4-FFF2-40B4-BE49-F238E27FC236}">
                <a16:creationId xmlns:a16="http://schemas.microsoft.com/office/drawing/2014/main" id="{EC927302-729C-2611-7F56-ECC1DFF10B4D}"/>
              </a:ext>
            </a:extLst>
          </p:cNvPr>
          <p:cNvSpPr txBox="1"/>
          <p:nvPr/>
        </p:nvSpPr>
        <p:spPr>
          <a:xfrm>
            <a:off x="448887" y="1912010"/>
            <a:ext cx="4871259" cy="2805320"/>
          </a:xfrm>
          <a:prstGeom prst="rect">
            <a:avLst/>
          </a:prstGeom>
          <a:noFill/>
        </p:spPr>
        <p:txBody>
          <a:bodyPr wrap="square">
            <a:spAutoFit/>
          </a:bodyPr>
          <a:lstStyle/>
          <a:p>
            <a:pPr marL="355600" indent="-342900">
              <a:lnSpc>
                <a:spcPct val="150000"/>
              </a:lnSpc>
              <a:buFont typeface="Arial"/>
              <a:buChar char="•"/>
              <a:tabLst>
                <a:tab pos="355600" algn="l"/>
                <a:tab pos="356235" algn="l"/>
              </a:tabLst>
            </a:pPr>
            <a:r>
              <a:rPr lang="en-GB" sz="2000" b="0" i="0" dirty="0">
                <a:solidFill>
                  <a:srgbClr val="000000"/>
                </a:solidFill>
                <a:effectLst/>
              </a:rPr>
              <a:t>GIST </a:t>
            </a:r>
            <a:r>
              <a:rPr lang="en-GB" sz="2000" b="0" i="0" dirty="0" err="1">
                <a:solidFill>
                  <a:srgbClr val="000000"/>
                </a:solidFill>
                <a:effectLst/>
              </a:rPr>
              <a:t>entstehen</a:t>
            </a:r>
            <a:r>
              <a:rPr lang="en-GB" sz="2000" b="0" i="0" dirty="0">
                <a:solidFill>
                  <a:srgbClr val="000000"/>
                </a:solidFill>
                <a:effectLst/>
              </a:rPr>
              <a:t> </a:t>
            </a:r>
            <a:r>
              <a:rPr lang="en-GB" sz="2000" b="0" i="0" dirty="0" err="1">
                <a:solidFill>
                  <a:srgbClr val="000000"/>
                </a:solidFill>
                <a:effectLst/>
              </a:rPr>
              <a:t>aus</a:t>
            </a:r>
            <a:r>
              <a:rPr lang="en-GB" sz="2000" b="0" i="0" dirty="0">
                <a:solidFill>
                  <a:srgbClr val="000000"/>
                </a:solidFill>
                <a:effectLst/>
              </a:rPr>
              <a:t> </a:t>
            </a:r>
            <a:r>
              <a:rPr lang="en-GB" sz="2000" b="0" i="0" dirty="0" err="1">
                <a:solidFill>
                  <a:srgbClr val="000000"/>
                </a:solidFill>
                <a:effectLst/>
              </a:rPr>
              <a:t>interstitiellen</a:t>
            </a:r>
            <a:r>
              <a:rPr lang="en-GB" sz="2000" b="0" i="0" dirty="0">
                <a:solidFill>
                  <a:srgbClr val="000000"/>
                </a:solidFill>
                <a:effectLst/>
              </a:rPr>
              <a:t> </a:t>
            </a:r>
            <a:r>
              <a:rPr lang="en-GB" sz="2000" b="0" i="0" dirty="0" err="1">
                <a:solidFill>
                  <a:srgbClr val="000000"/>
                </a:solidFill>
                <a:effectLst/>
              </a:rPr>
              <a:t>Cajal</a:t>
            </a:r>
            <a:r>
              <a:rPr lang="en-GB" sz="2000" b="0" i="0" dirty="0">
                <a:solidFill>
                  <a:srgbClr val="000000"/>
                </a:solidFill>
                <a:effectLst/>
              </a:rPr>
              <a:t>-Zellen (GI-</a:t>
            </a:r>
            <a:r>
              <a:rPr lang="en-GB" sz="2000" b="0" i="0" dirty="0" err="1">
                <a:solidFill>
                  <a:srgbClr val="000000"/>
                </a:solidFill>
                <a:effectLst/>
              </a:rPr>
              <a:t>Schrittmacherzellen</a:t>
            </a:r>
            <a:r>
              <a:rPr lang="en-GB" sz="2000" b="0" i="0" dirty="0">
                <a:solidFill>
                  <a:srgbClr val="000000"/>
                </a:solidFill>
                <a:effectLst/>
              </a:rPr>
              <a:t>)</a:t>
            </a:r>
          </a:p>
          <a:p>
            <a:pPr marL="355600" indent="-342900">
              <a:lnSpc>
                <a:spcPct val="150000"/>
              </a:lnSpc>
              <a:buFont typeface="Arial"/>
              <a:buChar char="•"/>
              <a:tabLst>
                <a:tab pos="355600" algn="l"/>
                <a:tab pos="356235" algn="l"/>
              </a:tabLst>
            </a:pPr>
            <a:r>
              <a:rPr lang="en-GB" sz="2000" b="0" i="0" dirty="0">
                <a:solidFill>
                  <a:srgbClr val="000000"/>
                </a:solidFill>
                <a:effectLst/>
              </a:rPr>
              <a:t>80% </a:t>
            </a:r>
            <a:r>
              <a:rPr lang="en-GB" sz="2000" b="0" i="0" dirty="0" err="1">
                <a:solidFill>
                  <a:srgbClr val="000000"/>
                </a:solidFill>
                <a:effectLst/>
              </a:rPr>
              <a:t>tragen</a:t>
            </a:r>
            <a:r>
              <a:rPr lang="en-GB" sz="2000" b="0" i="0" dirty="0">
                <a:solidFill>
                  <a:srgbClr val="000000"/>
                </a:solidFill>
                <a:effectLst/>
              </a:rPr>
              <a:t> </a:t>
            </a:r>
            <a:r>
              <a:rPr lang="en-GB" sz="2000" b="0" i="0" dirty="0">
                <a:solidFill>
                  <a:srgbClr val="FF0000"/>
                </a:solidFill>
                <a:effectLst/>
              </a:rPr>
              <a:t>KIT-Gen-</a:t>
            </a:r>
            <a:r>
              <a:rPr lang="en-GB" sz="2000" b="0" i="0" dirty="0" err="1">
                <a:solidFill>
                  <a:srgbClr val="FF0000"/>
                </a:solidFill>
                <a:effectLst/>
              </a:rPr>
              <a:t>Mutationen</a:t>
            </a:r>
            <a:r>
              <a:rPr lang="en-GB" sz="2000" b="0" i="0" dirty="0">
                <a:solidFill>
                  <a:srgbClr val="FF0000"/>
                </a:solidFill>
                <a:effectLst/>
              </a:rPr>
              <a:t>, CD117 (KIT) </a:t>
            </a:r>
            <a:r>
              <a:rPr lang="en-GB" sz="2000" b="0" i="0" dirty="0" err="1">
                <a:solidFill>
                  <a:srgbClr val="000000"/>
                </a:solidFill>
                <a:effectLst/>
              </a:rPr>
              <a:t>als</a:t>
            </a:r>
            <a:r>
              <a:rPr lang="en-GB" sz="2000" b="0" i="0" dirty="0">
                <a:solidFill>
                  <a:srgbClr val="000000"/>
                </a:solidFill>
                <a:effectLst/>
              </a:rPr>
              <a:t> </a:t>
            </a:r>
            <a:r>
              <a:rPr lang="en-GB" sz="2000" b="0" i="0" dirty="0" err="1">
                <a:solidFill>
                  <a:srgbClr val="000000"/>
                </a:solidFill>
                <a:effectLst/>
              </a:rPr>
              <a:t>Hauptmarker</a:t>
            </a:r>
            <a:endParaRPr lang="en-GB" sz="2000" b="0" i="0" dirty="0">
              <a:solidFill>
                <a:srgbClr val="000000"/>
              </a:solidFill>
              <a:effectLst/>
            </a:endParaRPr>
          </a:p>
          <a:p>
            <a:pPr marL="355600" indent="-342900">
              <a:lnSpc>
                <a:spcPct val="150000"/>
              </a:lnSpc>
              <a:buFont typeface="Arial"/>
              <a:buChar char="•"/>
              <a:tabLst>
                <a:tab pos="355600" algn="l"/>
                <a:tab pos="356235" algn="l"/>
              </a:tabLst>
            </a:pPr>
            <a:r>
              <a:rPr lang="en-GB" sz="2000" b="0" i="0" dirty="0">
                <a:solidFill>
                  <a:srgbClr val="000000"/>
                </a:solidFill>
                <a:effectLst/>
              </a:rPr>
              <a:t>KIT- und PDGFRA-</a:t>
            </a:r>
            <a:r>
              <a:rPr lang="en-GB" sz="2000" b="0" i="0" dirty="0" err="1">
                <a:solidFill>
                  <a:srgbClr val="000000"/>
                </a:solidFill>
                <a:effectLst/>
              </a:rPr>
              <a:t>Mutationen</a:t>
            </a:r>
            <a:r>
              <a:rPr lang="en-GB" sz="2000" b="0" i="0" dirty="0">
                <a:solidFill>
                  <a:srgbClr val="000000"/>
                </a:solidFill>
                <a:effectLst/>
              </a:rPr>
              <a:t> </a:t>
            </a:r>
            <a:r>
              <a:rPr lang="en-GB" sz="2000" b="0" i="0" dirty="0" err="1">
                <a:solidFill>
                  <a:srgbClr val="000000"/>
                </a:solidFill>
                <a:effectLst/>
              </a:rPr>
              <a:t>führen</a:t>
            </a:r>
            <a:r>
              <a:rPr lang="en-GB" sz="2000" b="0" i="0" dirty="0">
                <a:solidFill>
                  <a:srgbClr val="000000"/>
                </a:solidFill>
                <a:effectLst/>
              </a:rPr>
              <a:t> </a:t>
            </a:r>
            <a:r>
              <a:rPr lang="en-GB" sz="2000" b="0" i="0" dirty="0" err="1">
                <a:solidFill>
                  <a:srgbClr val="000000"/>
                </a:solidFill>
                <a:effectLst/>
              </a:rPr>
              <a:t>zur</a:t>
            </a:r>
            <a:r>
              <a:rPr lang="en-GB" sz="2000" b="0" i="0" dirty="0">
                <a:solidFill>
                  <a:srgbClr val="000000"/>
                </a:solidFill>
                <a:effectLst/>
              </a:rPr>
              <a:t> </a:t>
            </a:r>
            <a:r>
              <a:rPr lang="en-GB" sz="2000" b="0" i="0" dirty="0" err="1">
                <a:solidFill>
                  <a:srgbClr val="000000"/>
                </a:solidFill>
                <a:effectLst/>
              </a:rPr>
              <a:t>abnormen</a:t>
            </a:r>
            <a:r>
              <a:rPr lang="en-GB" sz="2000" b="0" i="0" dirty="0">
                <a:solidFill>
                  <a:srgbClr val="000000"/>
                </a:solidFill>
                <a:effectLst/>
              </a:rPr>
              <a:t> </a:t>
            </a:r>
            <a:r>
              <a:rPr lang="en-GB" sz="2000" b="0" i="0" dirty="0" err="1">
                <a:solidFill>
                  <a:srgbClr val="000000"/>
                </a:solidFill>
                <a:effectLst/>
              </a:rPr>
              <a:t>Zellproliferation</a:t>
            </a:r>
            <a:endParaRPr lang="de-DE" sz="2000" spc="-10" dirty="0">
              <a:cs typeface="Calibri"/>
            </a:endParaRPr>
          </a:p>
        </p:txBody>
      </p:sp>
      <p:pic>
        <p:nvPicPr>
          <p:cNvPr id="4098" name="Picture 2">
            <a:extLst>
              <a:ext uri="{FF2B5EF4-FFF2-40B4-BE49-F238E27FC236}">
                <a16:creationId xmlns:a16="http://schemas.microsoft.com/office/drawing/2014/main" id="{10ACDB65-1A16-B092-CCF9-FE99D476CA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30"/>
          <a:stretch/>
        </p:blipFill>
        <p:spPr bwMode="auto">
          <a:xfrm>
            <a:off x="5761500" y="1560120"/>
            <a:ext cx="5981614"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55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1078"/>
            <a:ext cx="10515600" cy="625272"/>
          </a:xfrm>
        </p:spPr>
        <p:txBody>
          <a:bodyPr/>
          <a:lstStyle/>
          <a:p>
            <a:pPr algn="ctr"/>
            <a:r>
              <a:rPr lang="de-CH" sz="2800" spc="-5" dirty="0"/>
              <a:t>Molekulare</a:t>
            </a:r>
            <a:r>
              <a:rPr lang="de-CH" dirty="0"/>
              <a:t> </a:t>
            </a:r>
            <a:r>
              <a:rPr lang="de-CH" sz="2800" spc="-5" dirty="0"/>
              <a:t>Pathogenese</a:t>
            </a:r>
            <a:endParaRPr dirty="0"/>
          </a:p>
        </p:txBody>
      </p:sp>
      <p:sp>
        <p:nvSpPr>
          <p:cNvPr id="3" name="Content Placeholder 2"/>
          <p:cNvSpPr>
            <a:spLocks noGrp="1"/>
          </p:cNvSpPr>
          <p:nvPr>
            <p:ph idx="1"/>
          </p:nvPr>
        </p:nvSpPr>
        <p:spPr>
          <a:xfrm>
            <a:off x="838200" y="2126070"/>
            <a:ext cx="10515600" cy="4351338"/>
          </a:xfrm>
        </p:spPr>
        <p:txBody>
          <a:bodyPr>
            <a:normAutofit/>
          </a:bodyPr>
          <a:lstStyle/>
          <a:p>
            <a:pPr marL="285750" indent="-285750">
              <a:lnSpc>
                <a:spcPct val="150000"/>
              </a:lnSpc>
              <a:buFont typeface="Arial" panose="020B0604020202020204" pitchFamily="34" charset="0"/>
              <a:buChar char="•"/>
            </a:pPr>
            <a:r>
              <a:rPr sz="2000" dirty="0"/>
              <a:t>KIT-Mutation (Exon 11 &gt; 9 &gt; </a:t>
            </a:r>
            <a:r>
              <a:rPr sz="2000" dirty="0" err="1"/>
              <a:t>seltene</a:t>
            </a:r>
            <a:r>
              <a:rPr sz="2000" dirty="0"/>
              <a:t> Exons) </a:t>
            </a:r>
            <a:r>
              <a:rPr sz="2000" dirty="0" err="1"/>
              <a:t>bei</a:t>
            </a:r>
            <a:r>
              <a:rPr sz="2000" dirty="0"/>
              <a:t> ~80 %</a:t>
            </a:r>
          </a:p>
          <a:p>
            <a:pPr marL="285750" indent="-285750">
              <a:lnSpc>
                <a:spcPct val="150000"/>
              </a:lnSpc>
              <a:buFont typeface="Arial" panose="020B0604020202020204" pitchFamily="34" charset="0"/>
              <a:buChar char="•"/>
            </a:pPr>
            <a:r>
              <a:rPr sz="2000" dirty="0"/>
              <a:t>PDGFRA-</a:t>
            </a:r>
            <a:r>
              <a:rPr sz="2000" dirty="0" err="1"/>
              <a:t>Mutationen</a:t>
            </a:r>
            <a:r>
              <a:rPr sz="2000" dirty="0"/>
              <a:t> </a:t>
            </a:r>
            <a:r>
              <a:rPr sz="2000" dirty="0" err="1"/>
              <a:t>bei</a:t>
            </a:r>
            <a:r>
              <a:rPr sz="2000" dirty="0"/>
              <a:t> 5–10 % (z. B. D842V → </a:t>
            </a:r>
            <a:r>
              <a:rPr sz="2000" dirty="0" err="1"/>
              <a:t>Imatinib-resistent</a:t>
            </a:r>
            <a:r>
              <a:rPr sz="2000" dirty="0"/>
              <a:t>)</a:t>
            </a:r>
          </a:p>
          <a:p>
            <a:pPr marL="285750" indent="-285750">
              <a:lnSpc>
                <a:spcPct val="150000"/>
              </a:lnSpc>
              <a:buFont typeface="Arial" panose="020B0604020202020204" pitchFamily="34" charset="0"/>
              <a:buChar char="•"/>
            </a:pPr>
            <a:r>
              <a:rPr sz="2000" dirty="0" err="1"/>
              <a:t>Wildtyp</a:t>
            </a:r>
            <a:r>
              <a:rPr sz="2000" dirty="0"/>
              <a:t>-GIST: SDH-</a:t>
            </a:r>
            <a:r>
              <a:rPr sz="2000" dirty="0" err="1"/>
              <a:t>defizient</a:t>
            </a:r>
            <a:r>
              <a:rPr sz="2000" dirty="0"/>
              <a:t>, BRAF, RAS o. </a:t>
            </a:r>
            <a:r>
              <a:rPr sz="2000" dirty="0" err="1"/>
              <a:t>Neurofibromatose</a:t>
            </a:r>
            <a:r>
              <a:rPr sz="2000" dirty="0"/>
              <a:t> </a:t>
            </a:r>
            <a:r>
              <a:rPr sz="2000" dirty="0" err="1"/>
              <a:t>Typ</a:t>
            </a:r>
            <a:r>
              <a:rPr sz="2000" dirty="0"/>
              <a:t> 1 </a:t>
            </a:r>
            <a:r>
              <a:rPr sz="2000" dirty="0" err="1"/>
              <a:t>assoziiert</a:t>
            </a:r>
            <a:endParaRPr sz="2000" dirty="0"/>
          </a:p>
          <a:p>
            <a:pPr marL="285750" indent="-285750">
              <a:lnSpc>
                <a:spcPct val="150000"/>
              </a:lnSpc>
              <a:buFont typeface="Arial" panose="020B0604020202020204" pitchFamily="34" charset="0"/>
              <a:buChar char="•"/>
            </a:pPr>
            <a:r>
              <a:rPr sz="2000" dirty="0" err="1"/>
              <a:t>Therapie</a:t>
            </a:r>
            <a:r>
              <a:rPr sz="2000" dirty="0"/>
              <a:t> </a:t>
            </a:r>
            <a:r>
              <a:rPr sz="2000" dirty="0" err="1"/>
              <a:t>abhängig</a:t>
            </a:r>
            <a:r>
              <a:rPr sz="2000" dirty="0"/>
              <a:t> </a:t>
            </a:r>
            <a:r>
              <a:rPr sz="2000" dirty="0" err="1"/>
              <a:t>vom</a:t>
            </a:r>
            <a:r>
              <a:rPr sz="2000" dirty="0"/>
              <a:t> </a:t>
            </a:r>
            <a:r>
              <a:rPr sz="2000" dirty="0" err="1"/>
              <a:t>molekularen</a:t>
            </a:r>
            <a:r>
              <a:rPr sz="2000" dirty="0"/>
              <a:t> </a:t>
            </a:r>
            <a:r>
              <a:rPr sz="2000" dirty="0" err="1"/>
              <a:t>Profil</a:t>
            </a:r>
            <a:endParaRP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436BB73-5E7A-2F65-612B-AC0888CD0269}"/>
              </a:ext>
            </a:extLst>
          </p:cNvPr>
          <p:cNvSpPr txBox="1">
            <a:spLocks noGrp="1"/>
          </p:cNvSpPr>
          <p:nvPr>
            <p:ph type="title"/>
          </p:nvPr>
        </p:nvSpPr>
        <p:spPr>
          <a:xfrm>
            <a:off x="2126673" y="723108"/>
            <a:ext cx="7090755" cy="387798"/>
          </a:xfrm>
          <a:prstGeom prst="rect">
            <a:avLst/>
          </a:prstGeom>
        </p:spPr>
        <p:txBody>
          <a:bodyPr vert="horz" wrap="square" lIns="0" tIns="0" rIns="0" bIns="0" rtlCol="0">
            <a:spAutoFit/>
          </a:bodyPr>
          <a:lstStyle/>
          <a:p>
            <a:pPr marL="12700" algn="ctr"/>
            <a:r>
              <a:rPr lang="de-DE" sz="2800" spc="-5" dirty="0"/>
              <a:t>Genetische Syndrome</a:t>
            </a:r>
          </a:p>
        </p:txBody>
      </p:sp>
      <p:sp>
        <p:nvSpPr>
          <p:cNvPr id="5" name="TextBox 4">
            <a:extLst>
              <a:ext uri="{FF2B5EF4-FFF2-40B4-BE49-F238E27FC236}">
                <a16:creationId xmlns:a16="http://schemas.microsoft.com/office/drawing/2014/main" id="{EC927302-729C-2611-7F56-ECC1DFF10B4D}"/>
              </a:ext>
            </a:extLst>
          </p:cNvPr>
          <p:cNvSpPr txBox="1"/>
          <p:nvPr/>
        </p:nvSpPr>
        <p:spPr>
          <a:xfrm>
            <a:off x="986789" y="1792075"/>
            <a:ext cx="10856344" cy="3690177"/>
          </a:xfrm>
          <a:prstGeom prst="rect">
            <a:avLst/>
          </a:prstGeom>
          <a:noFill/>
        </p:spPr>
        <p:txBody>
          <a:bodyPr wrap="square">
            <a:spAutoFit/>
          </a:bodyPr>
          <a:lstStyle/>
          <a:p>
            <a:pPr marL="355600" indent="-342900">
              <a:lnSpc>
                <a:spcPct val="200000"/>
              </a:lnSpc>
              <a:buFont typeface="Arial"/>
              <a:buChar char="•"/>
              <a:tabLst>
                <a:tab pos="355600" algn="l"/>
                <a:tab pos="356235" algn="l"/>
              </a:tabLst>
            </a:pPr>
            <a:r>
              <a:rPr lang="en-GB" sz="2000" b="0" i="0" dirty="0">
                <a:solidFill>
                  <a:srgbClr val="000000"/>
                </a:solidFill>
                <a:effectLst/>
              </a:rPr>
              <a:t>5% der GIST </a:t>
            </a:r>
            <a:r>
              <a:rPr lang="en-GB" sz="2000" b="0" i="0" dirty="0" err="1">
                <a:solidFill>
                  <a:srgbClr val="000000"/>
                </a:solidFill>
                <a:effectLst/>
              </a:rPr>
              <a:t>sind</a:t>
            </a:r>
            <a:r>
              <a:rPr lang="en-GB" sz="2000" b="0" i="0" dirty="0">
                <a:solidFill>
                  <a:srgbClr val="000000"/>
                </a:solidFill>
                <a:effectLst/>
              </a:rPr>
              <a:t> </a:t>
            </a:r>
            <a:r>
              <a:rPr lang="en-GB" sz="2000" b="0" i="0" dirty="0" err="1">
                <a:solidFill>
                  <a:srgbClr val="000000"/>
                </a:solidFill>
                <a:effectLst/>
              </a:rPr>
              <a:t>genetisch</a:t>
            </a:r>
            <a:r>
              <a:rPr lang="en-GB" sz="2000" b="0" i="0" dirty="0">
                <a:solidFill>
                  <a:srgbClr val="000000"/>
                </a:solidFill>
                <a:effectLst/>
              </a:rPr>
              <a:t> </a:t>
            </a:r>
            <a:r>
              <a:rPr lang="en-GB" sz="2000" b="0" i="0" dirty="0" err="1">
                <a:solidFill>
                  <a:srgbClr val="000000"/>
                </a:solidFill>
                <a:effectLst/>
              </a:rPr>
              <a:t>bedingt</a:t>
            </a:r>
            <a:endParaRPr lang="en-GB" sz="2000" b="0" i="0" dirty="0">
              <a:solidFill>
                <a:srgbClr val="000000"/>
              </a:solidFill>
              <a:effectLst/>
            </a:endParaRPr>
          </a:p>
          <a:p>
            <a:pPr marL="355600" indent="-342900">
              <a:lnSpc>
                <a:spcPct val="200000"/>
              </a:lnSpc>
              <a:buFont typeface="Arial"/>
              <a:buChar char="•"/>
              <a:tabLst>
                <a:tab pos="355600" algn="l"/>
                <a:tab pos="356235" algn="l"/>
              </a:tabLst>
            </a:pPr>
            <a:r>
              <a:rPr lang="en-GB" sz="2000" b="0" i="0" dirty="0" err="1">
                <a:solidFill>
                  <a:srgbClr val="000000"/>
                </a:solidFill>
                <a:effectLst/>
              </a:rPr>
              <a:t>Familiäres</a:t>
            </a:r>
            <a:r>
              <a:rPr lang="en-GB" sz="2000" b="0" i="0" dirty="0">
                <a:solidFill>
                  <a:srgbClr val="000000"/>
                </a:solidFill>
                <a:effectLst/>
              </a:rPr>
              <a:t> GIST-</a:t>
            </a:r>
            <a:r>
              <a:rPr lang="en-GB" sz="2000" b="0" i="0" dirty="0" err="1">
                <a:solidFill>
                  <a:srgbClr val="000000"/>
                </a:solidFill>
                <a:effectLst/>
              </a:rPr>
              <a:t>Syndrom</a:t>
            </a:r>
            <a:r>
              <a:rPr lang="en-GB" sz="2000" b="0" i="0" dirty="0">
                <a:solidFill>
                  <a:srgbClr val="000000"/>
                </a:solidFill>
                <a:effectLst/>
              </a:rPr>
              <a:t>: </a:t>
            </a:r>
            <a:r>
              <a:rPr lang="en-GB" sz="2000" b="0" i="0" dirty="0" err="1">
                <a:solidFill>
                  <a:srgbClr val="000000"/>
                </a:solidFill>
                <a:effectLst/>
              </a:rPr>
              <a:t>Vererbbare</a:t>
            </a:r>
            <a:r>
              <a:rPr lang="en-GB" sz="2000" b="0" i="0" dirty="0">
                <a:solidFill>
                  <a:srgbClr val="000000"/>
                </a:solidFill>
                <a:effectLst/>
              </a:rPr>
              <a:t> KIT/PDGFRA-</a:t>
            </a:r>
            <a:r>
              <a:rPr lang="en-GB" sz="2000" b="0" i="0" dirty="0" err="1">
                <a:solidFill>
                  <a:srgbClr val="000000"/>
                </a:solidFill>
                <a:effectLst/>
              </a:rPr>
              <a:t>Mutationen</a:t>
            </a:r>
            <a:endParaRPr lang="en-GB" sz="2000" b="0" i="0" dirty="0">
              <a:solidFill>
                <a:srgbClr val="000000"/>
              </a:solidFill>
              <a:effectLst/>
            </a:endParaRPr>
          </a:p>
          <a:p>
            <a:pPr marL="355600" indent="-342900">
              <a:lnSpc>
                <a:spcPct val="200000"/>
              </a:lnSpc>
              <a:buFont typeface="Arial"/>
              <a:buChar char="•"/>
              <a:tabLst>
                <a:tab pos="355600" algn="l"/>
                <a:tab pos="356235" algn="l"/>
              </a:tabLst>
            </a:pPr>
            <a:r>
              <a:rPr lang="en-GB" sz="2000" b="0" i="0" dirty="0" err="1">
                <a:solidFill>
                  <a:srgbClr val="000000"/>
                </a:solidFill>
                <a:effectLst/>
              </a:rPr>
              <a:t>Neurofibromatose</a:t>
            </a:r>
            <a:r>
              <a:rPr lang="en-GB" sz="2000" b="0" i="0" dirty="0">
                <a:solidFill>
                  <a:srgbClr val="000000"/>
                </a:solidFill>
                <a:effectLst/>
              </a:rPr>
              <a:t> </a:t>
            </a:r>
            <a:r>
              <a:rPr lang="en-GB" sz="2000" b="0" i="0" dirty="0" err="1">
                <a:solidFill>
                  <a:srgbClr val="000000"/>
                </a:solidFill>
                <a:effectLst/>
              </a:rPr>
              <a:t>Typ</a:t>
            </a:r>
            <a:r>
              <a:rPr lang="en-GB" sz="2000" b="0" i="0" dirty="0">
                <a:solidFill>
                  <a:srgbClr val="000000"/>
                </a:solidFill>
                <a:effectLst/>
              </a:rPr>
              <a:t> 1: </a:t>
            </a:r>
            <a:r>
              <a:rPr lang="en-GB" sz="2000" b="0" i="0" dirty="0" err="1">
                <a:solidFill>
                  <a:srgbClr val="000000"/>
                </a:solidFill>
                <a:effectLst/>
              </a:rPr>
              <a:t>Hohe</a:t>
            </a:r>
            <a:r>
              <a:rPr lang="en-GB" sz="2000" b="0" i="0" dirty="0">
                <a:solidFill>
                  <a:srgbClr val="000000"/>
                </a:solidFill>
                <a:effectLst/>
              </a:rPr>
              <a:t> </a:t>
            </a:r>
            <a:r>
              <a:rPr lang="en-GB" sz="2000" b="0" i="0" dirty="0" err="1">
                <a:solidFill>
                  <a:srgbClr val="000000"/>
                </a:solidFill>
                <a:effectLst/>
              </a:rPr>
              <a:t>Inzidenz</a:t>
            </a:r>
            <a:r>
              <a:rPr lang="en-GB" sz="2000" b="0" i="0" dirty="0">
                <a:solidFill>
                  <a:srgbClr val="000000"/>
                </a:solidFill>
                <a:effectLst/>
              </a:rPr>
              <a:t> von GIST </a:t>
            </a:r>
            <a:r>
              <a:rPr lang="en-GB" sz="2000" b="0" i="0" dirty="0" err="1">
                <a:solidFill>
                  <a:srgbClr val="000000"/>
                </a:solidFill>
                <a:effectLst/>
              </a:rPr>
              <a:t>im</a:t>
            </a:r>
            <a:r>
              <a:rPr lang="en-GB" sz="2000" b="0" i="0" dirty="0">
                <a:solidFill>
                  <a:srgbClr val="000000"/>
                </a:solidFill>
                <a:effectLst/>
              </a:rPr>
              <a:t> </a:t>
            </a:r>
            <a:r>
              <a:rPr lang="en-GB" sz="2000" b="0" i="0" dirty="0" err="1">
                <a:solidFill>
                  <a:srgbClr val="000000"/>
                </a:solidFill>
                <a:effectLst/>
              </a:rPr>
              <a:t>Dünndarm</a:t>
            </a:r>
            <a:endParaRPr lang="en-GB" sz="2000" b="0" i="0" dirty="0">
              <a:solidFill>
                <a:srgbClr val="000000"/>
              </a:solidFill>
              <a:effectLst/>
            </a:endParaRPr>
          </a:p>
          <a:p>
            <a:pPr marL="355600" indent="-342900">
              <a:lnSpc>
                <a:spcPct val="200000"/>
              </a:lnSpc>
              <a:buFont typeface="Arial"/>
              <a:buChar char="•"/>
              <a:tabLst>
                <a:tab pos="355600" algn="l"/>
                <a:tab pos="356235" algn="l"/>
              </a:tabLst>
            </a:pPr>
            <a:r>
              <a:rPr lang="en-GB" sz="2000" b="0" i="0" dirty="0">
                <a:solidFill>
                  <a:srgbClr val="000000"/>
                </a:solidFill>
                <a:effectLst/>
              </a:rPr>
              <a:t>Carney-Stratakis-</a:t>
            </a:r>
            <a:r>
              <a:rPr lang="en-GB" sz="2000" b="0" i="0" dirty="0" err="1">
                <a:solidFill>
                  <a:srgbClr val="000000"/>
                </a:solidFill>
                <a:effectLst/>
              </a:rPr>
              <a:t>Syndrom</a:t>
            </a:r>
            <a:endParaRPr lang="en-GB" sz="2000" dirty="0">
              <a:solidFill>
                <a:srgbClr val="000000"/>
              </a:solidFill>
            </a:endParaRPr>
          </a:p>
          <a:p>
            <a:pPr marL="812800" lvl="1" indent="-342900">
              <a:lnSpc>
                <a:spcPct val="200000"/>
              </a:lnSpc>
              <a:buFont typeface="Arial"/>
              <a:buChar char="•"/>
              <a:tabLst>
                <a:tab pos="355600" algn="l"/>
                <a:tab pos="356235" algn="l"/>
              </a:tabLst>
            </a:pPr>
            <a:r>
              <a:rPr lang="en-GB" sz="2000" b="0" i="0" dirty="0">
                <a:solidFill>
                  <a:srgbClr val="000000"/>
                </a:solidFill>
                <a:effectLst/>
              </a:rPr>
              <a:t>Carney-Trias: </a:t>
            </a:r>
            <a:r>
              <a:rPr lang="en-GB" sz="2000" dirty="0">
                <a:solidFill>
                  <a:srgbClr val="000000"/>
                </a:solidFill>
              </a:rPr>
              <a:t>Magen (</a:t>
            </a:r>
            <a:r>
              <a:rPr lang="en-GB" sz="2000" b="0" i="0" dirty="0">
                <a:solidFill>
                  <a:srgbClr val="000000"/>
                </a:solidFill>
                <a:effectLst/>
              </a:rPr>
              <a:t>GIST) + </a:t>
            </a:r>
            <a:r>
              <a:rPr lang="en-GB" sz="2000" b="0" i="0" dirty="0" err="1">
                <a:solidFill>
                  <a:srgbClr val="000000"/>
                </a:solidFill>
                <a:effectLst/>
              </a:rPr>
              <a:t>Drüsen</a:t>
            </a:r>
            <a:r>
              <a:rPr lang="en-GB" sz="2000" b="0" i="0" dirty="0">
                <a:solidFill>
                  <a:srgbClr val="000000"/>
                </a:solidFill>
                <a:effectLst/>
              </a:rPr>
              <a:t> (</a:t>
            </a:r>
            <a:r>
              <a:rPr lang="en-GB" sz="2000" b="0" i="0" dirty="0" err="1">
                <a:solidFill>
                  <a:srgbClr val="000000"/>
                </a:solidFill>
                <a:effectLst/>
              </a:rPr>
              <a:t>Paragangliome</a:t>
            </a:r>
            <a:r>
              <a:rPr lang="en-GB" sz="2000" b="0" i="0" dirty="0">
                <a:solidFill>
                  <a:srgbClr val="000000"/>
                </a:solidFill>
                <a:effectLst/>
              </a:rPr>
              <a:t>, </a:t>
            </a:r>
            <a:r>
              <a:rPr lang="en-GB" sz="2000" b="0" i="0" dirty="0" err="1">
                <a:solidFill>
                  <a:srgbClr val="000000"/>
                </a:solidFill>
                <a:effectLst/>
              </a:rPr>
              <a:t>Pheochromozytome</a:t>
            </a:r>
            <a:r>
              <a:rPr lang="en-GB" sz="2000" dirty="0">
                <a:solidFill>
                  <a:srgbClr val="000000"/>
                </a:solidFill>
              </a:rPr>
              <a:t>) + Lunge (</a:t>
            </a:r>
            <a:r>
              <a:rPr lang="en-GB" sz="2000" dirty="0" err="1">
                <a:solidFill>
                  <a:srgbClr val="000000"/>
                </a:solidFill>
              </a:rPr>
              <a:t>Chondrome</a:t>
            </a:r>
            <a:r>
              <a:rPr lang="en-GB" sz="2000" dirty="0">
                <a:solidFill>
                  <a:srgbClr val="000000"/>
                </a:solidFill>
              </a:rPr>
              <a:t>)</a:t>
            </a:r>
            <a:endParaRPr lang="de-DE" sz="2000" spc="-10" dirty="0">
              <a:cs typeface="Calibri"/>
            </a:endParaRPr>
          </a:p>
        </p:txBody>
      </p:sp>
    </p:spTree>
    <p:extLst>
      <p:ext uri="{BB962C8B-B14F-4D97-AF65-F5344CB8AC3E}">
        <p14:creationId xmlns:p14="http://schemas.microsoft.com/office/powerpoint/2010/main" val="2923608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436BB73-5E7A-2F65-612B-AC0888CD0269}"/>
              </a:ext>
            </a:extLst>
          </p:cNvPr>
          <p:cNvSpPr txBox="1">
            <a:spLocks noGrp="1"/>
          </p:cNvSpPr>
          <p:nvPr>
            <p:ph type="title"/>
          </p:nvPr>
        </p:nvSpPr>
        <p:spPr>
          <a:xfrm>
            <a:off x="2126673" y="692331"/>
            <a:ext cx="7090755" cy="430887"/>
          </a:xfrm>
          <a:prstGeom prst="rect">
            <a:avLst/>
          </a:prstGeom>
        </p:spPr>
        <p:txBody>
          <a:bodyPr vert="horz" wrap="square" lIns="0" tIns="0" rIns="0" bIns="0" rtlCol="0">
            <a:spAutoFit/>
          </a:bodyPr>
          <a:lstStyle/>
          <a:p>
            <a:pPr marL="12700" algn="ctr">
              <a:lnSpc>
                <a:spcPct val="100000"/>
              </a:lnSpc>
            </a:pPr>
            <a:r>
              <a:rPr lang="de-DE" sz="2800" spc="-5" dirty="0"/>
              <a:t>Symptome</a:t>
            </a:r>
          </a:p>
        </p:txBody>
      </p:sp>
      <p:sp>
        <p:nvSpPr>
          <p:cNvPr id="3" name="object 4">
            <a:extLst>
              <a:ext uri="{FF2B5EF4-FFF2-40B4-BE49-F238E27FC236}">
                <a16:creationId xmlns:a16="http://schemas.microsoft.com/office/drawing/2014/main" id="{6854EFE4-2451-1EE2-7C5C-8F81788BF2D3}"/>
              </a:ext>
            </a:extLst>
          </p:cNvPr>
          <p:cNvSpPr txBox="1"/>
          <p:nvPr/>
        </p:nvSpPr>
        <p:spPr>
          <a:xfrm>
            <a:off x="903316" y="1703963"/>
            <a:ext cx="7692044" cy="400109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lang="de-DE" sz="2000" dirty="0">
                <a:cs typeface="Calibri"/>
              </a:rPr>
              <a:t>75</a:t>
            </a:r>
            <a:r>
              <a:rPr sz="2000" dirty="0">
                <a:cs typeface="Calibri"/>
              </a:rPr>
              <a:t>% GIST</a:t>
            </a:r>
            <a:r>
              <a:rPr sz="2000" spc="-130" dirty="0">
                <a:cs typeface="Calibri"/>
              </a:rPr>
              <a:t> </a:t>
            </a:r>
            <a:r>
              <a:rPr sz="2000" spc="-10" dirty="0" err="1">
                <a:cs typeface="Calibri"/>
              </a:rPr>
              <a:t>symptomatisch</a:t>
            </a:r>
            <a:endParaRPr sz="2000" dirty="0">
              <a:cs typeface="Calibri"/>
            </a:endParaRPr>
          </a:p>
          <a:p>
            <a:pPr marL="812800" lvl="1" indent="-342900">
              <a:spcBef>
                <a:spcPts val="1200"/>
              </a:spcBef>
              <a:buFont typeface="Arial"/>
              <a:buChar char="•"/>
              <a:tabLst>
                <a:tab pos="354965" algn="l"/>
                <a:tab pos="355600" algn="l"/>
              </a:tabLst>
            </a:pPr>
            <a:r>
              <a:rPr sz="2000" dirty="0">
                <a:cs typeface="Calibri"/>
              </a:rPr>
              <a:t>GI-</a:t>
            </a:r>
            <a:r>
              <a:rPr lang="de-DE" sz="2000" dirty="0" err="1">
                <a:cs typeface="Calibri"/>
              </a:rPr>
              <a:t>Bl</a:t>
            </a:r>
            <a:r>
              <a:rPr sz="2000" dirty="0" err="1">
                <a:cs typeface="Calibri"/>
              </a:rPr>
              <a:t>utung</a:t>
            </a:r>
            <a:endParaRPr lang="en-GB" sz="2000" dirty="0">
              <a:cs typeface="Calibri"/>
            </a:endParaRPr>
          </a:p>
          <a:p>
            <a:pPr marL="1270000" lvl="2" indent="-343535">
              <a:spcBef>
                <a:spcPts val="1245"/>
              </a:spcBef>
              <a:buFont typeface="Arial"/>
              <a:buChar char="•"/>
              <a:tabLst>
                <a:tab pos="812800" algn="l"/>
                <a:tab pos="813435" algn="l"/>
              </a:tabLst>
            </a:pPr>
            <a:r>
              <a:rPr lang="en-GB" sz="2000" dirty="0">
                <a:cs typeface="Calibri"/>
              </a:rPr>
              <a:t>28% </a:t>
            </a:r>
            <a:r>
              <a:rPr lang="en-GB" sz="2000" spc="-10" dirty="0" err="1">
                <a:cs typeface="Calibri"/>
              </a:rPr>
              <a:t>Dünndarm</a:t>
            </a:r>
            <a:endParaRPr lang="en-GB" sz="2000" dirty="0">
              <a:cs typeface="Calibri"/>
            </a:endParaRPr>
          </a:p>
          <a:p>
            <a:pPr marL="1270000" lvl="2" indent="-343535">
              <a:spcBef>
                <a:spcPts val="1200"/>
              </a:spcBef>
              <a:buFont typeface="Arial"/>
              <a:buChar char="•"/>
              <a:tabLst>
                <a:tab pos="812800" algn="l"/>
                <a:tab pos="813435" algn="l"/>
              </a:tabLst>
            </a:pPr>
            <a:r>
              <a:rPr lang="de-DE" sz="2000" dirty="0">
                <a:cs typeface="Calibri"/>
              </a:rPr>
              <a:t>50%</a:t>
            </a:r>
            <a:r>
              <a:rPr lang="de-DE" sz="2000" spc="-35" dirty="0">
                <a:cs typeface="Calibri"/>
              </a:rPr>
              <a:t> Magen</a:t>
            </a:r>
            <a:endParaRPr lang="de-DE" sz="2000" dirty="0">
              <a:cs typeface="Calibri"/>
            </a:endParaRPr>
          </a:p>
          <a:p>
            <a:pPr marL="812800" lvl="1" indent="-342900">
              <a:spcBef>
                <a:spcPts val="1155"/>
              </a:spcBef>
              <a:buFont typeface="Arial"/>
              <a:buChar char="•"/>
              <a:tabLst>
                <a:tab pos="354965" algn="l"/>
                <a:tab pos="355600" algn="l"/>
              </a:tabLst>
            </a:pPr>
            <a:r>
              <a:rPr lang="de-DE" sz="2000" dirty="0" err="1">
                <a:cs typeface="Calibri"/>
              </a:rPr>
              <a:t>Abdominalschmerz</a:t>
            </a:r>
            <a:r>
              <a:rPr lang="de-DE" sz="2000" dirty="0">
                <a:cs typeface="Calibri"/>
              </a:rPr>
              <a:t> / </a:t>
            </a:r>
            <a:r>
              <a:rPr lang="de-DE" sz="2000" spc="-20" dirty="0">
                <a:cs typeface="Calibri"/>
              </a:rPr>
              <a:t>Völlegefühl</a:t>
            </a:r>
            <a:r>
              <a:rPr lang="de-DE" sz="2000" spc="-110" dirty="0">
                <a:cs typeface="Calibri"/>
              </a:rPr>
              <a:t> </a:t>
            </a:r>
            <a:r>
              <a:rPr lang="de-DE" sz="2000" spc="-5" dirty="0">
                <a:cs typeface="Calibri"/>
              </a:rPr>
              <a:t>(8-17%)</a:t>
            </a:r>
          </a:p>
          <a:p>
            <a:pPr marL="812800" lvl="1" indent="-342900">
              <a:spcBef>
                <a:spcPts val="1155"/>
              </a:spcBef>
              <a:buFont typeface="Arial"/>
              <a:buChar char="•"/>
              <a:tabLst>
                <a:tab pos="354965" algn="l"/>
                <a:tab pos="355600" algn="l"/>
              </a:tabLst>
            </a:pPr>
            <a:r>
              <a:rPr lang="de-DE" sz="2000" spc="-5" dirty="0">
                <a:cs typeface="Calibri"/>
              </a:rPr>
              <a:t>Akutes Abdomen (24%)</a:t>
            </a:r>
            <a:endParaRPr lang="de-DE" sz="2000" dirty="0">
              <a:cs typeface="Calibri"/>
            </a:endParaRPr>
          </a:p>
          <a:p>
            <a:pPr marL="812800" lvl="1" indent="-342900">
              <a:spcBef>
                <a:spcPts val="1200"/>
              </a:spcBef>
              <a:buFont typeface="Arial"/>
              <a:buChar char="•"/>
              <a:tabLst>
                <a:tab pos="354965" algn="l"/>
                <a:tab pos="355600" algn="l"/>
              </a:tabLst>
            </a:pPr>
            <a:r>
              <a:rPr sz="2000" spc="-10" dirty="0" err="1">
                <a:cs typeface="Calibri"/>
              </a:rPr>
              <a:t>Palpabler</a:t>
            </a:r>
            <a:r>
              <a:rPr sz="2000" spc="-10" dirty="0">
                <a:cs typeface="Calibri"/>
              </a:rPr>
              <a:t> </a:t>
            </a:r>
            <a:r>
              <a:rPr sz="2000" spc="-35" dirty="0">
                <a:cs typeface="Calibri"/>
              </a:rPr>
              <a:t>Tumor</a:t>
            </a:r>
            <a:r>
              <a:rPr sz="2000" spc="-55" dirty="0">
                <a:cs typeface="Calibri"/>
              </a:rPr>
              <a:t> </a:t>
            </a:r>
            <a:endParaRPr sz="2000" dirty="0">
              <a:cs typeface="Calibri"/>
            </a:endParaRPr>
          </a:p>
          <a:p>
            <a:pPr marL="812800" lvl="1" indent="-342900">
              <a:spcBef>
                <a:spcPts val="1200"/>
              </a:spcBef>
              <a:buFont typeface="Arial"/>
              <a:buChar char="•"/>
              <a:tabLst>
                <a:tab pos="354965" algn="l"/>
                <a:tab pos="355600" algn="l"/>
              </a:tabLst>
            </a:pPr>
            <a:r>
              <a:rPr sz="2000" spc="-5" dirty="0" err="1">
                <a:cs typeface="Calibri"/>
              </a:rPr>
              <a:t>Lokalisationsspezifisch</a:t>
            </a:r>
            <a:r>
              <a:rPr sz="2000" spc="-5" dirty="0">
                <a:cs typeface="Calibri"/>
              </a:rPr>
              <a:t> (</a:t>
            </a:r>
            <a:r>
              <a:rPr sz="2000" spc="-5" dirty="0" err="1">
                <a:cs typeface="Calibri"/>
              </a:rPr>
              <a:t>Dysphagie</a:t>
            </a:r>
            <a:r>
              <a:rPr sz="2000" spc="-5" dirty="0">
                <a:cs typeface="Calibri"/>
              </a:rPr>
              <a:t>,</a:t>
            </a:r>
            <a:r>
              <a:rPr sz="2000" spc="-114" dirty="0">
                <a:cs typeface="Calibri"/>
              </a:rPr>
              <a:t> </a:t>
            </a:r>
            <a:r>
              <a:rPr sz="2000" dirty="0">
                <a:cs typeface="Calibri"/>
              </a:rPr>
              <a:t>Ileus)</a:t>
            </a:r>
          </a:p>
          <a:p>
            <a:pPr marL="355600" indent="-342900">
              <a:lnSpc>
                <a:spcPct val="100000"/>
              </a:lnSpc>
              <a:spcBef>
                <a:spcPts val="1200"/>
              </a:spcBef>
              <a:buFont typeface="Arial"/>
              <a:buChar char="•"/>
              <a:tabLst>
                <a:tab pos="354965" algn="l"/>
                <a:tab pos="355600" algn="l"/>
                <a:tab pos="3138805" algn="l"/>
                <a:tab pos="3390265" algn="l"/>
              </a:tabLst>
            </a:pPr>
            <a:r>
              <a:rPr sz="2000" dirty="0">
                <a:cs typeface="Calibri"/>
              </a:rPr>
              <a:t>25%</a:t>
            </a:r>
            <a:r>
              <a:rPr sz="2000" spc="-10" dirty="0">
                <a:cs typeface="Calibri"/>
              </a:rPr>
              <a:t> </a:t>
            </a:r>
            <a:r>
              <a:rPr sz="2000" spc="-5" dirty="0">
                <a:cs typeface="Calibri"/>
              </a:rPr>
              <a:t>in</a:t>
            </a:r>
            <a:r>
              <a:rPr lang="de-CH" sz="2000" spc="-5" dirty="0" err="1">
                <a:cs typeface="Calibri"/>
              </a:rPr>
              <a:t>zidentelle</a:t>
            </a:r>
            <a:r>
              <a:rPr sz="2000" spc="-20" dirty="0">
                <a:cs typeface="Calibri"/>
              </a:rPr>
              <a:t> </a:t>
            </a:r>
            <a:r>
              <a:rPr sz="2000" dirty="0">
                <a:cs typeface="Calibri"/>
              </a:rPr>
              <a:t>GIST	</a:t>
            </a:r>
          </a:p>
        </p:txBody>
      </p:sp>
      <p:sp>
        <p:nvSpPr>
          <p:cNvPr id="6" name="object 3">
            <a:extLst>
              <a:ext uri="{FF2B5EF4-FFF2-40B4-BE49-F238E27FC236}">
                <a16:creationId xmlns:a16="http://schemas.microsoft.com/office/drawing/2014/main" id="{C7DE56BB-2967-4A07-B543-4585DF8C4B48}"/>
              </a:ext>
            </a:extLst>
          </p:cNvPr>
          <p:cNvSpPr/>
          <p:nvPr/>
        </p:nvSpPr>
        <p:spPr>
          <a:xfrm>
            <a:off x="8436042" y="1703963"/>
            <a:ext cx="2852642" cy="3288539"/>
          </a:xfrm>
          <a:prstGeom prst="rect">
            <a:avLst/>
          </a:prstGeom>
          <a:blipFill>
            <a:blip r:embed="rId3" cstate="print">
              <a:lum/>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8016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CC94EF-A5F8-1FC1-2D58-B4B08FB8FD86}"/>
              </a:ext>
            </a:extLst>
          </p:cNvPr>
          <p:cNvSpPr txBox="1"/>
          <p:nvPr/>
        </p:nvSpPr>
        <p:spPr>
          <a:xfrm>
            <a:off x="1988576" y="1475183"/>
            <a:ext cx="8379229" cy="584775"/>
          </a:xfrm>
          <a:prstGeom prst="rect">
            <a:avLst/>
          </a:prstGeom>
          <a:noFill/>
        </p:spPr>
        <p:txBody>
          <a:bodyPr wrap="square" rtlCol="0">
            <a:spAutoFit/>
          </a:bodyPr>
          <a:lstStyle/>
          <a:p>
            <a:pPr algn="ctr">
              <a:spcBef>
                <a:spcPct val="0"/>
              </a:spcBef>
            </a:pPr>
            <a:r>
              <a:rPr lang="de-CH" sz="3200" b="1" dirty="0">
                <a:solidFill>
                  <a:srgbClr val="005EA8"/>
                </a:solidFill>
                <a:latin typeface="+mj-lt"/>
                <a:ea typeface="+mj-ea"/>
                <a:cs typeface="+mj-cs"/>
              </a:rPr>
              <a:t>Gastrointestinale Lymphome</a:t>
            </a:r>
            <a:endParaRPr lang="en-GB" sz="3200" b="1" dirty="0">
              <a:solidFill>
                <a:srgbClr val="005EA8"/>
              </a:solidFill>
              <a:latin typeface="+mj-lt"/>
              <a:ea typeface="+mj-ea"/>
              <a:cs typeface="+mj-cs"/>
            </a:endParaRPr>
          </a:p>
        </p:txBody>
      </p:sp>
      <p:pic>
        <p:nvPicPr>
          <p:cNvPr id="3074" name="Picture 2" descr="Gastrointestinale Lymphome : Falk Foundation e.V.">
            <a:extLst>
              <a:ext uri="{FF2B5EF4-FFF2-40B4-BE49-F238E27FC236}">
                <a16:creationId xmlns:a16="http://schemas.microsoft.com/office/drawing/2014/main" id="{26FEAC3F-494A-84FE-866F-64C2C2E72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316" y="2485239"/>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875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436BB73-5E7A-2F65-612B-AC0888CD0269}"/>
              </a:ext>
            </a:extLst>
          </p:cNvPr>
          <p:cNvSpPr txBox="1">
            <a:spLocks noGrp="1"/>
          </p:cNvSpPr>
          <p:nvPr>
            <p:ph type="title"/>
          </p:nvPr>
        </p:nvSpPr>
        <p:spPr>
          <a:xfrm>
            <a:off x="2126673" y="692331"/>
            <a:ext cx="7090755" cy="430887"/>
          </a:xfrm>
          <a:prstGeom prst="rect">
            <a:avLst/>
          </a:prstGeom>
        </p:spPr>
        <p:txBody>
          <a:bodyPr vert="horz" wrap="square" lIns="0" tIns="0" rIns="0" bIns="0" rtlCol="0">
            <a:spAutoFit/>
          </a:bodyPr>
          <a:lstStyle/>
          <a:p>
            <a:pPr marL="12700" algn="ctr">
              <a:lnSpc>
                <a:spcPct val="100000"/>
              </a:lnSpc>
            </a:pPr>
            <a:r>
              <a:rPr lang="de-DE" sz="2800" spc="-5" dirty="0"/>
              <a:t>Diagnostik</a:t>
            </a:r>
          </a:p>
        </p:txBody>
      </p:sp>
      <p:sp>
        <p:nvSpPr>
          <p:cNvPr id="6" name="TextBox 5">
            <a:extLst>
              <a:ext uri="{FF2B5EF4-FFF2-40B4-BE49-F238E27FC236}">
                <a16:creationId xmlns:a16="http://schemas.microsoft.com/office/drawing/2014/main" id="{A34F4185-A9B7-9192-B0E6-F2C56549D5DA}"/>
              </a:ext>
            </a:extLst>
          </p:cNvPr>
          <p:cNvSpPr txBox="1"/>
          <p:nvPr/>
        </p:nvSpPr>
        <p:spPr>
          <a:xfrm>
            <a:off x="1508596" y="1232362"/>
            <a:ext cx="9742063" cy="2862322"/>
          </a:xfrm>
          <a:prstGeom prst="rect">
            <a:avLst/>
          </a:prstGeom>
          <a:noFill/>
        </p:spPr>
        <p:txBody>
          <a:bodyPr wrap="square">
            <a:spAutoFit/>
          </a:bodyPr>
          <a:lstStyle/>
          <a:p>
            <a:pPr marL="285750" indent="-285750">
              <a:buFont typeface="Arial" panose="020B0604020202020204" pitchFamily="34" charset="0"/>
              <a:buChar char="•"/>
            </a:pPr>
            <a:r>
              <a:rPr lang="en-GB" sz="2000" b="0" i="0" dirty="0" err="1">
                <a:solidFill>
                  <a:srgbClr val="000000"/>
                </a:solidFill>
                <a:effectLst/>
              </a:rPr>
              <a:t>Klinische</a:t>
            </a:r>
            <a:r>
              <a:rPr lang="en-GB" sz="2000" b="0" i="0" dirty="0">
                <a:solidFill>
                  <a:srgbClr val="000000"/>
                </a:solidFill>
                <a:effectLst/>
              </a:rPr>
              <a:t> </a:t>
            </a:r>
            <a:r>
              <a:rPr lang="en-GB" sz="2000" b="0" i="0" dirty="0" err="1">
                <a:solidFill>
                  <a:srgbClr val="000000"/>
                </a:solidFill>
                <a:effectLst/>
              </a:rPr>
              <a:t>Untersuchung</a:t>
            </a:r>
            <a:endParaRPr lang="en-GB" sz="2000" b="0" i="0" dirty="0">
              <a:solidFill>
                <a:srgbClr val="000000"/>
              </a:solidFill>
              <a:effectLst/>
            </a:endParaRPr>
          </a:p>
          <a:p>
            <a:endParaRPr lang="en-GB" sz="2000" b="0" i="0" dirty="0">
              <a:solidFill>
                <a:srgbClr val="000000"/>
              </a:solidFill>
              <a:effectLst/>
            </a:endParaRPr>
          </a:p>
          <a:p>
            <a:pPr marL="285750" indent="-285750">
              <a:buFont typeface="Arial" panose="020B0604020202020204" pitchFamily="34" charset="0"/>
              <a:buChar char="•"/>
            </a:pPr>
            <a:r>
              <a:rPr lang="en-GB" sz="2000" b="0" i="0" dirty="0" err="1">
                <a:solidFill>
                  <a:srgbClr val="000000"/>
                </a:solidFill>
                <a:effectLst/>
              </a:rPr>
              <a:t>Endoskopie</a:t>
            </a:r>
            <a:r>
              <a:rPr lang="en-GB" sz="2000" b="0" i="0" dirty="0">
                <a:solidFill>
                  <a:srgbClr val="000000"/>
                </a:solidFill>
                <a:effectLst/>
              </a:rPr>
              <a:t> </a:t>
            </a:r>
            <a:r>
              <a:rPr lang="en-GB" sz="2000" b="0" i="0" dirty="0" err="1">
                <a:solidFill>
                  <a:srgbClr val="000000"/>
                </a:solidFill>
                <a:effectLst/>
              </a:rPr>
              <a:t>mit</a:t>
            </a:r>
            <a:r>
              <a:rPr lang="en-GB" sz="2000" b="0" i="0" dirty="0">
                <a:solidFill>
                  <a:srgbClr val="000000"/>
                </a:solidFill>
                <a:effectLst/>
              </a:rPr>
              <a:t> EUS, CT Thorax/Abdomen (alt. MRI </a:t>
            </a:r>
            <a:r>
              <a:rPr lang="en-GB" sz="2000" b="0" i="0" dirty="0" err="1">
                <a:solidFill>
                  <a:srgbClr val="000000"/>
                </a:solidFill>
                <a:effectLst/>
              </a:rPr>
              <a:t>bei</a:t>
            </a:r>
            <a:r>
              <a:rPr lang="en-GB" sz="2000" b="0" i="0" dirty="0">
                <a:solidFill>
                  <a:srgbClr val="000000"/>
                </a:solidFill>
                <a:effectLst/>
              </a:rPr>
              <a:t> </a:t>
            </a:r>
            <a:r>
              <a:rPr lang="en-GB" sz="2000" b="0" i="0" dirty="0" err="1">
                <a:solidFill>
                  <a:srgbClr val="000000"/>
                </a:solidFill>
                <a:effectLst/>
              </a:rPr>
              <a:t>Rektumbefall</a:t>
            </a:r>
            <a:r>
              <a:rPr lang="en-GB" sz="2000" b="0" i="0" dirty="0">
                <a:solidFill>
                  <a:srgbClr val="000000"/>
                </a:solidFill>
                <a:effectLst/>
              </a:rPr>
              <a:t>)</a:t>
            </a:r>
          </a:p>
          <a:p>
            <a:pPr marL="285750" indent="-285750">
              <a:buFont typeface="Arial" panose="020B0604020202020204" pitchFamily="34" charset="0"/>
              <a:buChar char="•"/>
            </a:pPr>
            <a:endParaRPr lang="en-GB" sz="2000" dirty="0">
              <a:solidFill>
                <a:srgbClr val="000000"/>
              </a:solidFill>
            </a:endParaRPr>
          </a:p>
          <a:p>
            <a:pPr marL="285750" indent="-285750">
              <a:buFont typeface="Arial" panose="020B0604020202020204" pitchFamily="34" charset="0"/>
              <a:buChar char="•"/>
            </a:pPr>
            <a:r>
              <a:rPr lang="de-CH" sz="2000" dirty="0">
                <a:effectLst/>
                <a:ea typeface="Calibri" panose="020F0502020204030204" pitchFamily="34" charset="0"/>
                <a:cs typeface="Times New Roman" panose="02020603050405020304" pitchFamily="18" charset="0"/>
              </a:rPr>
              <a:t>PET-CT zur Beurteilung Metastasierung</a:t>
            </a:r>
            <a:endParaRPr lang="en-GB" sz="2000" dirty="0">
              <a:effectLst/>
              <a:ea typeface="Calibri" panose="020F0502020204030204" pitchFamily="34" charset="0"/>
              <a:cs typeface="Times New Roman" panose="02020603050405020304" pitchFamily="18" charset="0"/>
            </a:endParaRPr>
          </a:p>
          <a:p>
            <a:endParaRPr lang="en-GB" sz="2000" b="0" i="0" dirty="0">
              <a:solidFill>
                <a:srgbClr val="000000"/>
              </a:solidFill>
              <a:effectLst/>
            </a:endParaRPr>
          </a:p>
          <a:p>
            <a:pPr marL="285750" indent="-285750">
              <a:buFont typeface="Arial" panose="020B0604020202020204" pitchFamily="34" charset="0"/>
              <a:buChar char="•"/>
            </a:pPr>
            <a:r>
              <a:rPr lang="en-GB" sz="2000" b="0" i="0" dirty="0" err="1">
                <a:solidFill>
                  <a:srgbClr val="000000"/>
                </a:solidFill>
                <a:effectLst/>
              </a:rPr>
              <a:t>Biopsien</a:t>
            </a:r>
            <a:r>
              <a:rPr lang="en-GB" sz="2000" b="0" i="0" dirty="0">
                <a:solidFill>
                  <a:srgbClr val="000000"/>
                </a:solidFill>
                <a:effectLst/>
              </a:rPr>
              <a:t>: EUS-FNA/B </a:t>
            </a:r>
            <a:r>
              <a:rPr lang="en-GB" sz="2000" b="0" i="0" dirty="0" err="1">
                <a:solidFill>
                  <a:srgbClr val="000000"/>
                </a:solidFill>
                <a:effectLst/>
              </a:rPr>
              <a:t>oder</a:t>
            </a:r>
            <a:r>
              <a:rPr lang="en-GB" sz="2000" b="0" i="0" dirty="0">
                <a:solidFill>
                  <a:srgbClr val="000000"/>
                </a:solidFill>
                <a:effectLst/>
              </a:rPr>
              <a:t> </a:t>
            </a:r>
            <a:r>
              <a:rPr lang="en-GB" sz="2000" b="0" i="0" dirty="0" err="1">
                <a:solidFill>
                  <a:srgbClr val="000000"/>
                </a:solidFill>
                <a:effectLst/>
              </a:rPr>
              <a:t>perkutane</a:t>
            </a:r>
            <a:r>
              <a:rPr lang="en-GB" sz="2000" b="0" i="0" dirty="0">
                <a:solidFill>
                  <a:srgbClr val="000000"/>
                </a:solidFill>
                <a:effectLst/>
              </a:rPr>
              <a:t> </a:t>
            </a:r>
            <a:r>
              <a:rPr lang="en-GB" sz="2000" b="0" i="0" dirty="0" err="1">
                <a:solidFill>
                  <a:srgbClr val="000000"/>
                </a:solidFill>
                <a:effectLst/>
              </a:rPr>
              <a:t>Biopsie</a:t>
            </a:r>
            <a:endParaRPr lang="en-GB" sz="2000" b="0" i="0" dirty="0">
              <a:solidFill>
                <a:srgbClr val="000000"/>
              </a:solidFill>
              <a:effectLst/>
            </a:endParaRPr>
          </a:p>
          <a:p>
            <a:endParaRPr lang="en-GB" sz="2000" b="0" i="0" dirty="0">
              <a:solidFill>
                <a:srgbClr val="000000"/>
              </a:solidFill>
              <a:effectLst/>
            </a:endParaRPr>
          </a:p>
          <a:p>
            <a:pPr marL="285750" indent="-285750">
              <a:buFont typeface="Arial" panose="020B0604020202020204" pitchFamily="34" charset="0"/>
              <a:buChar char="•"/>
            </a:pPr>
            <a:r>
              <a:rPr lang="en-GB" sz="2000" b="0" i="0" dirty="0" err="1">
                <a:solidFill>
                  <a:srgbClr val="000000"/>
                </a:solidFill>
                <a:effectLst/>
              </a:rPr>
              <a:t>Immunhistochemie</a:t>
            </a:r>
            <a:r>
              <a:rPr lang="en-GB" sz="2000" b="0" i="0" dirty="0">
                <a:solidFill>
                  <a:srgbClr val="000000"/>
                </a:solidFill>
                <a:effectLst/>
              </a:rPr>
              <a:t>: </a:t>
            </a:r>
            <a:r>
              <a:rPr lang="en-GB" sz="2000" b="0" i="0" dirty="0">
                <a:solidFill>
                  <a:srgbClr val="FF0000"/>
                </a:solidFill>
                <a:effectLst/>
              </a:rPr>
              <a:t>KIT (CD117)</a:t>
            </a:r>
            <a:r>
              <a:rPr lang="en-GB" sz="2000" b="0" i="0" dirty="0">
                <a:solidFill>
                  <a:srgbClr val="000000"/>
                </a:solidFill>
                <a:effectLst/>
              </a:rPr>
              <a:t>, DOG-1, PKC-Theta</a:t>
            </a:r>
          </a:p>
        </p:txBody>
      </p:sp>
      <p:sp>
        <p:nvSpPr>
          <p:cNvPr id="7" name="object 3">
            <a:extLst>
              <a:ext uri="{FF2B5EF4-FFF2-40B4-BE49-F238E27FC236}">
                <a16:creationId xmlns:a16="http://schemas.microsoft.com/office/drawing/2014/main" id="{411DDEA9-D22C-4C42-719A-2A9EA91A2CBA}"/>
              </a:ext>
            </a:extLst>
          </p:cNvPr>
          <p:cNvSpPr/>
          <p:nvPr/>
        </p:nvSpPr>
        <p:spPr>
          <a:xfrm>
            <a:off x="7222137" y="4389489"/>
            <a:ext cx="2209800" cy="2210689"/>
          </a:xfrm>
          <a:prstGeom prst="rect">
            <a:avLst/>
          </a:prstGeom>
          <a:blipFill>
            <a:blip r:embed="rId3" cstate="print"/>
            <a:stretch>
              <a:fillRect/>
            </a:stretch>
          </a:blipFill>
        </p:spPr>
        <p:txBody>
          <a:bodyPr wrap="square" lIns="0" tIns="0" rIns="0" bIns="0" rtlCol="0"/>
          <a:lstStyle/>
          <a:p>
            <a:endParaRPr/>
          </a:p>
        </p:txBody>
      </p:sp>
      <p:sp>
        <p:nvSpPr>
          <p:cNvPr id="3" name="object 5">
            <a:extLst>
              <a:ext uri="{FF2B5EF4-FFF2-40B4-BE49-F238E27FC236}">
                <a16:creationId xmlns:a16="http://schemas.microsoft.com/office/drawing/2014/main" id="{11DAD501-76C2-6FC9-1AD9-0849F72C826D}"/>
              </a:ext>
            </a:extLst>
          </p:cNvPr>
          <p:cNvSpPr/>
          <p:nvPr/>
        </p:nvSpPr>
        <p:spPr>
          <a:xfrm>
            <a:off x="2312596" y="4203828"/>
            <a:ext cx="2191755" cy="2517648"/>
          </a:xfrm>
          <a:prstGeom prst="rect">
            <a:avLst/>
          </a:prstGeom>
          <a:blipFill>
            <a:blip r:embed="rId4" cstate="print"/>
            <a:stretch>
              <a:fillRect/>
            </a:stretch>
          </a:blipFill>
        </p:spPr>
        <p:txBody>
          <a:bodyPr wrap="square" lIns="0" tIns="0" rIns="0" bIns="0" rtlCol="0"/>
          <a:lstStyle/>
          <a:p>
            <a:endParaRPr dirty="0"/>
          </a:p>
        </p:txBody>
      </p:sp>
      <p:sp>
        <p:nvSpPr>
          <p:cNvPr id="4" name="object 4">
            <a:extLst>
              <a:ext uri="{FF2B5EF4-FFF2-40B4-BE49-F238E27FC236}">
                <a16:creationId xmlns:a16="http://schemas.microsoft.com/office/drawing/2014/main" id="{760947FB-1836-52C2-48EB-9D3F61F94C70}"/>
              </a:ext>
            </a:extLst>
          </p:cNvPr>
          <p:cNvSpPr/>
          <p:nvPr/>
        </p:nvSpPr>
        <p:spPr>
          <a:xfrm>
            <a:off x="4758344" y="4389489"/>
            <a:ext cx="2209800" cy="2129663"/>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23539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436BB73-5E7A-2F65-612B-AC0888CD0269}"/>
              </a:ext>
            </a:extLst>
          </p:cNvPr>
          <p:cNvSpPr txBox="1">
            <a:spLocks noGrp="1"/>
          </p:cNvSpPr>
          <p:nvPr>
            <p:ph type="title"/>
          </p:nvPr>
        </p:nvSpPr>
        <p:spPr>
          <a:xfrm>
            <a:off x="2126673" y="692331"/>
            <a:ext cx="7090755" cy="430887"/>
          </a:xfrm>
          <a:prstGeom prst="rect">
            <a:avLst/>
          </a:prstGeom>
        </p:spPr>
        <p:txBody>
          <a:bodyPr vert="horz" wrap="square" lIns="0" tIns="0" rIns="0" bIns="0" rtlCol="0">
            <a:spAutoFit/>
          </a:bodyPr>
          <a:lstStyle/>
          <a:p>
            <a:pPr marL="12700" algn="ctr">
              <a:lnSpc>
                <a:spcPct val="100000"/>
              </a:lnSpc>
            </a:pPr>
            <a:r>
              <a:rPr lang="de-DE" sz="2800" spc="-5" dirty="0"/>
              <a:t>Histopathologie</a:t>
            </a:r>
          </a:p>
        </p:txBody>
      </p:sp>
      <p:sp>
        <p:nvSpPr>
          <p:cNvPr id="6" name="TextBox 5">
            <a:extLst>
              <a:ext uri="{FF2B5EF4-FFF2-40B4-BE49-F238E27FC236}">
                <a16:creationId xmlns:a16="http://schemas.microsoft.com/office/drawing/2014/main" id="{344C97E0-E1E8-FE45-C4E2-C59022D64BB2}"/>
              </a:ext>
            </a:extLst>
          </p:cNvPr>
          <p:cNvSpPr txBox="1"/>
          <p:nvPr/>
        </p:nvSpPr>
        <p:spPr>
          <a:xfrm>
            <a:off x="415636" y="1424884"/>
            <a:ext cx="4920115" cy="4740785"/>
          </a:xfrm>
          <a:prstGeom prst="rect">
            <a:avLst/>
          </a:prstGeom>
          <a:noFill/>
        </p:spPr>
        <p:txBody>
          <a:bodyPr wrap="square">
            <a:spAutoFit/>
          </a:bodyPr>
          <a:lstStyle/>
          <a:p>
            <a:pPr>
              <a:lnSpc>
                <a:spcPct val="107000"/>
              </a:lnSpc>
              <a:spcAft>
                <a:spcPts val="800"/>
              </a:spcAft>
            </a:pPr>
            <a:r>
              <a:rPr lang="de-CH" sz="2000" dirty="0">
                <a:effectLst/>
                <a:ea typeface="Calibri" panose="020F0502020204030204" pitchFamily="34" charset="0"/>
                <a:cs typeface="Times New Roman" panose="02020603050405020304" pitchFamily="18" charset="0"/>
              </a:rPr>
              <a:t>Zellmorphologie:</a:t>
            </a:r>
            <a:endParaRPr lang="en-GB" sz="20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CH" sz="2000" dirty="0">
                <a:effectLst/>
                <a:ea typeface="Calibri" panose="020F0502020204030204" pitchFamily="34" charset="0"/>
                <a:cs typeface="Times New Roman" panose="02020603050405020304" pitchFamily="18" charset="0"/>
              </a:rPr>
              <a:t>Spindelzelltyp – 70 %</a:t>
            </a:r>
          </a:p>
          <a:p>
            <a:pPr marL="342900" indent="-342900">
              <a:lnSpc>
                <a:spcPct val="107000"/>
              </a:lnSpc>
              <a:spcAft>
                <a:spcPts val="800"/>
              </a:spcAft>
              <a:buFont typeface="Arial" panose="020B0604020202020204" pitchFamily="34" charset="0"/>
              <a:buChar char="•"/>
            </a:pPr>
            <a:r>
              <a:rPr lang="de-CH" sz="2000" dirty="0" err="1">
                <a:effectLst/>
                <a:ea typeface="Calibri" panose="020F0502020204030204" pitchFamily="34" charset="0"/>
                <a:cs typeface="Times New Roman" panose="02020603050405020304" pitchFamily="18" charset="0"/>
              </a:rPr>
              <a:t>Epitheloider</a:t>
            </a:r>
            <a:r>
              <a:rPr lang="de-CH" sz="2000" dirty="0">
                <a:effectLst/>
                <a:ea typeface="Calibri" panose="020F0502020204030204" pitchFamily="34" charset="0"/>
                <a:cs typeface="Times New Roman" panose="02020603050405020304" pitchFamily="18" charset="0"/>
              </a:rPr>
              <a:t> Typ – 20 % </a:t>
            </a:r>
            <a:endParaRPr lang="de-CH" sz="20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CH" sz="2000" dirty="0">
                <a:effectLst/>
                <a:ea typeface="Calibri" panose="020F0502020204030204" pitchFamily="34" charset="0"/>
                <a:cs typeface="Times New Roman" panose="02020603050405020304" pitchFamily="18" charset="0"/>
              </a:rPr>
              <a:t>Gemischter Typ – 10 %</a:t>
            </a:r>
          </a:p>
          <a:p>
            <a:pPr>
              <a:lnSpc>
                <a:spcPct val="107000"/>
              </a:lnSpc>
              <a:spcAft>
                <a:spcPts val="800"/>
              </a:spcAft>
            </a:pPr>
            <a:endParaRPr lang="en-GB" sz="2000" dirty="0">
              <a:ea typeface="Calibri" panose="020F0502020204030204" pitchFamily="34" charset="0"/>
              <a:cs typeface="Times New Roman" panose="02020603050405020304" pitchFamily="18" charset="0"/>
            </a:endParaRPr>
          </a:p>
          <a:p>
            <a:pPr>
              <a:lnSpc>
                <a:spcPct val="107000"/>
              </a:lnSpc>
              <a:spcAft>
                <a:spcPts val="800"/>
              </a:spcAft>
            </a:pPr>
            <a:r>
              <a:rPr lang="en-GB" sz="2000" dirty="0" err="1">
                <a:ea typeface="Calibri" panose="020F0502020204030204" pitchFamily="34" charset="0"/>
                <a:cs typeface="Times New Roman" panose="02020603050405020304" pitchFamily="18" charset="0"/>
              </a:rPr>
              <a:t>Mitotische</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Aktivität</a:t>
            </a:r>
            <a:r>
              <a:rPr lang="en-GB" sz="2000" dirty="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GB" sz="2000" dirty="0" err="1">
                <a:ea typeface="Calibri" panose="020F0502020204030204" pitchFamily="34" charset="0"/>
                <a:cs typeface="Times New Roman" panose="02020603050405020304" pitchFamily="18" charset="0"/>
              </a:rPr>
              <a:t>Hohe</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Aktivität</a:t>
            </a:r>
            <a:r>
              <a:rPr lang="en-GB" sz="2000" dirty="0">
                <a:ea typeface="Calibri" panose="020F0502020204030204" pitchFamily="34" charset="0"/>
                <a:cs typeface="Times New Roman" panose="02020603050405020304" pitchFamily="18" charset="0"/>
              </a:rPr>
              <a:t> = </a:t>
            </a:r>
            <a:r>
              <a:rPr lang="en-GB" sz="2000" dirty="0" err="1">
                <a:ea typeface="Calibri" panose="020F0502020204030204" pitchFamily="34" charset="0"/>
                <a:cs typeface="Times New Roman" panose="02020603050405020304" pitchFamily="18" charset="0"/>
              </a:rPr>
              <a:t>aggressives</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Verhalten</a:t>
            </a:r>
            <a:endParaRPr lang="en-GB" sz="20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de-CH" sz="2000" dirty="0">
              <a:ea typeface="Calibri" panose="020F0502020204030204" pitchFamily="34" charset="0"/>
              <a:cs typeface="Times New Roman" panose="02020603050405020304" pitchFamily="18" charset="0"/>
            </a:endParaRPr>
          </a:p>
          <a:p>
            <a:pPr>
              <a:lnSpc>
                <a:spcPct val="107000"/>
              </a:lnSpc>
              <a:spcAft>
                <a:spcPts val="800"/>
              </a:spcAft>
            </a:pPr>
            <a:r>
              <a:rPr lang="de-CH" sz="2000" dirty="0">
                <a:ea typeface="Calibri" panose="020F0502020204030204" pitchFamily="34" charset="0"/>
                <a:cs typeface="Times New Roman" panose="02020603050405020304" pitchFamily="18" charset="0"/>
              </a:rPr>
              <a:t>Molekulare Marker:</a:t>
            </a:r>
          </a:p>
          <a:p>
            <a:pPr marL="342900" indent="-342900">
              <a:lnSpc>
                <a:spcPct val="107000"/>
              </a:lnSpc>
              <a:spcAft>
                <a:spcPts val="800"/>
              </a:spcAft>
              <a:buFont typeface="Arial" panose="020B0604020202020204" pitchFamily="34" charset="0"/>
              <a:buChar char="•"/>
            </a:pPr>
            <a:r>
              <a:rPr lang="en-GB" sz="2000" dirty="0">
                <a:solidFill>
                  <a:srgbClr val="FF0000"/>
                </a:solidFill>
                <a:ea typeface="Calibri" panose="020F0502020204030204" pitchFamily="34" charset="0"/>
                <a:cs typeface="Times New Roman" panose="02020603050405020304" pitchFamily="18" charset="0"/>
              </a:rPr>
              <a:t>KIT (CD117)</a:t>
            </a:r>
          </a:p>
          <a:p>
            <a:pPr marL="342900" indent="-342900">
              <a:lnSpc>
                <a:spcPct val="107000"/>
              </a:lnSpc>
              <a:spcAft>
                <a:spcPts val="800"/>
              </a:spcAft>
              <a:buFont typeface="Arial" panose="020B0604020202020204" pitchFamily="34" charset="0"/>
              <a:buChar char="•"/>
            </a:pPr>
            <a:r>
              <a:rPr lang="en-GB" sz="2000" dirty="0" err="1">
                <a:ea typeface="Calibri" panose="020F0502020204030204" pitchFamily="34" charset="0"/>
                <a:cs typeface="Times New Roman" panose="02020603050405020304" pitchFamily="18" charset="0"/>
              </a:rPr>
              <a:t>Auch</a:t>
            </a:r>
            <a:r>
              <a:rPr lang="en-GB" sz="2000" dirty="0">
                <a:ea typeface="Calibri" panose="020F0502020204030204" pitchFamily="34" charset="0"/>
                <a:cs typeface="Times New Roman" panose="02020603050405020304" pitchFamily="18" charset="0"/>
              </a:rPr>
              <a:t>: DOG1 &amp; CD34, SMA, </a:t>
            </a:r>
            <a:r>
              <a:rPr lang="en-GB" sz="2000" dirty="0" err="1">
                <a:ea typeface="Calibri" panose="020F0502020204030204" pitchFamily="34" charset="0"/>
                <a:cs typeface="Times New Roman" panose="02020603050405020304" pitchFamily="18" charset="0"/>
              </a:rPr>
              <a:t>Desmin</a:t>
            </a:r>
            <a:endParaRPr lang="en-GB" sz="2000" dirty="0">
              <a:ea typeface="Calibri" panose="020F0502020204030204" pitchFamily="34" charset="0"/>
              <a:cs typeface="Times New Roman" panose="02020603050405020304" pitchFamily="18" charset="0"/>
            </a:endParaRPr>
          </a:p>
        </p:txBody>
      </p:sp>
      <p:pic>
        <p:nvPicPr>
          <p:cNvPr id="7" name="Bild 4" descr="Image">
            <a:extLst>
              <a:ext uri="{FF2B5EF4-FFF2-40B4-BE49-F238E27FC236}">
                <a16:creationId xmlns:a16="http://schemas.microsoft.com/office/drawing/2014/main" id="{299672D0-43AA-6687-DF62-EE62D1837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5751" y="1724392"/>
            <a:ext cx="3149377" cy="4702579"/>
          </a:xfrm>
          <a:prstGeom prst="rect">
            <a:avLst/>
          </a:prstGeom>
          <a:noFill/>
          <a:ln>
            <a:noFill/>
          </a:ln>
        </p:spPr>
      </p:pic>
      <p:pic>
        <p:nvPicPr>
          <p:cNvPr id="8" name="Bild 5" descr="Image">
            <a:extLst>
              <a:ext uri="{FF2B5EF4-FFF2-40B4-BE49-F238E27FC236}">
                <a16:creationId xmlns:a16="http://schemas.microsoft.com/office/drawing/2014/main" id="{F63B3313-4786-8144-1EDC-7C5656F9B0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13611" y="1724392"/>
            <a:ext cx="3149377" cy="4702578"/>
          </a:xfrm>
          <a:prstGeom prst="rect">
            <a:avLst/>
          </a:prstGeom>
          <a:noFill/>
          <a:ln>
            <a:noFill/>
          </a:ln>
        </p:spPr>
      </p:pic>
    </p:spTree>
    <p:extLst>
      <p:ext uri="{BB962C8B-B14F-4D97-AF65-F5344CB8AC3E}">
        <p14:creationId xmlns:p14="http://schemas.microsoft.com/office/powerpoint/2010/main" val="2414170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850" y="587376"/>
            <a:ext cx="4432300" cy="1325563"/>
          </a:xfrm>
        </p:spPr>
        <p:txBody>
          <a:bodyPr/>
          <a:lstStyle/>
          <a:p>
            <a:r>
              <a:rPr dirty="0" err="1"/>
              <a:t>Risikoeinschätzung</a:t>
            </a:r>
            <a:r>
              <a:rPr dirty="0"/>
              <a:t> – GIST</a:t>
            </a:r>
          </a:p>
        </p:txBody>
      </p:sp>
      <p:sp>
        <p:nvSpPr>
          <p:cNvPr id="3" name="Content Placeholder 2"/>
          <p:cNvSpPr>
            <a:spLocks noGrp="1"/>
          </p:cNvSpPr>
          <p:nvPr>
            <p:ph idx="1"/>
          </p:nvPr>
        </p:nvSpPr>
        <p:spPr/>
        <p:txBody>
          <a:bodyPr>
            <a:normAutofit/>
          </a:bodyPr>
          <a:lstStyle/>
          <a:p>
            <a:pPr marL="285750" indent="-285750">
              <a:lnSpc>
                <a:spcPct val="150000"/>
              </a:lnSpc>
              <a:buFont typeface="Arial" panose="020B0604020202020204" pitchFamily="34" charset="0"/>
              <a:buChar char="•"/>
            </a:pPr>
            <a:r>
              <a:rPr sz="2400" dirty="0" err="1"/>
              <a:t>Faktoren</a:t>
            </a:r>
            <a:r>
              <a:rPr sz="2400" dirty="0"/>
              <a:t>: </a:t>
            </a:r>
            <a:r>
              <a:rPr sz="2400" dirty="0" err="1"/>
              <a:t>Tumorgrösse</a:t>
            </a:r>
            <a:r>
              <a:rPr sz="2400" dirty="0"/>
              <a:t>, </a:t>
            </a:r>
            <a:r>
              <a:rPr sz="2400" dirty="0" err="1"/>
              <a:t>Mitosezahl</a:t>
            </a:r>
            <a:r>
              <a:rPr sz="2400" dirty="0"/>
              <a:t>, </a:t>
            </a:r>
            <a:r>
              <a:rPr sz="2400" dirty="0" err="1"/>
              <a:t>Lokalisation</a:t>
            </a:r>
            <a:endParaRPr sz="2400" dirty="0"/>
          </a:p>
          <a:p>
            <a:pPr marL="285750" indent="-285750">
              <a:lnSpc>
                <a:spcPct val="150000"/>
              </a:lnSpc>
              <a:buFont typeface="Arial" panose="020B0604020202020204" pitchFamily="34" charset="0"/>
              <a:buChar char="•"/>
            </a:pPr>
            <a:r>
              <a:rPr sz="2400" dirty="0" err="1"/>
              <a:t>Beispiel</a:t>
            </a:r>
            <a:r>
              <a:rPr sz="2400" dirty="0"/>
              <a:t>: </a:t>
            </a:r>
            <a:r>
              <a:rPr sz="2400" dirty="0" err="1"/>
              <a:t>Magen</a:t>
            </a:r>
            <a:r>
              <a:rPr sz="2400" dirty="0"/>
              <a:t>-GIST </a:t>
            </a:r>
            <a:r>
              <a:rPr sz="2400" dirty="0" err="1"/>
              <a:t>mit</a:t>
            </a:r>
            <a:r>
              <a:rPr sz="2400" dirty="0"/>
              <a:t> 5 cm und &lt;5 </a:t>
            </a:r>
            <a:r>
              <a:rPr sz="2400" dirty="0" err="1"/>
              <a:t>Mitosen</a:t>
            </a:r>
            <a:r>
              <a:rPr sz="2400" dirty="0"/>
              <a:t>/50 HPF → </a:t>
            </a:r>
            <a:r>
              <a:rPr sz="2400" dirty="0" err="1"/>
              <a:t>geringes</a:t>
            </a:r>
            <a:r>
              <a:rPr sz="2400" dirty="0"/>
              <a:t> </a:t>
            </a:r>
            <a:r>
              <a:rPr sz="2400" dirty="0" err="1"/>
              <a:t>Risiko</a:t>
            </a:r>
            <a:endParaRPr sz="2400" dirty="0"/>
          </a:p>
          <a:p>
            <a:pPr marL="285750" indent="-285750">
              <a:lnSpc>
                <a:spcPct val="150000"/>
              </a:lnSpc>
              <a:buFont typeface="Arial" panose="020B0604020202020204" pitchFamily="34" charset="0"/>
              <a:buChar char="•"/>
            </a:pPr>
            <a:r>
              <a:rPr sz="2400" dirty="0" err="1"/>
              <a:t>Miettinen-Kriterien</a:t>
            </a:r>
            <a:r>
              <a:rPr sz="2400" dirty="0"/>
              <a:t> </a:t>
            </a:r>
            <a:r>
              <a:rPr sz="2400" dirty="0" err="1"/>
              <a:t>oder</a:t>
            </a:r>
            <a:r>
              <a:rPr sz="2400" dirty="0"/>
              <a:t> AFIP-</a:t>
            </a:r>
            <a:r>
              <a:rPr sz="2400" dirty="0" err="1"/>
              <a:t>Klassifikation</a:t>
            </a:r>
            <a:r>
              <a:rPr sz="2400" dirty="0"/>
              <a:t> </a:t>
            </a:r>
            <a:r>
              <a:rPr sz="2400" dirty="0" err="1"/>
              <a:t>nutzen</a:t>
            </a:r>
            <a:endParaRPr sz="2400" dirty="0"/>
          </a:p>
          <a:p>
            <a:pPr marL="285750" indent="-285750">
              <a:lnSpc>
                <a:spcPct val="150000"/>
              </a:lnSpc>
              <a:buFont typeface="Arial" panose="020B0604020202020204" pitchFamily="34" charset="0"/>
              <a:buChar char="•"/>
            </a:pPr>
            <a:r>
              <a:rPr sz="2400" dirty="0" err="1"/>
              <a:t>Tumorruptur</a:t>
            </a:r>
            <a:r>
              <a:rPr sz="2400" dirty="0"/>
              <a:t> = </a:t>
            </a:r>
            <a:r>
              <a:rPr sz="2400" dirty="0" err="1"/>
              <a:t>hoher</a:t>
            </a:r>
            <a:r>
              <a:rPr sz="2400" dirty="0"/>
              <a:t> </a:t>
            </a:r>
            <a:r>
              <a:rPr sz="2400" dirty="0" err="1"/>
              <a:t>Risikofaktor</a:t>
            </a:r>
            <a:r>
              <a:rPr sz="2400" dirty="0"/>
              <a:t> → </a:t>
            </a:r>
            <a:r>
              <a:rPr sz="2400" dirty="0" err="1"/>
              <a:t>verlängerte</a:t>
            </a:r>
            <a:r>
              <a:rPr sz="2400" dirty="0"/>
              <a:t> </a:t>
            </a:r>
            <a:r>
              <a:rPr sz="2400" dirty="0" err="1"/>
              <a:t>Therapie</a:t>
            </a:r>
            <a:endParaRP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25" y="313607"/>
            <a:ext cx="10515600" cy="452432"/>
          </a:xfrm>
        </p:spPr>
        <p:txBody>
          <a:bodyPr/>
          <a:lstStyle/>
          <a:p>
            <a:r>
              <a:rPr dirty="0" err="1"/>
              <a:t>Therapie</a:t>
            </a:r>
            <a:endParaRPr dirty="0"/>
          </a:p>
        </p:txBody>
      </p:sp>
      <p:pic>
        <p:nvPicPr>
          <p:cNvPr id="6" name="Image 5" descr="Une image contenant texte, capture d’écran, diagramme, Rectangle&#10;&#10;Le contenu généré par l’IA peut être incorrect.">
            <a:extLst>
              <a:ext uri="{FF2B5EF4-FFF2-40B4-BE49-F238E27FC236}">
                <a16:creationId xmlns:a16="http://schemas.microsoft.com/office/drawing/2014/main" id="{E2D942BB-0B2F-2691-82C0-C5F4EDD16741}"/>
              </a:ext>
            </a:extLst>
          </p:cNvPr>
          <p:cNvPicPr>
            <a:picLocks noChangeAspect="1"/>
          </p:cNvPicPr>
          <p:nvPr/>
        </p:nvPicPr>
        <p:blipFill>
          <a:blip r:embed="rId3"/>
          <a:stretch>
            <a:fillRect/>
          </a:stretch>
        </p:blipFill>
        <p:spPr>
          <a:xfrm>
            <a:off x="2193036" y="0"/>
            <a:ext cx="9737939" cy="66991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A97CB-4B52-A77C-DBF4-0982727D2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A0211-36C7-278E-8A15-1BD92E446C6A}"/>
              </a:ext>
            </a:extLst>
          </p:cNvPr>
          <p:cNvSpPr>
            <a:spLocks noGrp="1"/>
          </p:cNvSpPr>
          <p:nvPr>
            <p:ph type="title"/>
          </p:nvPr>
        </p:nvSpPr>
        <p:spPr>
          <a:xfrm>
            <a:off x="261025" y="313607"/>
            <a:ext cx="10515600" cy="452432"/>
          </a:xfrm>
        </p:spPr>
        <p:txBody>
          <a:bodyPr/>
          <a:lstStyle/>
          <a:p>
            <a:r>
              <a:rPr dirty="0" err="1"/>
              <a:t>Therapie</a:t>
            </a:r>
            <a:endParaRPr dirty="0"/>
          </a:p>
        </p:txBody>
      </p:sp>
      <p:pic>
        <p:nvPicPr>
          <p:cNvPr id="4" name="Image 3" descr="Une image contenant texte, capture d’écran, diagramme, nombre">
            <a:extLst>
              <a:ext uri="{FF2B5EF4-FFF2-40B4-BE49-F238E27FC236}">
                <a16:creationId xmlns:a16="http://schemas.microsoft.com/office/drawing/2014/main" id="{30472FC9-F4DF-CF71-0861-21F518A8A204}"/>
              </a:ext>
            </a:extLst>
          </p:cNvPr>
          <p:cNvPicPr>
            <a:picLocks noChangeAspect="1"/>
          </p:cNvPicPr>
          <p:nvPr/>
        </p:nvPicPr>
        <p:blipFill>
          <a:blip r:embed="rId3"/>
          <a:stretch>
            <a:fillRect/>
          </a:stretch>
        </p:blipFill>
        <p:spPr>
          <a:xfrm>
            <a:off x="2212289" y="69226"/>
            <a:ext cx="9389567" cy="6719548"/>
          </a:xfrm>
          <a:prstGeom prst="rect">
            <a:avLst/>
          </a:prstGeom>
        </p:spPr>
      </p:pic>
    </p:spTree>
    <p:extLst>
      <p:ext uri="{BB962C8B-B14F-4D97-AF65-F5344CB8AC3E}">
        <p14:creationId xmlns:p14="http://schemas.microsoft.com/office/powerpoint/2010/main" val="1142528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29">
            <a:extLst>
              <a:ext uri="{FF2B5EF4-FFF2-40B4-BE49-F238E27FC236}">
                <a16:creationId xmlns:a16="http://schemas.microsoft.com/office/drawing/2014/main" id="{AF16E77B-2239-E9D2-B493-33C72EAE6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33" y="136524"/>
            <a:ext cx="2062563" cy="365125"/>
          </a:xfrm>
          <a:prstGeom prst="rect">
            <a:avLst/>
          </a:prstGeom>
        </p:spPr>
      </p:pic>
      <p:sp>
        <p:nvSpPr>
          <p:cNvPr id="2" name="object 2">
            <a:extLst>
              <a:ext uri="{FF2B5EF4-FFF2-40B4-BE49-F238E27FC236}">
                <a16:creationId xmlns:a16="http://schemas.microsoft.com/office/drawing/2014/main" id="{D436BB73-5E7A-2F65-612B-AC0888CD0269}"/>
              </a:ext>
            </a:extLst>
          </p:cNvPr>
          <p:cNvSpPr txBox="1">
            <a:spLocks noGrp="1"/>
          </p:cNvSpPr>
          <p:nvPr>
            <p:ph type="title"/>
          </p:nvPr>
        </p:nvSpPr>
        <p:spPr>
          <a:xfrm>
            <a:off x="2118358" y="1081369"/>
            <a:ext cx="7090755" cy="615553"/>
          </a:xfrm>
          <a:prstGeom prst="rect">
            <a:avLst/>
          </a:prstGeom>
        </p:spPr>
        <p:txBody>
          <a:bodyPr vert="horz" wrap="square" lIns="0" tIns="0" rIns="0" bIns="0" rtlCol="0">
            <a:spAutoFit/>
          </a:bodyPr>
          <a:lstStyle/>
          <a:p>
            <a:pPr marL="12700" algn="ctr">
              <a:lnSpc>
                <a:spcPct val="100000"/>
              </a:lnSpc>
            </a:pPr>
            <a:r>
              <a:rPr lang="de-DE" sz="4000" spc="-15" dirty="0">
                <a:latin typeface="+mn-lt"/>
              </a:rPr>
              <a:t>Nachsorge</a:t>
            </a:r>
          </a:p>
        </p:txBody>
      </p:sp>
      <p:sp>
        <p:nvSpPr>
          <p:cNvPr id="5" name="TextBox 4">
            <a:extLst>
              <a:ext uri="{FF2B5EF4-FFF2-40B4-BE49-F238E27FC236}">
                <a16:creationId xmlns:a16="http://schemas.microsoft.com/office/drawing/2014/main" id="{580B02CF-00E7-8357-E66C-2C1443ECB3FA}"/>
              </a:ext>
            </a:extLst>
          </p:cNvPr>
          <p:cNvSpPr txBox="1"/>
          <p:nvPr/>
        </p:nvSpPr>
        <p:spPr>
          <a:xfrm>
            <a:off x="1115331" y="2338198"/>
            <a:ext cx="9096811" cy="2862322"/>
          </a:xfrm>
          <a:prstGeom prst="rect">
            <a:avLst/>
          </a:prstGeom>
          <a:noFill/>
        </p:spPr>
        <p:txBody>
          <a:bodyPr wrap="square">
            <a:spAutoFit/>
          </a:bodyPr>
          <a:lstStyle/>
          <a:p>
            <a:pPr marL="285750" indent="-285750">
              <a:buFont typeface="Arial" panose="020B0604020202020204" pitchFamily="34" charset="0"/>
              <a:buChar char="•"/>
            </a:pPr>
            <a:r>
              <a:rPr lang="de-DE" sz="2000" b="0" i="0" dirty="0">
                <a:effectLst/>
              </a:rPr>
              <a:t>Rezidive am häufigsten in Leber und Peritoneum</a:t>
            </a:r>
          </a:p>
          <a:p>
            <a:endParaRPr lang="de-DE" sz="2000" b="0" i="0" dirty="0">
              <a:effectLst/>
            </a:endParaRPr>
          </a:p>
          <a:p>
            <a:pPr marL="285750" indent="-285750">
              <a:buFont typeface="Arial" panose="020B0604020202020204" pitchFamily="34" charset="0"/>
              <a:buChar char="•"/>
            </a:pPr>
            <a:r>
              <a:rPr lang="de-DE" sz="2000" b="0" i="0" dirty="0">
                <a:effectLst/>
              </a:rPr>
              <a:t>Nach vollständiger Resektion: CT/MRT alle 3-6 Monate für 5 Jahre, dann jährlich</a:t>
            </a:r>
          </a:p>
          <a:p>
            <a:pPr marL="285750" indent="-285750">
              <a:buFont typeface="Arial" panose="020B0604020202020204" pitchFamily="34" charset="0"/>
              <a:buChar char="•"/>
            </a:pPr>
            <a:endParaRPr lang="de-DE" sz="2000" b="0" i="0" dirty="0">
              <a:effectLst/>
            </a:endParaRPr>
          </a:p>
          <a:p>
            <a:pPr marL="285750" indent="-285750">
              <a:buFont typeface="Arial" panose="020B0604020202020204" pitchFamily="34" charset="0"/>
              <a:buChar char="•"/>
            </a:pPr>
            <a:r>
              <a:rPr lang="de-DE" sz="2000" b="0" i="0" dirty="0">
                <a:effectLst/>
              </a:rPr>
              <a:t>ESMO-Richtlinien: Engmaschige Überwachung für 10 Jahre</a:t>
            </a:r>
          </a:p>
          <a:p>
            <a:pPr marL="285750" indent="-285750">
              <a:buFont typeface="Arial" panose="020B0604020202020204" pitchFamily="34" charset="0"/>
              <a:buChar char="•"/>
            </a:pPr>
            <a:endParaRPr lang="de-DE" sz="2000" b="0" i="0" dirty="0">
              <a:effectLst/>
            </a:endParaRPr>
          </a:p>
          <a:p>
            <a:pPr marL="285750" indent="-285750">
              <a:buFont typeface="Arial" panose="020B0604020202020204" pitchFamily="34" charset="0"/>
              <a:buChar char="•"/>
            </a:pPr>
            <a:r>
              <a:rPr lang="de-CH" sz="2000" dirty="0"/>
              <a:t>Lebenslange Nachsorge bei Tumorruptur oder hoher Risikokategorie</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1192682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29">
            <a:extLst>
              <a:ext uri="{FF2B5EF4-FFF2-40B4-BE49-F238E27FC236}">
                <a16:creationId xmlns:a16="http://schemas.microsoft.com/office/drawing/2014/main" id="{AF16E77B-2239-E9D2-B493-33C72EAE6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33" y="136524"/>
            <a:ext cx="2062563" cy="365125"/>
          </a:xfrm>
          <a:prstGeom prst="rect">
            <a:avLst/>
          </a:prstGeom>
        </p:spPr>
      </p:pic>
      <p:sp>
        <p:nvSpPr>
          <p:cNvPr id="3" name="object 2">
            <a:extLst>
              <a:ext uri="{FF2B5EF4-FFF2-40B4-BE49-F238E27FC236}">
                <a16:creationId xmlns:a16="http://schemas.microsoft.com/office/drawing/2014/main" id="{30C876CE-CE15-3599-84AB-0684C4F8BCA3}"/>
              </a:ext>
            </a:extLst>
          </p:cNvPr>
          <p:cNvSpPr txBox="1">
            <a:spLocks noGrp="1"/>
          </p:cNvSpPr>
          <p:nvPr>
            <p:ph type="title"/>
          </p:nvPr>
        </p:nvSpPr>
        <p:spPr>
          <a:xfrm>
            <a:off x="2592705" y="330613"/>
            <a:ext cx="7006590" cy="615553"/>
          </a:xfrm>
          <a:prstGeom prst="rect">
            <a:avLst/>
          </a:prstGeom>
        </p:spPr>
        <p:txBody>
          <a:bodyPr vert="horz" wrap="square" lIns="0" tIns="0" rIns="0" bIns="0" rtlCol="0">
            <a:spAutoFit/>
          </a:bodyPr>
          <a:lstStyle/>
          <a:p>
            <a:pPr marL="12700" algn="ctr">
              <a:lnSpc>
                <a:spcPct val="100000"/>
              </a:lnSpc>
            </a:pPr>
            <a:r>
              <a:rPr sz="4000" spc="-5" dirty="0" err="1">
                <a:latin typeface="+mn-lt"/>
              </a:rPr>
              <a:t>Zusammenfassung</a:t>
            </a:r>
            <a:r>
              <a:rPr sz="4000" spc="-100" dirty="0">
                <a:latin typeface="+mn-lt"/>
              </a:rPr>
              <a:t> </a:t>
            </a:r>
            <a:r>
              <a:rPr sz="4000" spc="-5" dirty="0">
                <a:latin typeface="+mn-lt"/>
              </a:rPr>
              <a:t>GIST</a:t>
            </a:r>
            <a:endParaRPr sz="4000" dirty="0">
              <a:latin typeface="+mn-lt"/>
            </a:endParaRPr>
          </a:p>
        </p:txBody>
      </p:sp>
      <p:sp>
        <p:nvSpPr>
          <p:cNvPr id="5" name="object 3">
            <a:extLst>
              <a:ext uri="{FF2B5EF4-FFF2-40B4-BE49-F238E27FC236}">
                <a16:creationId xmlns:a16="http://schemas.microsoft.com/office/drawing/2014/main" id="{46050D3E-5021-41E7-9734-DC585B03C57A}"/>
              </a:ext>
            </a:extLst>
          </p:cNvPr>
          <p:cNvSpPr txBox="1"/>
          <p:nvPr/>
        </p:nvSpPr>
        <p:spPr>
          <a:xfrm>
            <a:off x="1281314" y="1322002"/>
            <a:ext cx="9005938" cy="4642296"/>
          </a:xfrm>
          <a:prstGeom prst="rect">
            <a:avLst/>
          </a:prstGeom>
        </p:spPr>
        <p:txBody>
          <a:bodyPr vert="horz" wrap="square" lIns="0" tIns="0" rIns="0" bIns="0" rtlCol="0">
            <a:spAutoFit/>
          </a:bodyPr>
          <a:lstStyle/>
          <a:p>
            <a:pPr marL="241300" indent="-228600">
              <a:buFont typeface="Arial"/>
              <a:buChar char="•"/>
              <a:tabLst>
                <a:tab pos="241935" algn="l"/>
              </a:tabLst>
            </a:pPr>
            <a:r>
              <a:rPr sz="2000" spc="-5" dirty="0">
                <a:cs typeface="Calibri"/>
              </a:rPr>
              <a:t>GIST </a:t>
            </a:r>
            <a:r>
              <a:rPr sz="2000" b="1" spc="-10" dirty="0" err="1">
                <a:cs typeface="Calibri"/>
              </a:rPr>
              <a:t>häufigste</a:t>
            </a:r>
            <a:r>
              <a:rPr sz="2000" b="1" spc="-10" dirty="0">
                <a:cs typeface="Calibri"/>
              </a:rPr>
              <a:t> </a:t>
            </a:r>
            <a:r>
              <a:rPr sz="2000" spc="-5" dirty="0" err="1">
                <a:cs typeface="Calibri"/>
              </a:rPr>
              <a:t>mesenchymale</a:t>
            </a:r>
            <a:r>
              <a:rPr sz="2000" spc="-5" dirty="0">
                <a:cs typeface="Calibri"/>
              </a:rPr>
              <a:t> </a:t>
            </a:r>
            <a:r>
              <a:rPr sz="2000" dirty="0" err="1">
                <a:cs typeface="Calibri"/>
              </a:rPr>
              <a:t>Neoplasie</a:t>
            </a:r>
            <a:r>
              <a:rPr sz="2000" dirty="0">
                <a:cs typeface="Calibri"/>
              </a:rPr>
              <a:t> </a:t>
            </a:r>
            <a:r>
              <a:rPr sz="2000" dirty="0" err="1">
                <a:cs typeface="Calibri"/>
              </a:rPr>
              <a:t>im</a:t>
            </a:r>
            <a:r>
              <a:rPr sz="2000" spc="-65" dirty="0">
                <a:cs typeface="Calibri"/>
              </a:rPr>
              <a:t> </a:t>
            </a:r>
            <a:r>
              <a:rPr sz="2000" spc="-30" dirty="0">
                <a:cs typeface="Calibri"/>
              </a:rPr>
              <a:t>GI-</a:t>
            </a:r>
            <a:r>
              <a:rPr sz="2000" spc="-30" dirty="0" err="1">
                <a:cs typeface="Calibri"/>
              </a:rPr>
              <a:t>Trakt</a:t>
            </a:r>
            <a:r>
              <a:rPr lang="fr-CH" sz="2000" spc="-30" dirty="0">
                <a:cs typeface="Calibri"/>
              </a:rPr>
              <a:t>, </a:t>
            </a:r>
            <a:r>
              <a:rPr lang="de-CH" sz="2000" spc="-5" dirty="0">
                <a:cs typeface="Calibri"/>
              </a:rPr>
              <a:t>oft</a:t>
            </a:r>
            <a:r>
              <a:rPr lang="de-CH" sz="2000" spc="-85" dirty="0">
                <a:cs typeface="Calibri"/>
              </a:rPr>
              <a:t> </a:t>
            </a:r>
            <a:r>
              <a:rPr lang="de-CH" sz="2000" spc="-5" dirty="0">
                <a:cs typeface="Calibri"/>
              </a:rPr>
              <a:t>inzidentell</a:t>
            </a:r>
          </a:p>
          <a:p>
            <a:pPr marL="12700">
              <a:spcBef>
                <a:spcPts val="730"/>
              </a:spcBef>
              <a:tabLst>
                <a:tab pos="241935" algn="l"/>
              </a:tabLst>
            </a:pPr>
            <a:endParaRPr lang="de-CH" sz="2000" dirty="0">
              <a:cs typeface="Calibri"/>
            </a:endParaRPr>
          </a:p>
          <a:p>
            <a:pPr marL="241300" indent="-228600">
              <a:spcBef>
                <a:spcPts val="745"/>
              </a:spcBef>
              <a:buFont typeface="Arial"/>
              <a:buChar char="•"/>
              <a:tabLst>
                <a:tab pos="241935" algn="l"/>
              </a:tabLst>
            </a:pPr>
            <a:r>
              <a:rPr lang="de-CH" sz="2000" spc="-10" dirty="0">
                <a:cs typeface="Calibri"/>
              </a:rPr>
              <a:t>C</a:t>
            </a:r>
            <a:r>
              <a:rPr sz="2000" spc="-10" dirty="0">
                <a:cs typeface="Calibri"/>
              </a:rPr>
              <a:t>a. </a:t>
            </a:r>
            <a:r>
              <a:rPr lang="de-CH" sz="2000" b="1" spc="-5" dirty="0">
                <a:cs typeface="Calibri"/>
              </a:rPr>
              <a:t>70% benigne</a:t>
            </a:r>
            <a:r>
              <a:rPr sz="2000" spc="-5" dirty="0">
                <a:cs typeface="Calibri"/>
              </a:rPr>
              <a:t>, </a:t>
            </a:r>
            <a:r>
              <a:rPr sz="2000" dirty="0">
                <a:cs typeface="Calibri"/>
              </a:rPr>
              <a:t>alle </a:t>
            </a:r>
            <a:r>
              <a:rPr sz="2000" spc="-5" dirty="0" err="1">
                <a:cs typeface="Calibri"/>
              </a:rPr>
              <a:t>haben</a:t>
            </a:r>
            <a:r>
              <a:rPr sz="2000" spc="-5" dirty="0">
                <a:cs typeface="Calibri"/>
              </a:rPr>
              <a:t> </a:t>
            </a:r>
            <a:r>
              <a:rPr sz="2000" spc="-5" dirty="0" err="1">
                <a:cs typeface="Calibri"/>
              </a:rPr>
              <a:t>jedoch</a:t>
            </a:r>
            <a:r>
              <a:rPr sz="2000" spc="10" dirty="0">
                <a:cs typeface="Calibri"/>
              </a:rPr>
              <a:t> </a:t>
            </a:r>
            <a:r>
              <a:rPr sz="2000" b="1" spc="-10" dirty="0" err="1">
                <a:cs typeface="Calibri"/>
              </a:rPr>
              <a:t>Malignitätsrisiko</a:t>
            </a:r>
            <a:endParaRPr lang="fr-CH" sz="2000" b="1" spc="-10" dirty="0">
              <a:cs typeface="Calibri"/>
            </a:endParaRPr>
          </a:p>
          <a:p>
            <a:pPr marL="241300" indent="-228600">
              <a:spcBef>
                <a:spcPts val="745"/>
              </a:spcBef>
              <a:buFont typeface="Arial"/>
              <a:buChar char="•"/>
              <a:tabLst>
                <a:tab pos="241935" algn="l"/>
              </a:tabLst>
            </a:pPr>
            <a:endParaRPr sz="2000" dirty="0">
              <a:cs typeface="Calibri"/>
            </a:endParaRPr>
          </a:p>
          <a:p>
            <a:pPr marL="241300" marR="27940" indent="-228600">
              <a:spcBef>
                <a:spcPts val="1595"/>
              </a:spcBef>
              <a:buFont typeface="Arial"/>
              <a:buChar char="•"/>
              <a:tabLst>
                <a:tab pos="241935" algn="l"/>
              </a:tabLst>
            </a:pPr>
            <a:r>
              <a:rPr sz="2000" spc="-15" dirty="0" err="1">
                <a:cs typeface="Calibri"/>
              </a:rPr>
              <a:t>Verdachtsdiagnose</a:t>
            </a:r>
            <a:r>
              <a:rPr sz="2000" spc="-15" dirty="0">
                <a:cs typeface="Calibri"/>
              </a:rPr>
              <a:t> </a:t>
            </a:r>
            <a:r>
              <a:rPr sz="2000" spc="-10" dirty="0">
                <a:cs typeface="Calibri"/>
              </a:rPr>
              <a:t>endoskopisch, </a:t>
            </a:r>
            <a:r>
              <a:rPr lang="de-CH" sz="2000" spc="-10" dirty="0">
                <a:cs typeface="Calibri"/>
              </a:rPr>
              <a:t>Diagnosesicherung</a:t>
            </a:r>
            <a:r>
              <a:rPr sz="2000" spc="-5" dirty="0">
                <a:cs typeface="Calibri"/>
              </a:rPr>
              <a:t> </a:t>
            </a:r>
            <a:r>
              <a:rPr sz="2000" b="1" spc="-5" dirty="0" err="1">
                <a:cs typeface="Calibri"/>
              </a:rPr>
              <a:t>endosonographisch</a:t>
            </a:r>
            <a:r>
              <a:rPr lang="de-CH" sz="2000" b="1" spc="-5" dirty="0">
                <a:cs typeface="Calibri"/>
              </a:rPr>
              <a:t> mit</a:t>
            </a:r>
            <a:r>
              <a:rPr sz="2000" b="1" spc="-5" dirty="0">
                <a:cs typeface="Calibri"/>
              </a:rPr>
              <a:t> </a:t>
            </a:r>
            <a:r>
              <a:rPr sz="2000" b="1" dirty="0">
                <a:cs typeface="Calibri"/>
              </a:rPr>
              <a:t>FNP</a:t>
            </a:r>
            <a:endParaRPr lang="fr-CH" sz="2000" b="1" dirty="0">
              <a:cs typeface="Calibri"/>
            </a:endParaRPr>
          </a:p>
          <a:p>
            <a:pPr marL="241300" marR="27940" indent="-228600">
              <a:spcBef>
                <a:spcPts val="1595"/>
              </a:spcBef>
              <a:buFont typeface="Arial"/>
              <a:buChar char="•"/>
              <a:tabLst>
                <a:tab pos="241935" algn="l"/>
              </a:tabLst>
            </a:pPr>
            <a:endParaRPr sz="2000" dirty="0">
              <a:cs typeface="Calibri"/>
            </a:endParaRPr>
          </a:p>
          <a:p>
            <a:pPr marL="241300" indent="-228600">
              <a:spcBef>
                <a:spcPts val="745"/>
              </a:spcBef>
              <a:buFont typeface="Arial"/>
              <a:buChar char="•"/>
              <a:tabLst>
                <a:tab pos="241935" algn="l"/>
              </a:tabLst>
            </a:pPr>
            <a:r>
              <a:rPr lang="de-CH" sz="2000" b="1" spc="-10" dirty="0">
                <a:cs typeface="Calibri"/>
              </a:rPr>
              <a:t>Kurative Resektion </a:t>
            </a:r>
            <a:r>
              <a:rPr lang="de-CH" sz="2000" spc="-10" dirty="0">
                <a:cs typeface="Calibri"/>
              </a:rPr>
              <a:t>bei l</a:t>
            </a:r>
            <a:r>
              <a:rPr sz="2000" spc="-10" dirty="0" err="1">
                <a:cs typeface="Calibri"/>
              </a:rPr>
              <a:t>okal</a:t>
            </a:r>
            <a:r>
              <a:rPr sz="2000" spc="-10" dirty="0">
                <a:cs typeface="Calibri"/>
              </a:rPr>
              <a:t> </a:t>
            </a:r>
            <a:r>
              <a:rPr sz="2000" spc="-10" dirty="0" err="1">
                <a:cs typeface="Calibri"/>
              </a:rPr>
              <a:t>begrenzte</a:t>
            </a:r>
            <a:r>
              <a:rPr lang="de-CH" sz="2000" spc="-10" dirty="0">
                <a:cs typeface="Calibri"/>
              </a:rPr>
              <a:t>m</a:t>
            </a:r>
            <a:r>
              <a:rPr sz="2000" spc="-10" dirty="0">
                <a:cs typeface="Calibri"/>
              </a:rPr>
              <a:t> </a:t>
            </a:r>
            <a:r>
              <a:rPr sz="2000" spc="-35" dirty="0">
                <a:cs typeface="Calibri"/>
              </a:rPr>
              <a:t>Tumor</a:t>
            </a:r>
            <a:endParaRPr lang="fr-CH" sz="2000" spc="-35" dirty="0">
              <a:cs typeface="Calibri"/>
            </a:endParaRPr>
          </a:p>
          <a:p>
            <a:pPr marL="241300" indent="-228600">
              <a:spcBef>
                <a:spcPts val="745"/>
              </a:spcBef>
              <a:buFont typeface="Arial"/>
              <a:buChar char="•"/>
              <a:tabLst>
                <a:tab pos="241935" algn="l"/>
              </a:tabLst>
            </a:pPr>
            <a:endParaRPr sz="2000" dirty="0">
              <a:cs typeface="Calibri"/>
            </a:endParaRPr>
          </a:p>
          <a:p>
            <a:pPr marL="241300" indent="-228600">
              <a:spcBef>
                <a:spcPts val="730"/>
              </a:spcBef>
              <a:buFont typeface="Arial"/>
              <a:buChar char="•"/>
              <a:tabLst>
                <a:tab pos="241935" algn="l"/>
              </a:tabLst>
            </a:pPr>
            <a:r>
              <a:rPr lang="de-CH" sz="2000" spc="-10" dirty="0" err="1">
                <a:cs typeface="Calibri"/>
              </a:rPr>
              <a:t>Relapserisiko</a:t>
            </a:r>
            <a:r>
              <a:rPr lang="de-CH" sz="2000" spc="-10" dirty="0">
                <a:cs typeface="Calibri"/>
              </a:rPr>
              <a:t> abschätzen anhand</a:t>
            </a:r>
            <a:r>
              <a:rPr lang="de-CH" sz="2000" dirty="0">
                <a:cs typeface="Calibri"/>
              </a:rPr>
              <a:t> </a:t>
            </a:r>
            <a:r>
              <a:rPr lang="de-CH" sz="2000" spc="-10" dirty="0">
                <a:cs typeface="Calibri"/>
              </a:rPr>
              <a:t>Grösse, </a:t>
            </a:r>
            <a:r>
              <a:rPr lang="de-CH" sz="2000" spc="-5" dirty="0">
                <a:cs typeface="Calibri"/>
              </a:rPr>
              <a:t>Lokalisation und</a:t>
            </a:r>
            <a:r>
              <a:rPr lang="de-CH" sz="2000" spc="-60" dirty="0">
                <a:cs typeface="Calibri"/>
              </a:rPr>
              <a:t> </a:t>
            </a:r>
            <a:r>
              <a:rPr lang="de-CH" sz="2000" spc="-10" dirty="0">
                <a:cs typeface="Calibri"/>
              </a:rPr>
              <a:t>Mitoserate </a:t>
            </a:r>
            <a:r>
              <a:rPr lang="de-CH" sz="2000" spc="-10" dirty="0">
                <a:cs typeface="Calibri"/>
                <a:sym typeface="Wingdings" pitchFamily="2" charset="2"/>
              </a:rPr>
              <a:t> entscheidend für Follow </a:t>
            </a:r>
            <a:r>
              <a:rPr lang="de-CH" sz="2000" spc="-10" dirty="0" err="1">
                <a:cs typeface="Calibri"/>
                <a:sym typeface="Wingdings" pitchFamily="2" charset="2"/>
              </a:rPr>
              <a:t>up</a:t>
            </a:r>
            <a:r>
              <a:rPr lang="de-CH" sz="2000" spc="-10" dirty="0">
                <a:cs typeface="Calibri"/>
                <a:sym typeface="Wingdings" pitchFamily="2" charset="2"/>
              </a:rPr>
              <a:t> und Therapiebedarf mit </a:t>
            </a:r>
            <a:r>
              <a:rPr lang="de-CH" sz="2000" b="1" spc="-10" dirty="0">
                <a:cs typeface="Calibri"/>
                <a:sym typeface="Wingdings" pitchFamily="2" charset="2"/>
              </a:rPr>
              <a:t>Imatinib</a:t>
            </a:r>
            <a:r>
              <a:rPr lang="de-CH" sz="2000" spc="-10" dirty="0">
                <a:cs typeface="Calibri"/>
                <a:sym typeface="Wingdings" pitchFamily="2" charset="2"/>
              </a:rPr>
              <a:t> (als adjuvante und neoadjuvante Therapie) </a:t>
            </a:r>
            <a:endParaRPr lang="de-CH" sz="2000" dirty="0">
              <a:cs typeface="Calibri"/>
            </a:endParaRPr>
          </a:p>
        </p:txBody>
      </p:sp>
      <p:sp>
        <p:nvSpPr>
          <p:cNvPr id="6" name="object 4">
            <a:extLst>
              <a:ext uri="{FF2B5EF4-FFF2-40B4-BE49-F238E27FC236}">
                <a16:creationId xmlns:a16="http://schemas.microsoft.com/office/drawing/2014/main" id="{A75056F6-63F1-7B0B-1284-9303D8091FDC}"/>
              </a:ext>
            </a:extLst>
          </p:cNvPr>
          <p:cNvSpPr/>
          <p:nvPr/>
        </p:nvSpPr>
        <p:spPr>
          <a:xfrm>
            <a:off x="10196037" y="599425"/>
            <a:ext cx="1702594" cy="138696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59403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511D-F0A2-4679-B2F1-CA71900A30E9}"/>
              </a:ext>
            </a:extLst>
          </p:cNvPr>
          <p:cNvSpPr>
            <a:spLocks noGrp="1"/>
          </p:cNvSpPr>
          <p:nvPr>
            <p:ph type="body" sz="quarter" idx="10"/>
          </p:nvPr>
        </p:nvSpPr>
        <p:spPr>
          <a:xfrm>
            <a:off x="609279" y="2011542"/>
            <a:ext cx="7859148" cy="1605568"/>
          </a:xfrm>
        </p:spPr>
        <p:txBody>
          <a:bodyPr/>
          <a:lstStyle/>
          <a:p>
            <a:r>
              <a:rPr lang="de-CH" dirty="0"/>
              <a:t>Vielen Dank für Ihre</a:t>
            </a:r>
          </a:p>
          <a:p>
            <a:r>
              <a:rPr lang="de-CH" dirty="0"/>
              <a:t>Aufmerksamkeit !</a:t>
            </a:r>
          </a:p>
        </p:txBody>
      </p:sp>
    </p:spTree>
    <p:extLst>
      <p:ext uri="{BB962C8B-B14F-4D97-AF65-F5344CB8AC3E}">
        <p14:creationId xmlns:p14="http://schemas.microsoft.com/office/powerpoint/2010/main" val="189290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E7916128-0F4E-5A9B-4A07-CE1D6A16F918}"/>
              </a:ext>
            </a:extLst>
          </p:cNvPr>
          <p:cNvSpPr txBox="1"/>
          <p:nvPr/>
        </p:nvSpPr>
        <p:spPr>
          <a:xfrm>
            <a:off x="527222" y="1310033"/>
            <a:ext cx="4783030" cy="5355312"/>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2120" marR="80645" indent="-285750">
              <a:lnSpc>
                <a:spcPct val="100000"/>
              </a:lnSpc>
              <a:buFont typeface="Arial" panose="020B0604020202020204" pitchFamily="34" charset="0"/>
              <a:buChar char="•"/>
            </a:pPr>
            <a:r>
              <a:rPr lang="de-CH" sz="2000" spc="-5" dirty="0">
                <a:cs typeface="Calibri"/>
              </a:rPr>
              <a:t>Bösartige Tumore des lymphatischen Systems</a:t>
            </a:r>
          </a:p>
          <a:p>
            <a:pPr marL="452120" marR="80645" indent="-285750">
              <a:buFont typeface="Arial" panose="020B0604020202020204" pitchFamily="34" charset="0"/>
              <a:buChar char="•"/>
            </a:pPr>
            <a:r>
              <a:rPr lang="de-CH" sz="2000" spc="-5" dirty="0">
                <a:cs typeface="Calibri"/>
              </a:rPr>
              <a:t>&gt; 60 Entitäten gemäss WHO</a:t>
            </a:r>
          </a:p>
          <a:p>
            <a:pPr marL="452120" marR="80645" indent="-285750">
              <a:lnSpc>
                <a:spcPct val="100000"/>
              </a:lnSpc>
              <a:buFont typeface="Arial" panose="020B0604020202020204" pitchFamily="34" charset="0"/>
              <a:buChar char="•"/>
            </a:pPr>
            <a:r>
              <a:rPr lang="de-CH" sz="2000" dirty="0"/>
              <a:t>Einteilung: Zelltyp, Morphologie, Immunphänotyp, Proteinexpressionsmuster, molekulare  Aberrationen, klinischer Verlauf, Gewebelokalisation.</a:t>
            </a:r>
          </a:p>
          <a:p>
            <a:pPr marL="452120" marR="80645" indent="-285750">
              <a:lnSpc>
                <a:spcPct val="100000"/>
              </a:lnSpc>
              <a:buFont typeface="Arial" panose="020B0604020202020204" pitchFamily="34" charset="0"/>
              <a:buChar char="•"/>
            </a:pPr>
            <a:r>
              <a:rPr lang="de-CH" sz="2000" dirty="0"/>
              <a:t>Assoziation mit Viren, Autoimmun-KH und Immunsuppressiva</a:t>
            </a:r>
          </a:p>
          <a:p>
            <a:pPr marL="452120" marR="80645" indent="-285750">
              <a:lnSpc>
                <a:spcPct val="100000"/>
              </a:lnSpc>
              <a:buFont typeface="Arial" panose="020B0604020202020204" pitchFamily="34" charset="0"/>
              <a:buChar char="•"/>
            </a:pPr>
            <a:r>
              <a:rPr lang="de-CH" sz="2000" spc="-5" dirty="0">
                <a:cs typeface="Calibri"/>
              </a:rPr>
              <a:t>Unterteilt in:</a:t>
            </a:r>
          </a:p>
          <a:p>
            <a:pPr marL="909320" marR="80645" lvl="1" indent="-285750">
              <a:buFont typeface="Arial" panose="020B0604020202020204" pitchFamily="34" charset="0"/>
              <a:buChar char="•"/>
            </a:pPr>
            <a:r>
              <a:rPr lang="de-CH" sz="2000" dirty="0"/>
              <a:t>Vorläufer- bzw. unreifzellige Lymphome </a:t>
            </a:r>
          </a:p>
          <a:p>
            <a:pPr marL="909320" marR="80645" lvl="1" indent="-285750">
              <a:buFont typeface="Arial" panose="020B0604020202020204" pitchFamily="34" charset="0"/>
              <a:buChar char="•"/>
            </a:pPr>
            <a:r>
              <a:rPr lang="de-CH" sz="2000" dirty="0" err="1"/>
              <a:t>Reifzellige</a:t>
            </a:r>
            <a:r>
              <a:rPr lang="de-CH" sz="2000" dirty="0"/>
              <a:t> Lymphome</a:t>
            </a:r>
          </a:p>
          <a:p>
            <a:pPr marL="909320" marR="80645" lvl="1" indent="-285750">
              <a:buFont typeface="Arial" panose="020B0604020202020204" pitchFamily="34" charset="0"/>
              <a:buChar char="•"/>
            </a:pPr>
            <a:r>
              <a:rPr lang="de-CH" sz="2000" dirty="0"/>
              <a:t>Hodgkin-Lymphome</a:t>
            </a:r>
            <a:endParaRPr lang="de-CH" sz="2000" spc="-5" dirty="0">
              <a:cs typeface="Calibri"/>
            </a:endParaRPr>
          </a:p>
          <a:p>
            <a:pPr marL="623570" marR="80645" lvl="1"/>
            <a:endParaRPr lang="de-CH" sz="1600" spc="-5" dirty="0">
              <a:cs typeface="Calibri"/>
            </a:endParaRPr>
          </a:p>
          <a:p>
            <a:pPr>
              <a:lnSpc>
                <a:spcPct val="100000"/>
              </a:lnSpc>
              <a:spcBef>
                <a:spcPts val="35"/>
              </a:spcBef>
            </a:pPr>
            <a:endParaRPr sz="1600" dirty="0">
              <a:cs typeface="Times New Roman"/>
            </a:endParaRPr>
          </a:p>
          <a:p>
            <a:pPr>
              <a:lnSpc>
                <a:spcPct val="100000"/>
              </a:lnSpc>
              <a:spcBef>
                <a:spcPts val="25"/>
              </a:spcBef>
            </a:pPr>
            <a:endParaRPr sz="1600" dirty="0">
              <a:cs typeface="Times New Roman"/>
            </a:endParaRPr>
          </a:p>
        </p:txBody>
      </p:sp>
      <p:sp>
        <p:nvSpPr>
          <p:cNvPr id="8" name="object 2">
            <a:extLst>
              <a:ext uri="{FF2B5EF4-FFF2-40B4-BE49-F238E27FC236}">
                <a16:creationId xmlns:a16="http://schemas.microsoft.com/office/drawing/2014/main" id="{32C7748E-1BD1-8377-D8E8-BCA4521B26EA}"/>
              </a:ext>
            </a:extLst>
          </p:cNvPr>
          <p:cNvSpPr txBox="1">
            <a:spLocks noGrp="1"/>
          </p:cNvSpPr>
          <p:nvPr/>
        </p:nvSpPr>
        <p:spPr>
          <a:xfrm>
            <a:off x="2029700" y="477058"/>
            <a:ext cx="7768590" cy="492443"/>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pPr>
            <a:r>
              <a:rPr lang="de-CH" sz="3200" b="1" dirty="0">
                <a:solidFill>
                  <a:srgbClr val="005EA8"/>
                </a:solidFill>
              </a:rPr>
              <a:t>Lymphome</a:t>
            </a:r>
            <a:endParaRPr sz="3200" b="1" dirty="0">
              <a:solidFill>
                <a:srgbClr val="005EA8"/>
              </a:solidFill>
            </a:endParaRPr>
          </a:p>
        </p:txBody>
      </p:sp>
      <p:sp>
        <p:nvSpPr>
          <p:cNvPr id="9" name="object 3">
            <a:extLst>
              <a:ext uri="{FF2B5EF4-FFF2-40B4-BE49-F238E27FC236}">
                <a16:creationId xmlns:a16="http://schemas.microsoft.com/office/drawing/2014/main" id="{8026E8A2-54AD-C9A6-C1C8-B612189943D8}"/>
              </a:ext>
            </a:extLst>
          </p:cNvPr>
          <p:cNvSpPr/>
          <p:nvPr/>
        </p:nvSpPr>
        <p:spPr>
          <a:xfrm>
            <a:off x="6447396" y="1135444"/>
            <a:ext cx="5217382" cy="3491172"/>
          </a:xfrm>
          <a:prstGeom prst="rect">
            <a:avLst/>
          </a:prstGeom>
          <a:blipFill>
            <a:blip r:embed="rId3" cstate="print"/>
            <a:stretch>
              <a:fillRect/>
            </a:stretch>
          </a:blipFill>
        </p:spPr>
        <p:txBody>
          <a:bodyPr wrap="square" lIns="0" tIns="0" rIns="0" bIns="0" rtlCol="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Textfeld 4">
            <a:extLst>
              <a:ext uri="{FF2B5EF4-FFF2-40B4-BE49-F238E27FC236}">
                <a16:creationId xmlns:a16="http://schemas.microsoft.com/office/drawing/2014/main" id="{F1616412-F5F7-235A-A5B5-723CAA0ECD78}"/>
              </a:ext>
            </a:extLst>
          </p:cNvPr>
          <p:cNvSpPr txBox="1"/>
          <p:nvPr/>
        </p:nvSpPr>
        <p:spPr>
          <a:xfrm>
            <a:off x="6352299" y="4626616"/>
            <a:ext cx="3810000" cy="181588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6370" marR="1130935">
              <a:lnSpc>
                <a:spcPct val="100000"/>
              </a:lnSpc>
            </a:pPr>
            <a:r>
              <a:rPr lang="de-CH" sz="1400" dirty="0">
                <a:cs typeface="Calibri"/>
              </a:rPr>
              <a:t>MCL:</a:t>
            </a:r>
            <a:r>
              <a:rPr lang="de-CH" sz="1400" spc="-75" dirty="0">
                <a:cs typeface="Calibri"/>
              </a:rPr>
              <a:t> </a:t>
            </a:r>
            <a:r>
              <a:rPr lang="de-CH" sz="1400" spc="-10" dirty="0">
                <a:cs typeface="Calibri"/>
              </a:rPr>
              <a:t>Mantelzell-Lymphom </a:t>
            </a:r>
          </a:p>
          <a:p>
            <a:pPr marL="166370" marR="1130935">
              <a:lnSpc>
                <a:spcPct val="100000"/>
              </a:lnSpc>
            </a:pPr>
            <a:r>
              <a:rPr lang="de-CH" sz="1400" dirty="0">
                <a:cs typeface="Calibri"/>
              </a:rPr>
              <a:t>BL:</a:t>
            </a:r>
            <a:r>
              <a:rPr lang="de-CH" sz="1400" spc="-70" dirty="0">
                <a:cs typeface="Calibri"/>
              </a:rPr>
              <a:t> </a:t>
            </a:r>
            <a:r>
              <a:rPr lang="de-CH" sz="1400" spc="-10" dirty="0" err="1">
                <a:cs typeface="Calibri"/>
              </a:rPr>
              <a:t>Burkitt</a:t>
            </a:r>
            <a:r>
              <a:rPr lang="de-CH" sz="1400" spc="-10" dirty="0">
                <a:cs typeface="Calibri"/>
              </a:rPr>
              <a:t>-Lymphom</a:t>
            </a:r>
            <a:endParaRPr lang="de-CH" sz="1400" dirty="0">
              <a:cs typeface="Calibri"/>
            </a:endParaRPr>
          </a:p>
          <a:p>
            <a:pPr marL="166370">
              <a:lnSpc>
                <a:spcPct val="100000"/>
              </a:lnSpc>
            </a:pPr>
            <a:r>
              <a:rPr lang="de-CH" sz="1400" spc="-5" dirty="0">
                <a:cs typeface="Calibri"/>
              </a:rPr>
              <a:t>FL: </a:t>
            </a:r>
            <a:r>
              <a:rPr lang="de-CH" sz="1400" spc="-15" dirty="0">
                <a:cs typeface="Calibri"/>
              </a:rPr>
              <a:t>Follikuläres</a:t>
            </a:r>
            <a:r>
              <a:rPr lang="de-CH" sz="1400" spc="10" dirty="0">
                <a:cs typeface="Calibri"/>
              </a:rPr>
              <a:t> </a:t>
            </a:r>
            <a:r>
              <a:rPr lang="de-CH" sz="1400" spc="-15" dirty="0">
                <a:cs typeface="Calibri"/>
              </a:rPr>
              <a:t>Lymphom</a:t>
            </a:r>
            <a:endParaRPr lang="de-CH" sz="1400" dirty="0">
              <a:cs typeface="Calibri"/>
            </a:endParaRPr>
          </a:p>
          <a:p>
            <a:pPr marL="166370">
              <a:lnSpc>
                <a:spcPct val="100000"/>
              </a:lnSpc>
            </a:pPr>
            <a:r>
              <a:rPr lang="de-CH" sz="1400" spc="-5" dirty="0">
                <a:cs typeface="Calibri"/>
              </a:rPr>
              <a:t>DLBCL: </a:t>
            </a:r>
            <a:r>
              <a:rPr lang="de-CH" sz="1400" spc="-30" dirty="0">
                <a:cs typeface="Calibri"/>
              </a:rPr>
              <a:t>Diff. </a:t>
            </a:r>
            <a:r>
              <a:rPr lang="de-CH" sz="1400" spc="-10" dirty="0" err="1">
                <a:cs typeface="Calibri"/>
              </a:rPr>
              <a:t>grosszelliges</a:t>
            </a:r>
            <a:r>
              <a:rPr lang="de-CH" sz="1400" spc="5" dirty="0">
                <a:cs typeface="Calibri"/>
              </a:rPr>
              <a:t> </a:t>
            </a:r>
            <a:r>
              <a:rPr lang="de-CH" sz="1400" spc="-10" dirty="0">
                <a:cs typeface="Calibri"/>
              </a:rPr>
              <a:t>B-Z-Lymphom</a:t>
            </a:r>
            <a:endParaRPr lang="de-CH" sz="1400" dirty="0">
              <a:cs typeface="Calibri"/>
            </a:endParaRPr>
          </a:p>
          <a:p>
            <a:pPr marL="166370">
              <a:lnSpc>
                <a:spcPct val="100000"/>
              </a:lnSpc>
            </a:pPr>
            <a:r>
              <a:rPr lang="de-CH" sz="1400" spc="-45" dirty="0">
                <a:cs typeface="Calibri"/>
              </a:rPr>
              <a:t>MALT:</a:t>
            </a:r>
            <a:r>
              <a:rPr lang="de-CH" sz="1400" spc="-65" dirty="0">
                <a:cs typeface="Calibri"/>
              </a:rPr>
              <a:t> </a:t>
            </a:r>
            <a:r>
              <a:rPr lang="de-CH" sz="1400" spc="-20" dirty="0">
                <a:cs typeface="Calibri"/>
              </a:rPr>
              <a:t>MALT-Lymphom</a:t>
            </a:r>
            <a:endParaRPr lang="de-CH" sz="1400" dirty="0">
              <a:cs typeface="Calibri"/>
            </a:endParaRPr>
          </a:p>
          <a:p>
            <a:pPr marL="166370" marR="64769">
              <a:lnSpc>
                <a:spcPct val="100000"/>
              </a:lnSpc>
            </a:pPr>
            <a:r>
              <a:rPr lang="de-CH" sz="1400" spc="-5" dirty="0">
                <a:cs typeface="Calibri"/>
              </a:rPr>
              <a:t>SLL: </a:t>
            </a:r>
            <a:r>
              <a:rPr lang="de-CH" sz="1400" spc="-10" dirty="0">
                <a:cs typeface="Calibri"/>
              </a:rPr>
              <a:t>Kleinzelliges </a:t>
            </a:r>
            <a:r>
              <a:rPr lang="de-CH" sz="1400" spc="-10" dirty="0" err="1">
                <a:cs typeface="Calibri"/>
              </a:rPr>
              <a:t>lymphozystisches</a:t>
            </a:r>
            <a:r>
              <a:rPr lang="de-CH" sz="1400" spc="-10" dirty="0">
                <a:cs typeface="Calibri"/>
              </a:rPr>
              <a:t> </a:t>
            </a:r>
            <a:r>
              <a:rPr lang="de-CH" sz="1400" spc="-5" dirty="0">
                <a:cs typeface="Calibri"/>
              </a:rPr>
              <a:t>Lymphom  </a:t>
            </a:r>
          </a:p>
          <a:p>
            <a:pPr marL="166370" marR="64769">
              <a:lnSpc>
                <a:spcPct val="100000"/>
              </a:lnSpc>
            </a:pPr>
            <a:r>
              <a:rPr lang="de-CH" sz="1400" spc="-5" dirty="0">
                <a:cs typeface="Calibri"/>
              </a:rPr>
              <a:t>LPL: </a:t>
            </a:r>
            <a:r>
              <a:rPr lang="de-CH" sz="1400" spc="-10" dirty="0" err="1">
                <a:cs typeface="Calibri"/>
              </a:rPr>
              <a:t>Lymphplasmozytoides</a:t>
            </a:r>
            <a:r>
              <a:rPr lang="de-CH" sz="1400" spc="-10" dirty="0">
                <a:cs typeface="Calibri"/>
              </a:rPr>
              <a:t> </a:t>
            </a:r>
            <a:r>
              <a:rPr lang="de-CH" sz="1400" spc="-15" dirty="0">
                <a:cs typeface="Calibri"/>
              </a:rPr>
              <a:t>Lymphom </a:t>
            </a:r>
          </a:p>
          <a:p>
            <a:pPr marL="166370" marR="64769">
              <a:lnSpc>
                <a:spcPct val="100000"/>
              </a:lnSpc>
            </a:pPr>
            <a:r>
              <a:rPr lang="de-CH" sz="1400" spc="-5" dirty="0">
                <a:cs typeface="Calibri"/>
              </a:rPr>
              <a:t>(Subtyp </a:t>
            </a:r>
            <a:r>
              <a:rPr lang="de-CH" sz="1400" dirty="0">
                <a:cs typeface="Calibri"/>
              </a:rPr>
              <a:t>des </a:t>
            </a:r>
            <a:r>
              <a:rPr lang="de-CH" sz="1400" spc="-5" dirty="0">
                <a:cs typeface="Calibri"/>
              </a:rPr>
              <a:t>Morbus</a:t>
            </a:r>
            <a:r>
              <a:rPr lang="de-CH" sz="1400" spc="25" dirty="0">
                <a:cs typeface="Calibri"/>
              </a:rPr>
              <a:t> </a:t>
            </a:r>
            <a:r>
              <a:rPr lang="de-CH" sz="1400" spc="-15" dirty="0" err="1">
                <a:cs typeface="Calibri"/>
              </a:rPr>
              <a:t>Waldenström</a:t>
            </a:r>
            <a:r>
              <a:rPr lang="de-CH" sz="1400" spc="-15" dirty="0">
                <a:cs typeface="Calibri"/>
              </a:rPr>
              <a:t>)</a:t>
            </a:r>
            <a:endParaRPr lang="de-CH" sz="1400" dirty="0">
              <a:cs typeface="Calibri"/>
            </a:endParaRPr>
          </a:p>
        </p:txBody>
      </p:sp>
    </p:spTree>
    <p:extLst>
      <p:ext uri="{BB962C8B-B14F-4D97-AF65-F5344CB8AC3E}">
        <p14:creationId xmlns:p14="http://schemas.microsoft.com/office/powerpoint/2010/main" val="410920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A275412-BE23-A390-A9BD-F804AFB5F107}"/>
              </a:ext>
            </a:extLst>
          </p:cNvPr>
          <p:cNvGraphicFramePr>
            <a:graphicFrameLocks noGrp="1"/>
          </p:cNvGraphicFramePr>
          <p:nvPr>
            <p:extLst>
              <p:ext uri="{D42A27DB-BD31-4B8C-83A1-F6EECF244321}">
                <p14:modId xmlns:p14="http://schemas.microsoft.com/office/powerpoint/2010/main" val="4233741099"/>
              </p:ext>
            </p:extLst>
          </p:nvPr>
        </p:nvGraphicFramePr>
        <p:xfrm>
          <a:off x="514219" y="528374"/>
          <a:ext cx="11163562" cy="6301886"/>
        </p:xfrm>
        <a:graphic>
          <a:graphicData uri="http://schemas.openxmlformats.org/drawingml/2006/table">
            <a:tbl>
              <a:tblPr firstRow="1" bandRow="1">
                <a:tableStyleId>{5C22544A-7EE6-4342-B048-85BDC9FD1C3A}</a:tableStyleId>
              </a:tblPr>
              <a:tblGrid>
                <a:gridCol w="3697785">
                  <a:extLst>
                    <a:ext uri="{9D8B030D-6E8A-4147-A177-3AD203B41FA5}">
                      <a16:colId xmlns:a16="http://schemas.microsoft.com/office/drawing/2014/main" val="977682700"/>
                    </a:ext>
                  </a:extLst>
                </a:gridCol>
                <a:gridCol w="2206022">
                  <a:extLst>
                    <a:ext uri="{9D8B030D-6E8A-4147-A177-3AD203B41FA5}">
                      <a16:colId xmlns:a16="http://schemas.microsoft.com/office/drawing/2014/main" val="430326350"/>
                    </a:ext>
                  </a:extLst>
                </a:gridCol>
                <a:gridCol w="2218400">
                  <a:extLst>
                    <a:ext uri="{9D8B030D-6E8A-4147-A177-3AD203B41FA5}">
                      <a16:colId xmlns:a16="http://schemas.microsoft.com/office/drawing/2014/main" val="1162670546"/>
                    </a:ext>
                  </a:extLst>
                </a:gridCol>
                <a:gridCol w="3041355">
                  <a:extLst>
                    <a:ext uri="{9D8B030D-6E8A-4147-A177-3AD203B41FA5}">
                      <a16:colId xmlns:a16="http://schemas.microsoft.com/office/drawing/2014/main" val="187283655"/>
                    </a:ext>
                  </a:extLst>
                </a:gridCol>
              </a:tblGrid>
              <a:tr h="626318">
                <a:tc>
                  <a:txBody>
                    <a:bodyPr/>
                    <a:lstStyle/>
                    <a:p>
                      <a:r>
                        <a:rPr lang="en-GB" sz="1800" b="0" i="0" kern="1200" dirty="0" err="1">
                          <a:solidFill>
                            <a:schemeClr val="lt1"/>
                          </a:solidFill>
                          <a:effectLst/>
                          <a:latin typeface="+mn-lt"/>
                          <a:ea typeface="+mn-ea"/>
                          <a:cs typeface="+mn-cs"/>
                        </a:rPr>
                        <a:t>Lymphom-Typ</a:t>
                      </a:r>
                      <a:endParaRPr lang="en-GB" dirty="0"/>
                    </a:p>
                  </a:txBody>
                  <a:tcPr/>
                </a:tc>
                <a:tc>
                  <a:txBody>
                    <a:bodyPr/>
                    <a:lstStyle/>
                    <a:p>
                      <a:r>
                        <a:rPr lang="en-GB" sz="1800" b="0" i="0" kern="1200" dirty="0" err="1">
                          <a:solidFill>
                            <a:schemeClr val="lt1"/>
                          </a:solidFill>
                          <a:effectLst/>
                          <a:latin typeface="+mn-lt"/>
                          <a:ea typeface="+mn-ea"/>
                          <a:cs typeface="+mn-cs"/>
                        </a:rPr>
                        <a:t>Häufigkeit</a:t>
                      </a:r>
                      <a:r>
                        <a:rPr lang="en-GB" sz="1800" b="0" i="0" kern="1200" dirty="0">
                          <a:solidFill>
                            <a:schemeClr val="lt1"/>
                          </a:solidFill>
                          <a:effectLst/>
                          <a:latin typeface="+mn-lt"/>
                          <a:ea typeface="+mn-ea"/>
                          <a:cs typeface="+mn-cs"/>
                        </a:rPr>
                        <a:t> </a:t>
                      </a:r>
                      <a:r>
                        <a:rPr lang="en-GB" sz="1800" b="0" i="0" kern="1200" dirty="0" err="1">
                          <a:solidFill>
                            <a:schemeClr val="lt1"/>
                          </a:solidFill>
                          <a:effectLst/>
                          <a:latin typeface="+mn-lt"/>
                          <a:ea typeface="+mn-ea"/>
                          <a:cs typeface="+mn-cs"/>
                        </a:rPr>
                        <a:t>im</a:t>
                      </a:r>
                      <a:r>
                        <a:rPr lang="en-GB" sz="1800" b="0" i="0" kern="1200" dirty="0">
                          <a:solidFill>
                            <a:schemeClr val="lt1"/>
                          </a:solidFill>
                          <a:effectLst/>
                          <a:latin typeface="+mn-lt"/>
                          <a:ea typeface="+mn-ea"/>
                          <a:cs typeface="+mn-cs"/>
                        </a:rPr>
                        <a:t> GI-</a:t>
                      </a:r>
                      <a:r>
                        <a:rPr lang="en-GB" sz="1800" b="0" i="0" kern="1200" dirty="0" err="1">
                          <a:solidFill>
                            <a:schemeClr val="lt1"/>
                          </a:solidFill>
                          <a:effectLst/>
                          <a:latin typeface="+mn-lt"/>
                          <a:ea typeface="+mn-ea"/>
                          <a:cs typeface="+mn-cs"/>
                        </a:rPr>
                        <a:t>Trakt</a:t>
                      </a:r>
                      <a:endParaRPr lang="en-GB" dirty="0"/>
                    </a:p>
                  </a:txBody>
                  <a:tcPr/>
                </a:tc>
                <a:tc>
                  <a:txBody>
                    <a:bodyPr/>
                    <a:lstStyle/>
                    <a:p>
                      <a:r>
                        <a:rPr lang="en-GB" sz="1800" b="0" i="0" kern="1200" dirty="0" err="1">
                          <a:solidFill>
                            <a:schemeClr val="lt1"/>
                          </a:solidFill>
                          <a:effectLst/>
                          <a:latin typeface="+mn-lt"/>
                          <a:ea typeface="+mn-ea"/>
                          <a:cs typeface="+mn-cs"/>
                        </a:rPr>
                        <a:t>Primär</a:t>
                      </a:r>
                      <a:r>
                        <a:rPr lang="en-GB" sz="1800" b="0" i="0" kern="1200" dirty="0">
                          <a:solidFill>
                            <a:schemeClr val="lt1"/>
                          </a:solidFill>
                          <a:effectLst/>
                          <a:latin typeface="+mn-lt"/>
                          <a:ea typeface="+mn-ea"/>
                          <a:cs typeface="+mn-cs"/>
                        </a:rPr>
                        <a:t> </a:t>
                      </a:r>
                      <a:r>
                        <a:rPr lang="en-GB" sz="1800" b="0" i="0" kern="1200" dirty="0" err="1">
                          <a:solidFill>
                            <a:schemeClr val="lt1"/>
                          </a:solidFill>
                          <a:effectLst/>
                          <a:latin typeface="+mn-lt"/>
                          <a:ea typeface="+mn-ea"/>
                          <a:cs typeface="+mn-cs"/>
                        </a:rPr>
                        <a:t>oder</a:t>
                      </a:r>
                      <a:r>
                        <a:rPr lang="en-GB" sz="1800" b="0" i="0" kern="1200" dirty="0">
                          <a:solidFill>
                            <a:schemeClr val="lt1"/>
                          </a:solidFill>
                          <a:effectLst/>
                          <a:latin typeface="+mn-lt"/>
                          <a:ea typeface="+mn-ea"/>
                          <a:cs typeface="+mn-cs"/>
                        </a:rPr>
                        <a:t> </a:t>
                      </a:r>
                      <a:r>
                        <a:rPr lang="en-GB" sz="1800" b="0" i="0" kern="1200" dirty="0" err="1">
                          <a:solidFill>
                            <a:schemeClr val="lt1"/>
                          </a:solidFill>
                          <a:effectLst/>
                          <a:latin typeface="+mn-lt"/>
                          <a:ea typeface="+mn-ea"/>
                          <a:cs typeface="+mn-cs"/>
                        </a:rPr>
                        <a:t>Sekundär</a:t>
                      </a:r>
                      <a:endParaRPr lang="en-GB" dirty="0"/>
                    </a:p>
                  </a:txBody>
                  <a:tcPr/>
                </a:tc>
                <a:tc>
                  <a:txBody>
                    <a:bodyPr/>
                    <a:lstStyle/>
                    <a:p>
                      <a:r>
                        <a:rPr lang="en-GB" sz="1800" b="0" i="0" kern="1200" dirty="0" err="1">
                          <a:solidFill>
                            <a:schemeClr val="lt1"/>
                          </a:solidFill>
                          <a:effectLst/>
                          <a:latin typeface="+mn-lt"/>
                          <a:ea typeface="+mn-ea"/>
                          <a:cs typeface="+mn-cs"/>
                        </a:rPr>
                        <a:t>Relevante</a:t>
                      </a:r>
                      <a:r>
                        <a:rPr lang="en-GB" sz="1800" b="0" i="0" kern="1200" dirty="0">
                          <a:solidFill>
                            <a:schemeClr val="lt1"/>
                          </a:solidFill>
                          <a:effectLst/>
                          <a:latin typeface="+mn-lt"/>
                          <a:ea typeface="+mn-ea"/>
                          <a:cs typeface="+mn-cs"/>
                        </a:rPr>
                        <a:t> </a:t>
                      </a:r>
                      <a:r>
                        <a:rPr lang="en-GB" sz="1800" b="0" i="0" kern="1200" dirty="0" err="1">
                          <a:solidFill>
                            <a:schemeClr val="lt1"/>
                          </a:solidFill>
                          <a:effectLst/>
                          <a:latin typeface="+mn-lt"/>
                          <a:ea typeface="+mn-ea"/>
                          <a:cs typeface="+mn-cs"/>
                        </a:rPr>
                        <a:t>Lokalisationen</a:t>
                      </a:r>
                      <a:endParaRPr lang="en-GB" dirty="0"/>
                    </a:p>
                  </a:txBody>
                  <a:tcPr/>
                </a:tc>
                <a:extLst>
                  <a:ext uri="{0D108BD9-81ED-4DB2-BD59-A6C34878D82A}">
                    <a16:rowId xmlns:a16="http://schemas.microsoft.com/office/drawing/2014/main" val="3066246480"/>
                  </a:ext>
                </a:extLst>
              </a:tr>
              <a:tr h="626318">
                <a:tc>
                  <a:txBody>
                    <a:bodyPr/>
                    <a:lstStyle/>
                    <a:p>
                      <a:r>
                        <a:rPr lang="en-GB" sz="1800" b="0" i="0" kern="1200" dirty="0" err="1">
                          <a:solidFill>
                            <a:schemeClr val="dk1"/>
                          </a:solidFill>
                          <a:effectLst/>
                          <a:latin typeface="+mn-lt"/>
                          <a:ea typeface="+mn-ea"/>
                          <a:cs typeface="+mn-cs"/>
                        </a:rPr>
                        <a:t>Extranodales</a:t>
                      </a:r>
                      <a:r>
                        <a:rPr lang="en-GB" sz="1800" b="0" i="0" kern="1200" dirty="0">
                          <a:solidFill>
                            <a:schemeClr val="dk1"/>
                          </a:solidFill>
                          <a:effectLst/>
                          <a:latin typeface="+mn-lt"/>
                          <a:ea typeface="+mn-ea"/>
                          <a:cs typeface="+mn-cs"/>
                        </a:rPr>
                        <a:t> </a:t>
                      </a:r>
                      <a:r>
                        <a:rPr lang="en-GB" sz="1800" b="0" i="0" kern="1200" dirty="0" err="1">
                          <a:solidFill>
                            <a:schemeClr val="dk1"/>
                          </a:solidFill>
                          <a:effectLst/>
                          <a:latin typeface="+mn-lt"/>
                          <a:ea typeface="+mn-ea"/>
                          <a:cs typeface="+mn-cs"/>
                        </a:rPr>
                        <a:t>Marginalzonen</a:t>
                      </a:r>
                      <a:r>
                        <a:rPr lang="en-GB" sz="1800" b="0" i="0" kern="1200" dirty="0">
                          <a:solidFill>
                            <a:schemeClr val="dk1"/>
                          </a:solidFill>
                          <a:effectLst/>
                          <a:latin typeface="+mn-lt"/>
                          <a:ea typeface="+mn-ea"/>
                          <a:cs typeface="+mn-cs"/>
                        </a:rPr>
                        <a:t>-B-Zell-</a:t>
                      </a:r>
                      <a:r>
                        <a:rPr lang="en-GB" sz="1800" b="0" i="0" kern="1200" dirty="0" err="1">
                          <a:solidFill>
                            <a:schemeClr val="dk1"/>
                          </a:solidFill>
                          <a:effectLst/>
                          <a:latin typeface="+mn-lt"/>
                          <a:ea typeface="+mn-ea"/>
                          <a:cs typeface="+mn-cs"/>
                        </a:rPr>
                        <a:t>Lymphom</a:t>
                      </a:r>
                      <a:endParaRPr lang="en-GB" dirty="0"/>
                    </a:p>
                  </a:txBody>
                  <a:tcPr/>
                </a:tc>
                <a:tc>
                  <a:txBody>
                    <a:bodyPr/>
                    <a:lstStyle/>
                    <a:p>
                      <a:r>
                        <a:rPr lang="de-DE" dirty="0"/>
                        <a:t>Häufig</a:t>
                      </a:r>
                      <a:endParaRPr lang="en-GB" dirty="0"/>
                    </a:p>
                  </a:txBody>
                  <a:tcPr/>
                </a:tc>
                <a:tc>
                  <a:txBody>
                    <a:bodyPr/>
                    <a:lstStyle/>
                    <a:p>
                      <a:r>
                        <a:rPr lang="de-DE" dirty="0"/>
                        <a:t>Primär</a:t>
                      </a:r>
                      <a:endParaRPr lang="en-GB" dirty="0"/>
                    </a:p>
                  </a:txBody>
                  <a:tcPr/>
                </a:tc>
                <a:tc>
                  <a:txBody>
                    <a:bodyPr/>
                    <a:lstStyle/>
                    <a:p>
                      <a:r>
                        <a:rPr lang="de-DE" dirty="0"/>
                        <a:t>Magen häufig, Dünndarm</a:t>
                      </a:r>
                      <a:endParaRPr lang="en-GB" dirty="0"/>
                    </a:p>
                  </a:txBody>
                  <a:tcPr/>
                </a:tc>
                <a:extLst>
                  <a:ext uri="{0D108BD9-81ED-4DB2-BD59-A6C34878D82A}">
                    <a16:rowId xmlns:a16="http://schemas.microsoft.com/office/drawing/2014/main" val="516795566"/>
                  </a:ext>
                </a:extLst>
              </a:tr>
              <a:tr h="626318">
                <a:tc>
                  <a:txBody>
                    <a:bodyPr/>
                    <a:lstStyle/>
                    <a:p>
                      <a:r>
                        <a:rPr lang="en-GB" sz="1800" b="0" i="0" kern="1200" dirty="0">
                          <a:solidFill>
                            <a:schemeClr val="dk1"/>
                          </a:solidFill>
                          <a:effectLst/>
                          <a:latin typeface="+mn-lt"/>
                          <a:ea typeface="+mn-ea"/>
                          <a:cs typeface="+mn-cs"/>
                        </a:rPr>
                        <a:t>Diffuses </a:t>
                      </a:r>
                      <a:r>
                        <a:rPr lang="en-GB" sz="1800" b="0" i="0" kern="1200" dirty="0" err="1">
                          <a:solidFill>
                            <a:schemeClr val="dk1"/>
                          </a:solidFill>
                          <a:effectLst/>
                          <a:latin typeface="+mn-lt"/>
                          <a:ea typeface="+mn-ea"/>
                          <a:cs typeface="+mn-cs"/>
                        </a:rPr>
                        <a:t>grosszelliges</a:t>
                      </a:r>
                      <a:r>
                        <a:rPr lang="en-GB" sz="1800" b="0" i="0" kern="1200" dirty="0">
                          <a:solidFill>
                            <a:schemeClr val="dk1"/>
                          </a:solidFill>
                          <a:effectLst/>
                          <a:latin typeface="+mn-lt"/>
                          <a:ea typeface="+mn-ea"/>
                          <a:cs typeface="+mn-cs"/>
                        </a:rPr>
                        <a:t> B-Zell-</a:t>
                      </a:r>
                      <a:r>
                        <a:rPr lang="en-GB" sz="1800" b="0" i="0" kern="1200" dirty="0" err="1">
                          <a:solidFill>
                            <a:schemeClr val="dk1"/>
                          </a:solidFill>
                          <a:effectLst/>
                          <a:latin typeface="+mn-lt"/>
                          <a:ea typeface="+mn-ea"/>
                          <a:cs typeface="+mn-cs"/>
                        </a:rPr>
                        <a:t>Lymphom</a:t>
                      </a:r>
                      <a:endParaRPr lang="en-GB" dirty="0"/>
                    </a:p>
                  </a:txBody>
                  <a:tcPr/>
                </a:tc>
                <a:tc>
                  <a:txBody>
                    <a:bodyPr/>
                    <a:lstStyle/>
                    <a:p>
                      <a:r>
                        <a:rPr lang="de-DE" dirty="0"/>
                        <a:t>Häufig</a:t>
                      </a:r>
                      <a:endParaRPr lang="en-GB" dirty="0"/>
                    </a:p>
                  </a:txBody>
                  <a:tcPr/>
                </a:tc>
                <a:tc>
                  <a:txBody>
                    <a:bodyPr/>
                    <a:lstStyle/>
                    <a:p>
                      <a:r>
                        <a:rPr lang="de-DE" dirty="0"/>
                        <a:t>Primär/sekundär</a:t>
                      </a:r>
                      <a:endParaRPr lang="en-GB" dirty="0"/>
                    </a:p>
                  </a:txBody>
                  <a:tcPr/>
                </a:tc>
                <a:tc>
                  <a:txBody>
                    <a:bodyPr/>
                    <a:lstStyle/>
                    <a:p>
                      <a:r>
                        <a:rPr lang="de-DE" dirty="0"/>
                        <a:t>Magen, Dünn-, Dickdarm</a:t>
                      </a:r>
                      <a:endParaRPr lang="en-GB" dirty="0"/>
                    </a:p>
                  </a:txBody>
                  <a:tcPr/>
                </a:tc>
                <a:extLst>
                  <a:ext uri="{0D108BD9-81ED-4DB2-BD59-A6C34878D82A}">
                    <a16:rowId xmlns:a16="http://schemas.microsoft.com/office/drawing/2014/main" val="2347534077"/>
                  </a:ext>
                </a:extLst>
              </a:tr>
              <a:tr h="398484">
                <a:tc>
                  <a:txBody>
                    <a:bodyPr/>
                    <a:lstStyle/>
                    <a:p>
                      <a:r>
                        <a:rPr lang="en-GB" sz="1800" b="0" i="0" kern="1200" dirty="0" err="1">
                          <a:solidFill>
                            <a:schemeClr val="dk1"/>
                          </a:solidFill>
                          <a:effectLst/>
                          <a:latin typeface="+mn-lt"/>
                          <a:ea typeface="+mn-ea"/>
                          <a:cs typeface="+mn-cs"/>
                        </a:rPr>
                        <a:t>Mantelzell-Lymphom</a:t>
                      </a:r>
                      <a:endParaRPr lang="en-GB" dirty="0"/>
                    </a:p>
                  </a:txBody>
                  <a:tcPr/>
                </a:tc>
                <a:tc>
                  <a:txBody>
                    <a:bodyPr/>
                    <a:lstStyle/>
                    <a:p>
                      <a:r>
                        <a:rPr lang="de-DE" dirty="0"/>
                        <a:t>Selten</a:t>
                      </a:r>
                      <a:endParaRPr lang="en-GB" dirty="0"/>
                    </a:p>
                  </a:txBody>
                  <a:tcPr/>
                </a:tc>
                <a:tc>
                  <a:txBody>
                    <a:bodyPr/>
                    <a:lstStyle/>
                    <a:p>
                      <a:r>
                        <a:rPr lang="de-DE" dirty="0"/>
                        <a:t>Sekundär</a:t>
                      </a:r>
                    </a:p>
                  </a:txBody>
                  <a:tcPr/>
                </a:tc>
                <a:tc>
                  <a:txBody>
                    <a:bodyPr/>
                    <a:lstStyle/>
                    <a:p>
                      <a:r>
                        <a:rPr lang="de-DE" dirty="0"/>
                        <a:t>Dünndarm, Kolon</a:t>
                      </a:r>
                      <a:endParaRPr lang="en-GB" dirty="0"/>
                    </a:p>
                  </a:txBody>
                  <a:tcPr/>
                </a:tc>
                <a:extLst>
                  <a:ext uri="{0D108BD9-81ED-4DB2-BD59-A6C34878D82A}">
                    <a16:rowId xmlns:a16="http://schemas.microsoft.com/office/drawing/2014/main" val="4186586485"/>
                  </a:ext>
                </a:extLst>
              </a:tr>
              <a:tr h="398484">
                <a:tc>
                  <a:txBody>
                    <a:bodyPr/>
                    <a:lstStyle/>
                    <a:p>
                      <a:r>
                        <a:rPr lang="en-GB" sz="1800" b="0" i="0" kern="1200" dirty="0" err="1">
                          <a:solidFill>
                            <a:schemeClr val="dk1"/>
                          </a:solidFill>
                          <a:effectLst/>
                          <a:latin typeface="+mn-lt"/>
                          <a:ea typeface="+mn-ea"/>
                          <a:cs typeface="+mn-cs"/>
                        </a:rPr>
                        <a:t>Follikuläres</a:t>
                      </a:r>
                      <a:r>
                        <a:rPr lang="en-GB" sz="1800" b="0" i="0" kern="1200" dirty="0">
                          <a:solidFill>
                            <a:schemeClr val="dk1"/>
                          </a:solidFill>
                          <a:effectLst/>
                          <a:latin typeface="+mn-lt"/>
                          <a:ea typeface="+mn-ea"/>
                          <a:cs typeface="+mn-cs"/>
                        </a:rPr>
                        <a:t> </a:t>
                      </a:r>
                      <a:r>
                        <a:rPr lang="en-GB" sz="1800" b="0" i="0" kern="1200" dirty="0" err="1">
                          <a:solidFill>
                            <a:schemeClr val="dk1"/>
                          </a:solidFill>
                          <a:effectLst/>
                          <a:latin typeface="+mn-lt"/>
                          <a:ea typeface="+mn-ea"/>
                          <a:cs typeface="+mn-cs"/>
                        </a:rPr>
                        <a:t>Lymphom</a:t>
                      </a:r>
                      <a:endParaRPr lang="en-GB" dirty="0"/>
                    </a:p>
                  </a:txBody>
                  <a:tcPr/>
                </a:tc>
                <a:tc>
                  <a:txBody>
                    <a:bodyPr/>
                    <a:lstStyle/>
                    <a:p>
                      <a:r>
                        <a:rPr lang="de-DE" dirty="0"/>
                        <a:t>Gelegentlich</a:t>
                      </a:r>
                      <a:endParaRPr lang="en-GB" dirty="0"/>
                    </a:p>
                  </a:txBody>
                  <a:tcPr/>
                </a:tc>
                <a:tc>
                  <a:txBody>
                    <a:bodyPr/>
                    <a:lstStyle/>
                    <a:p>
                      <a:r>
                        <a:rPr lang="de-DE" dirty="0"/>
                        <a:t>Sekundär</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Dünndarm, Kolon</a:t>
                      </a:r>
                      <a:endParaRPr lang="en-GB" dirty="0"/>
                    </a:p>
                  </a:txBody>
                  <a:tcPr/>
                </a:tc>
                <a:extLst>
                  <a:ext uri="{0D108BD9-81ED-4DB2-BD59-A6C34878D82A}">
                    <a16:rowId xmlns:a16="http://schemas.microsoft.com/office/drawing/2014/main" val="114952319"/>
                  </a:ext>
                </a:extLst>
              </a:tr>
              <a:tr h="398484">
                <a:tc>
                  <a:txBody>
                    <a:bodyPr/>
                    <a:lstStyle/>
                    <a:p>
                      <a:r>
                        <a:rPr lang="en-GB" sz="1800" b="0" i="0" kern="1200" dirty="0">
                          <a:solidFill>
                            <a:schemeClr val="dk1"/>
                          </a:solidFill>
                          <a:effectLst/>
                          <a:latin typeface="+mn-lt"/>
                          <a:ea typeface="+mn-ea"/>
                          <a:cs typeface="+mn-cs"/>
                        </a:rPr>
                        <a:t>Burkitt-</a:t>
                      </a:r>
                      <a:r>
                        <a:rPr lang="en-GB" sz="1800" b="0" i="0" kern="1200" dirty="0" err="1">
                          <a:solidFill>
                            <a:schemeClr val="dk1"/>
                          </a:solidFill>
                          <a:effectLst/>
                          <a:latin typeface="+mn-lt"/>
                          <a:ea typeface="+mn-ea"/>
                          <a:cs typeface="+mn-cs"/>
                        </a:rPr>
                        <a:t>Lymphom</a:t>
                      </a:r>
                      <a:endParaRPr lang="en-GB" dirty="0"/>
                    </a:p>
                  </a:txBody>
                  <a:tcPr/>
                </a:tc>
                <a:tc>
                  <a:txBody>
                    <a:bodyPr/>
                    <a:lstStyle/>
                    <a:p>
                      <a:r>
                        <a:rPr lang="de-DE" dirty="0"/>
                        <a:t>Selten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Primär</a:t>
                      </a:r>
                      <a:endParaRPr lang="en-GB" dirty="0"/>
                    </a:p>
                  </a:txBody>
                  <a:tcPr/>
                </a:tc>
                <a:tc>
                  <a:txBody>
                    <a:bodyPr/>
                    <a:lstStyle/>
                    <a:p>
                      <a:r>
                        <a:rPr lang="de-DE" dirty="0"/>
                        <a:t>Term. Ileum (häufig), Kolon</a:t>
                      </a:r>
                      <a:endParaRPr lang="en-GB" dirty="0"/>
                    </a:p>
                  </a:txBody>
                  <a:tcPr/>
                </a:tc>
                <a:extLst>
                  <a:ext uri="{0D108BD9-81ED-4DB2-BD59-A6C34878D82A}">
                    <a16:rowId xmlns:a16="http://schemas.microsoft.com/office/drawing/2014/main" val="1415052886"/>
                  </a:ext>
                </a:extLst>
              </a:tr>
              <a:tr h="626318">
                <a:tc>
                  <a:txBody>
                    <a:bodyPr/>
                    <a:lstStyle/>
                    <a:p>
                      <a:r>
                        <a:rPr lang="en-GB" sz="1800" b="0" i="0" kern="1200" dirty="0" err="1">
                          <a:solidFill>
                            <a:schemeClr val="dk1"/>
                          </a:solidFill>
                          <a:effectLst/>
                          <a:latin typeface="+mn-lt"/>
                          <a:ea typeface="+mn-ea"/>
                          <a:cs typeface="+mn-cs"/>
                        </a:rPr>
                        <a:t>Enteropathie-assoziiertes</a:t>
                      </a:r>
                      <a:r>
                        <a:rPr lang="en-GB" sz="1800" b="0" i="0" kern="1200" dirty="0">
                          <a:solidFill>
                            <a:schemeClr val="dk1"/>
                          </a:solidFill>
                          <a:effectLst/>
                          <a:latin typeface="+mn-lt"/>
                          <a:ea typeface="+mn-ea"/>
                          <a:cs typeface="+mn-cs"/>
                        </a:rPr>
                        <a:t> T-Zell-</a:t>
                      </a:r>
                      <a:r>
                        <a:rPr lang="en-GB" sz="1800" b="0" i="0" kern="1200" dirty="0" err="1">
                          <a:solidFill>
                            <a:schemeClr val="dk1"/>
                          </a:solidFill>
                          <a:effectLst/>
                          <a:latin typeface="+mn-lt"/>
                          <a:ea typeface="+mn-ea"/>
                          <a:cs typeface="+mn-cs"/>
                        </a:rPr>
                        <a:t>Lymphom</a:t>
                      </a:r>
                      <a:endParaRPr lang="en-GB" dirty="0"/>
                    </a:p>
                  </a:txBody>
                  <a:tcPr/>
                </a:tc>
                <a:tc>
                  <a:txBody>
                    <a:bodyPr/>
                    <a:lstStyle/>
                    <a:p>
                      <a:r>
                        <a:rPr lang="de-DE" dirty="0"/>
                        <a:t>Sehr selten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Primär</a:t>
                      </a:r>
                      <a:endParaRPr lang="en-GB" dirty="0"/>
                    </a:p>
                    <a:p>
                      <a:endParaRPr lang="en-GB" dirty="0"/>
                    </a:p>
                  </a:txBody>
                  <a:tcPr/>
                </a:tc>
                <a:tc>
                  <a:txBody>
                    <a:bodyPr/>
                    <a:lstStyle/>
                    <a:p>
                      <a:r>
                        <a:rPr lang="de-DE" dirty="0"/>
                        <a:t>Dünndarm, bei Zöliakie-Pat.</a:t>
                      </a:r>
                      <a:endParaRPr lang="en-GB" dirty="0"/>
                    </a:p>
                  </a:txBody>
                  <a:tcPr/>
                </a:tc>
                <a:extLst>
                  <a:ext uri="{0D108BD9-81ED-4DB2-BD59-A6C34878D82A}">
                    <a16:rowId xmlns:a16="http://schemas.microsoft.com/office/drawing/2014/main" val="796104104"/>
                  </a:ext>
                </a:extLst>
              </a:tr>
              <a:tr h="398484">
                <a:tc>
                  <a:txBody>
                    <a:bodyPr/>
                    <a:lstStyle/>
                    <a:p>
                      <a:r>
                        <a:rPr lang="en-GB" sz="1800" b="0" i="0" kern="1200" dirty="0">
                          <a:solidFill>
                            <a:schemeClr val="dk1"/>
                          </a:solidFill>
                          <a:effectLst/>
                          <a:latin typeface="+mn-lt"/>
                          <a:ea typeface="+mn-ea"/>
                          <a:cs typeface="+mn-cs"/>
                        </a:rPr>
                        <a:t>T-Zell-</a:t>
                      </a:r>
                      <a:r>
                        <a:rPr lang="en-GB" sz="1800" b="0" i="0" kern="1200" dirty="0" err="1">
                          <a:solidFill>
                            <a:schemeClr val="dk1"/>
                          </a:solidFill>
                          <a:effectLst/>
                          <a:latin typeface="+mn-lt"/>
                          <a:ea typeface="+mn-ea"/>
                          <a:cs typeface="+mn-cs"/>
                        </a:rPr>
                        <a:t>Lymphom</a:t>
                      </a:r>
                      <a:endParaRPr lang="en-GB" dirty="0"/>
                    </a:p>
                  </a:txBody>
                  <a:tcPr/>
                </a:tc>
                <a:tc>
                  <a:txBody>
                    <a:bodyPr/>
                    <a:lstStyle/>
                    <a:p>
                      <a:r>
                        <a:rPr lang="de-DE" dirty="0"/>
                        <a:t>Selten</a:t>
                      </a:r>
                      <a:endParaRPr lang="en-GB" dirty="0"/>
                    </a:p>
                  </a:txBody>
                  <a:tcPr/>
                </a:tc>
                <a:tc>
                  <a:txBody>
                    <a:bodyPr/>
                    <a:lstStyle/>
                    <a:p>
                      <a:r>
                        <a:rPr lang="de-DE" dirty="0"/>
                        <a:t>Sekundär</a:t>
                      </a:r>
                      <a:endParaRPr lang="en-GB" dirty="0"/>
                    </a:p>
                  </a:txBody>
                  <a:tcPr/>
                </a:tc>
                <a:tc>
                  <a:txBody>
                    <a:bodyPr/>
                    <a:lstStyle/>
                    <a:p>
                      <a:r>
                        <a:rPr lang="de-DE" dirty="0"/>
                        <a:t>Dünndarm, Kolon</a:t>
                      </a:r>
                      <a:endParaRPr lang="en-GB" dirty="0"/>
                    </a:p>
                  </a:txBody>
                  <a:tcPr/>
                </a:tc>
                <a:extLst>
                  <a:ext uri="{0D108BD9-81ED-4DB2-BD59-A6C34878D82A}">
                    <a16:rowId xmlns:a16="http://schemas.microsoft.com/office/drawing/2014/main" val="3282671141"/>
                  </a:ext>
                </a:extLst>
              </a:tr>
              <a:tr h="626318">
                <a:tc>
                  <a:txBody>
                    <a:bodyPr/>
                    <a:lstStyle/>
                    <a:p>
                      <a:r>
                        <a:rPr lang="en-GB" sz="1800" b="0" i="0" kern="1200" dirty="0">
                          <a:solidFill>
                            <a:schemeClr val="dk1"/>
                          </a:solidFill>
                          <a:effectLst/>
                          <a:latin typeface="+mn-lt"/>
                          <a:ea typeface="+mn-ea"/>
                          <a:cs typeface="+mn-cs"/>
                        </a:rPr>
                        <a:t>Immunoproliferative </a:t>
                      </a:r>
                      <a:r>
                        <a:rPr lang="en-GB" sz="1800" b="0" i="0" kern="1200" dirty="0" err="1">
                          <a:solidFill>
                            <a:schemeClr val="dk1"/>
                          </a:solidFill>
                          <a:effectLst/>
                          <a:latin typeface="+mn-lt"/>
                          <a:ea typeface="+mn-ea"/>
                          <a:cs typeface="+mn-cs"/>
                        </a:rPr>
                        <a:t>Erkrankung</a:t>
                      </a:r>
                      <a:r>
                        <a:rPr lang="en-GB" sz="1800" b="0" i="0" kern="1200" dirty="0">
                          <a:solidFill>
                            <a:schemeClr val="dk1"/>
                          </a:solidFill>
                          <a:effectLst/>
                          <a:latin typeface="+mn-lt"/>
                          <a:ea typeface="+mn-ea"/>
                          <a:cs typeface="+mn-cs"/>
                        </a:rPr>
                        <a:t> des </a:t>
                      </a:r>
                      <a:r>
                        <a:rPr lang="en-GB" sz="1800" b="0" i="0" kern="1200" dirty="0" err="1">
                          <a:solidFill>
                            <a:schemeClr val="dk1"/>
                          </a:solidFill>
                          <a:effectLst/>
                          <a:latin typeface="+mn-lt"/>
                          <a:ea typeface="+mn-ea"/>
                          <a:cs typeface="+mn-cs"/>
                        </a:rPr>
                        <a:t>Dünndarms</a:t>
                      </a:r>
                      <a:endParaRPr lang="en-GB" dirty="0"/>
                    </a:p>
                  </a:txBody>
                  <a:tcPr/>
                </a:tc>
                <a:tc>
                  <a:txBody>
                    <a:bodyPr/>
                    <a:lstStyle/>
                    <a:p>
                      <a:r>
                        <a:rPr lang="de-DE" dirty="0"/>
                        <a:t>Sehr selten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Primär</a:t>
                      </a:r>
                      <a:endParaRPr lang="en-GB" dirty="0"/>
                    </a:p>
                    <a:p>
                      <a:endParaRPr lang="en-GB" dirty="0"/>
                    </a:p>
                  </a:txBody>
                  <a:tcPr/>
                </a:tc>
                <a:tc>
                  <a:txBody>
                    <a:bodyPr/>
                    <a:lstStyle/>
                    <a:p>
                      <a:r>
                        <a:rPr lang="de-DE" dirty="0"/>
                        <a:t>Jejunum, Dünndarm</a:t>
                      </a:r>
                      <a:endParaRPr lang="en-GB" dirty="0"/>
                    </a:p>
                  </a:txBody>
                  <a:tcPr/>
                </a:tc>
                <a:extLst>
                  <a:ext uri="{0D108BD9-81ED-4DB2-BD59-A6C34878D82A}">
                    <a16:rowId xmlns:a16="http://schemas.microsoft.com/office/drawing/2014/main" val="1000555926"/>
                  </a:ext>
                </a:extLst>
              </a:tr>
              <a:tr h="894740">
                <a:tc>
                  <a:txBody>
                    <a:bodyPr/>
                    <a:lstStyle/>
                    <a:p>
                      <a:r>
                        <a:rPr lang="en-GB" sz="1800" b="0" i="0" kern="1200" dirty="0" err="1">
                          <a:solidFill>
                            <a:schemeClr val="dk1"/>
                          </a:solidFill>
                          <a:effectLst/>
                          <a:latin typeface="+mn-lt"/>
                          <a:ea typeface="+mn-ea"/>
                          <a:cs typeface="+mn-cs"/>
                        </a:rPr>
                        <a:t>Noduläres</a:t>
                      </a:r>
                      <a:r>
                        <a:rPr lang="en-GB" sz="1800" b="0" i="0" kern="1200" dirty="0">
                          <a:solidFill>
                            <a:schemeClr val="dk1"/>
                          </a:solidFill>
                          <a:effectLst/>
                          <a:latin typeface="+mn-lt"/>
                          <a:ea typeface="+mn-ea"/>
                          <a:cs typeface="+mn-cs"/>
                        </a:rPr>
                        <a:t> </a:t>
                      </a:r>
                      <a:r>
                        <a:rPr lang="en-GB" sz="1800" b="0" i="0" kern="1200" dirty="0" err="1">
                          <a:solidFill>
                            <a:schemeClr val="dk1"/>
                          </a:solidFill>
                          <a:effectLst/>
                          <a:latin typeface="+mn-lt"/>
                          <a:ea typeface="+mn-ea"/>
                          <a:cs typeface="+mn-cs"/>
                        </a:rPr>
                        <a:t>lymphozytenprädominantes</a:t>
                      </a:r>
                      <a:r>
                        <a:rPr lang="en-GB" sz="1800" b="0" i="0" kern="1200" dirty="0">
                          <a:solidFill>
                            <a:schemeClr val="dk1"/>
                          </a:solidFill>
                          <a:effectLst/>
                          <a:latin typeface="+mn-lt"/>
                          <a:ea typeface="+mn-ea"/>
                          <a:cs typeface="+mn-cs"/>
                        </a:rPr>
                        <a:t> Hodgkin-</a:t>
                      </a:r>
                      <a:r>
                        <a:rPr lang="en-GB" sz="1800" b="0" i="0" kern="1200" dirty="0" err="1">
                          <a:solidFill>
                            <a:schemeClr val="dk1"/>
                          </a:solidFill>
                          <a:effectLst/>
                          <a:latin typeface="+mn-lt"/>
                          <a:ea typeface="+mn-ea"/>
                          <a:cs typeface="+mn-cs"/>
                        </a:rPr>
                        <a:t>Lymphom</a:t>
                      </a:r>
                      <a:r>
                        <a:rPr lang="en-GB" sz="1800" b="0" i="0" kern="1200" dirty="0">
                          <a:solidFill>
                            <a:schemeClr val="dk1"/>
                          </a:solidFill>
                          <a:effectLst/>
                          <a:latin typeface="+mn-lt"/>
                          <a:ea typeface="+mn-ea"/>
                          <a:cs typeface="+mn-cs"/>
                        </a:rPr>
                        <a:t> (NLPHL)</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Sehr selten</a:t>
                      </a:r>
                      <a:endParaRPr lang="en-GB" dirty="0"/>
                    </a:p>
                    <a:p>
                      <a:endParaRPr lang="en-GB" dirty="0"/>
                    </a:p>
                  </a:txBody>
                  <a:tcPr/>
                </a:tc>
                <a:tc>
                  <a:txBody>
                    <a:bodyPr/>
                    <a:lstStyle/>
                    <a:p>
                      <a:r>
                        <a:rPr lang="de-DE" dirty="0"/>
                        <a:t>Sekundär</a:t>
                      </a:r>
                      <a:endParaRPr lang="en-GB" dirty="0"/>
                    </a:p>
                  </a:txBody>
                  <a:tcPr/>
                </a:tc>
                <a:tc>
                  <a:txBody>
                    <a:bodyPr/>
                    <a:lstStyle/>
                    <a:p>
                      <a:r>
                        <a:rPr lang="de-DE" dirty="0"/>
                        <a:t>Dünndarm, Kolon</a:t>
                      </a:r>
                      <a:endParaRPr lang="en-GB" dirty="0"/>
                    </a:p>
                  </a:txBody>
                  <a:tcPr/>
                </a:tc>
                <a:extLst>
                  <a:ext uri="{0D108BD9-81ED-4DB2-BD59-A6C34878D82A}">
                    <a16:rowId xmlns:a16="http://schemas.microsoft.com/office/drawing/2014/main" val="656532932"/>
                  </a:ext>
                </a:extLst>
              </a:tr>
              <a:tr h="593150">
                <a:tc>
                  <a:txBody>
                    <a:bodyPr/>
                    <a:lstStyle/>
                    <a:p>
                      <a:r>
                        <a:rPr lang="en-GB" sz="1800" b="0" i="0" kern="1200" dirty="0">
                          <a:solidFill>
                            <a:schemeClr val="dk1"/>
                          </a:solidFill>
                          <a:effectLst/>
                          <a:latin typeface="+mn-lt"/>
                          <a:ea typeface="+mn-ea"/>
                          <a:cs typeface="+mn-cs"/>
                        </a:rPr>
                        <a:t>Hodgkin-</a:t>
                      </a:r>
                      <a:r>
                        <a:rPr lang="en-GB" sz="1800" b="0" i="0" kern="1200" dirty="0" err="1">
                          <a:solidFill>
                            <a:schemeClr val="dk1"/>
                          </a:solidFill>
                          <a:effectLst/>
                          <a:latin typeface="+mn-lt"/>
                          <a:ea typeface="+mn-ea"/>
                          <a:cs typeface="+mn-cs"/>
                        </a:rPr>
                        <a:t>Lymphom</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Sehr selten</a:t>
                      </a:r>
                      <a:endParaRPr lang="en-GB" dirty="0"/>
                    </a:p>
                  </a:txBody>
                  <a:tcPr/>
                </a:tc>
                <a:tc>
                  <a:txBody>
                    <a:bodyPr/>
                    <a:lstStyle/>
                    <a:p>
                      <a:r>
                        <a:rPr lang="de-DE" dirty="0"/>
                        <a:t>Sekundär</a:t>
                      </a:r>
                      <a:endParaRPr lang="en-GB" dirty="0"/>
                    </a:p>
                  </a:txBody>
                  <a:tcPr/>
                </a:tc>
                <a:tc>
                  <a:txBody>
                    <a:bodyPr/>
                    <a:lstStyle/>
                    <a:p>
                      <a:r>
                        <a:rPr lang="de-DE" dirty="0"/>
                        <a:t>Kann </a:t>
                      </a:r>
                      <a:r>
                        <a:rPr lang="de-DE" dirty="0" err="1"/>
                        <a:t>sek.</a:t>
                      </a:r>
                      <a:r>
                        <a:rPr lang="de-DE" dirty="0"/>
                        <a:t> GI-Trakt betr.</a:t>
                      </a:r>
                      <a:endParaRPr lang="en-GB" dirty="0"/>
                    </a:p>
                  </a:txBody>
                  <a:tcPr/>
                </a:tc>
                <a:extLst>
                  <a:ext uri="{0D108BD9-81ED-4DB2-BD59-A6C34878D82A}">
                    <a16:rowId xmlns:a16="http://schemas.microsoft.com/office/drawing/2014/main" val="1567391488"/>
                  </a:ext>
                </a:extLst>
              </a:tr>
            </a:tbl>
          </a:graphicData>
        </a:graphic>
      </p:graphicFrame>
      <p:sp>
        <p:nvSpPr>
          <p:cNvPr id="3" name="TextBox 2">
            <a:extLst>
              <a:ext uri="{FF2B5EF4-FFF2-40B4-BE49-F238E27FC236}">
                <a16:creationId xmlns:a16="http://schemas.microsoft.com/office/drawing/2014/main" id="{28DF6AFF-D89A-22A2-7C22-F74673ACCF45}"/>
              </a:ext>
            </a:extLst>
          </p:cNvPr>
          <p:cNvSpPr txBox="1"/>
          <p:nvPr/>
        </p:nvSpPr>
        <p:spPr>
          <a:xfrm>
            <a:off x="1120628" y="-72641"/>
            <a:ext cx="9981005" cy="584775"/>
          </a:xfrm>
          <a:prstGeom prst="rect">
            <a:avLst/>
          </a:prstGeom>
          <a:noFill/>
        </p:spPr>
        <p:txBody>
          <a:bodyPr wrap="square" rtlCol="0">
            <a:spAutoFit/>
          </a:bodyPr>
          <a:lstStyle/>
          <a:p>
            <a:pPr algn="ctr"/>
            <a:r>
              <a:rPr lang="de-DE" sz="2800" b="1" dirty="0" err="1">
                <a:solidFill>
                  <a:srgbClr val="005EA8"/>
                </a:solidFill>
                <a:latin typeface="+mj-lt"/>
                <a:ea typeface="+mj-ea"/>
                <a:cs typeface="+mj-cs"/>
              </a:rPr>
              <a:t>Lymphomübersicht</a:t>
            </a:r>
            <a:r>
              <a:rPr lang="de-DE" sz="2800" b="1" dirty="0">
                <a:solidFill>
                  <a:srgbClr val="005EA8"/>
                </a:solidFill>
                <a:latin typeface="+mj-lt"/>
                <a:ea typeface="+mj-ea"/>
                <a:cs typeface="+mj-cs"/>
              </a:rPr>
              <a:t> im GI-Trakt (nach WHO und ACS</a:t>
            </a:r>
            <a:r>
              <a:rPr lang="de-DE" sz="3200" b="1" dirty="0">
                <a:solidFill>
                  <a:srgbClr val="005EA8"/>
                </a:solidFill>
                <a:latin typeface="+mj-lt"/>
                <a:ea typeface="+mj-ea"/>
                <a:cs typeface="+mj-cs"/>
              </a:rPr>
              <a:t>)</a:t>
            </a:r>
            <a:endParaRPr lang="en-GB" sz="3200" b="1" dirty="0">
              <a:solidFill>
                <a:srgbClr val="005EA8"/>
              </a:solidFill>
              <a:latin typeface="+mj-lt"/>
              <a:ea typeface="+mj-ea"/>
              <a:cs typeface="+mj-cs"/>
            </a:endParaRPr>
          </a:p>
        </p:txBody>
      </p:sp>
      <p:sp>
        <p:nvSpPr>
          <p:cNvPr id="5" name="Rectangle 4">
            <a:extLst>
              <a:ext uri="{FF2B5EF4-FFF2-40B4-BE49-F238E27FC236}">
                <a16:creationId xmlns:a16="http://schemas.microsoft.com/office/drawing/2014/main" id="{87A7A08B-F582-5CF8-2A44-6F564F0C0B64}"/>
              </a:ext>
            </a:extLst>
          </p:cNvPr>
          <p:cNvSpPr/>
          <p:nvPr/>
        </p:nvSpPr>
        <p:spPr>
          <a:xfrm>
            <a:off x="544484" y="1163782"/>
            <a:ext cx="11133297" cy="130509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a:extLst>
              <a:ext uri="{FF2B5EF4-FFF2-40B4-BE49-F238E27FC236}">
                <a16:creationId xmlns:a16="http://schemas.microsoft.com/office/drawing/2014/main" id="{C3424B2C-6D80-E804-7466-C419B1BEF942}"/>
              </a:ext>
            </a:extLst>
          </p:cNvPr>
          <p:cNvSpPr/>
          <p:nvPr/>
        </p:nvSpPr>
        <p:spPr>
          <a:xfrm>
            <a:off x="544483" y="2879146"/>
            <a:ext cx="11133297" cy="34082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94114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640BD6A-5392-3D9E-9F2D-90BCE3A3414D}"/>
              </a:ext>
            </a:extLst>
          </p:cNvPr>
          <p:cNvGraphicFramePr>
            <a:graphicFrameLocks/>
          </p:cNvGraphicFramePr>
          <p:nvPr>
            <p:extLst>
              <p:ext uri="{D42A27DB-BD31-4B8C-83A1-F6EECF244321}">
                <p14:modId xmlns:p14="http://schemas.microsoft.com/office/powerpoint/2010/main" val="1627002356"/>
              </p:ext>
            </p:extLst>
          </p:nvPr>
        </p:nvGraphicFramePr>
        <p:xfrm>
          <a:off x="250033" y="1213038"/>
          <a:ext cx="5979622" cy="5087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BE480576-E96F-F12F-9EF4-24EF1E8E50DE}"/>
              </a:ext>
            </a:extLst>
          </p:cNvPr>
          <p:cNvGraphicFramePr>
            <a:graphicFrameLocks/>
          </p:cNvGraphicFramePr>
          <p:nvPr>
            <p:extLst>
              <p:ext uri="{D42A27DB-BD31-4B8C-83A1-F6EECF244321}">
                <p14:modId xmlns:p14="http://schemas.microsoft.com/office/powerpoint/2010/main" val="1744378241"/>
              </p:ext>
            </p:extLst>
          </p:nvPr>
        </p:nvGraphicFramePr>
        <p:xfrm>
          <a:off x="5979419" y="1213038"/>
          <a:ext cx="5979621" cy="508738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D6C263D-ACB7-301C-F651-850348200146}"/>
              </a:ext>
            </a:extLst>
          </p:cNvPr>
          <p:cNvSpPr txBox="1"/>
          <p:nvPr/>
        </p:nvSpPr>
        <p:spPr>
          <a:xfrm>
            <a:off x="1996164" y="339820"/>
            <a:ext cx="8466982" cy="523220"/>
          </a:xfrm>
          <a:prstGeom prst="rect">
            <a:avLst/>
          </a:prstGeom>
          <a:noFill/>
        </p:spPr>
        <p:txBody>
          <a:bodyPr wrap="square">
            <a:spAutoFit/>
          </a:bodyPr>
          <a:lstStyle/>
          <a:p>
            <a:pPr algn="ctr"/>
            <a:r>
              <a:rPr lang="de-DE" sz="2800" b="1" dirty="0">
                <a:solidFill>
                  <a:srgbClr val="005EA8"/>
                </a:solidFill>
                <a:latin typeface="+mj-lt"/>
                <a:ea typeface="+mj-ea"/>
                <a:cs typeface="+mj-cs"/>
              </a:rPr>
              <a:t>Gastrointestinale Manifestation</a:t>
            </a:r>
            <a:endParaRPr lang="en-GB" sz="2800" b="1" dirty="0">
              <a:solidFill>
                <a:srgbClr val="005EA8"/>
              </a:solidFill>
              <a:latin typeface="+mj-lt"/>
              <a:ea typeface="+mj-ea"/>
              <a:cs typeface="+mj-cs"/>
            </a:endParaRPr>
          </a:p>
        </p:txBody>
      </p:sp>
    </p:spTree>
    <p:extLst>
      <p:ext uri="{BB962C8B-B14F-4D97-AF65-F5344CB8AC3E}">
        <p14:creationId xmlns:p14="http://schemas.microsoft.com/office/powerpoint/2010/main" val="11023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E4F2C-88B4-5AB7-2EC2-1305FB0AB537}"/>
              </a:ext>
            </a:extLst>
          </p:cNvPr>
          <p:cNvSpPr>
            <a:spLocks noGrp="1"/>
          </p:cNvSpPr>
          <p:nvPr>
            <p:ph type="title"/>
          </p:nvPr>
        </p:nvSpPr>
        <p:spPr>
          <a:xfrm>
            <a:off x="576942" y="521015"/>
            <a:ext cx="10776857" cy="452432"/>
          </a:xfrm>
        </p:spPr>
        <p:txBody>
          <a:bodyPr/>
          <a:lstStyle/>
          <a:p>
            <a:pPr algn="ctr"/>
            <a:r>
              <a:rPr lang="de-CH" dirty="0"/>
              <a:t>Klinische Symptome</a:t>
            </a:r>
            <a:endParaRPr lang="fr-CH" dirty="0"/>
          </a:p>
        </p:txBody>
      </p:sp>
      <p:graphicFrame>
        <p:nvGraphicFramePr>
          <p:cNvPr id="9" name="Espace réservé du contenu 8">
            <a:extLst>
              <a:ext uri="{FF2B5EF4-FFF2-40B4-BE49-F238E27FC236}">
                <a16:creationId xmlns:a16="http://schemas.microsoft.com/office/drawing/2014/main" id="{1EF4CDBD-96FD-2925-DA5A-A615039A521A}"/>
              </a:ext>
            </a:extLst>
          </p:cNvPr>
          <p:cNvGraphicFramePr>
            <a:graphicFrameLocks noGrp="1"/>
          </p:cNvGraphicFramePr>
          <p:nvPr>
            <p:ph idx="1"/>
            <p:extLst>
              <p:ext uri="{D42A27DB-BD31-4B8C-83A1-F6EECF244321}">
                <p14:modId xmlns:p14="http://schemas.microsoft.com/office/powerpoint/2010/main" val="1952566049"/>
              </p:ext>
            </p:extLst>
          </p:nvPr>
        </p:nvGraphicFramePr>
        <p:xfrm>
          <a:off x="576263" y="1199745"/>
          <a:ext cx="11181235" cy="4961105"/>
        </p:xfrm>
        <a:graphic>
          <a:graphicData uri="http://schemas.openxmlformats.org/drawingml/2006/chart">
            <c:chart xmlns:c="http://schemas.openxmlformats.org/drawingml/2006/chart" xmlns:r="http://schemas.openxmlformats.org/officeDocument/2006/relationships" r:id="rId3"/>
          </a:graphicData>
        </a:graphic>
      </p:graphicFrame>
      <p:sp>
        <p:nvSpPr>
          <p:cNvPr id="6" name="Espace réservé du numéro de diapositive 5">
            <a:extLst>
              <a:ext uri="{FF2B5EF4-FFF2-40B4-BE49-F238E27FC236}">
                <a16:creationId xmlns:a16="http://schemas.microsoft.com/office/drawing/2014/main" id="{06EBC599-9721-CF87-5FE4-5CBFFC4EAF58}"/>
              </a:ext>
            </a:extLst>
          </p:cNvPr>
          <p:cNvSpPr>
            <a:spLocks noGrp="1"/>
          </p:cNvSpPr>
          <p:nvPr>
            <p:ph type="sldNum" sz="quarter" idx="12"/>
          </p:nvPr>
        </p:nvSpPr>
        <p:spPr/>
        <p:txBody>
          <a:bodyPr/>
          <a:lstStyle/>
          <a:p>
            <a:fld id="{7CEDFC0A-C3A9-49C5-92E7-C86458611D92}" type="slidenum">
              <a:rPr lang="de-CH" smtClean="0"/>
              <a:t>7</a:t>
            </a:fld>
            <a:endParaRPr lang="de-CH"/>
          </a:p>
        </p:txBody>
      </p:sp>
    </p:spTree>
    <p:extLst>
      <p:ext uri="{BB962C8B-B14F-4D97-AF65-F5344CB8AC3E}">
        <p14:creationId xmlns:p14="http://schemas.microsoft.com/office/powerpoint/2010/main" val="93279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29">
            <a:extLst>
              <a:ext uri="{FF2B5EF4-FFF2-40B4-BE49-F238E27FC236}">
                <a16:creationId xmlns:a16="http://schemas.microsoft.com/office/drawing/2014/main" id="{AF16E77B-2239-E9D2-B493-33C72EAE6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33" y="136524"/>
            <a:ext cx="2062563" cy="365125"/>
          </a:xfrm>
          <a:prstGeom prst="rect">
            <a:avLst/>
          </a:prstGeom>
        </p:spPr>
      </p:pic>
      <p:sp>
        <p:nvSpPr>
          <p:cNvPr id="2" name="TextBox 1">
            <a:extLst>
              <a:ext uri="{FF2B5EF4-FFF2-40B4-BE49-F238E27FC236}">
                <a16:creationId xmlns:a16="http://schemas.microsoft.com/office/drawing/2014/main" id="{1ECC94EF-A5F8-1FC1-2D58-B4B08FB8FD86}"/>
              </a:ext>
            </a:extLst>
          </p:cNvPr>
          <p:cNvSpPr txBox="1"/>
          <p:nvPr/>
        </p:nvSpPr>
        <p:spPr>
          <a:xfrm>
            <a:off x="1906385" y="789709"/>
            <a:ext cx="8379229" cy="954107"/>
          </a:xfrm>
          <a:prstGeom prst="rect">
            <a:avLst/>
          </a:prstGeom>
          <a:noFill/>
        </p:spPr>
        <p:txBody>
          <a:bodyPr wrap="square" rtlCol="0">
            <a:spAutoFit/>
          </a:bodyPr>
          <a:lstStyle/>
          <a:p>
            <a:pPr algn="ctr"/>
            <a:r>
              <a:rPr lang="de-CH" sz="2800" b="1" dirty="0" err="1">
                <a:solidFill>
                  <a:srgbClr val="005EA8"/>
                </a:solidFill>
                <a:latin typeface="+mj-lt"/>
                <a:ea typeface="+mj-ea"/>
                <a:cs typeface="+mj-cs"/>
              </a:rPr>
              <a:t>Mucosa</a:t>
            </a:r>
            <a:r>
              <a:rPr lang="de-CH" sz="2800" b="1" dirty="0">
                <a:solidFill>
                  <a:srgbClr val="005EA8"/>
                </a:solidFill>
                <a:latin typeface="+mj-lt"/>
                <a:ea typeface="+mj-ea"/>
                <a:cs typeface="+mj-cs"/>
              </a:rPr>
              <a:t> Associated Lymphoid Tissue (MALT) </a:t>
            </a:r>
            <a:r>
              <a:rPr lang="de-CH" sz="2800" b="1" dirty="0" err="1">
                <a:solidFill>
                  <a:srgbClr val="005EA8"/>
                </a:solidFill>
                <a:latin typeface="+mj-lt"/>
                <a:ea typeface="+mj-ea"/>
                <a:cs typeface="+mj-cs"/>
              </a:rPr>
              <a:t>Lymphoma</a:t>
            </a:r>
            <a:endParaRPr lang="en-GB" sz="2800" b="1" dirty="0">
              <a:solidFill>
                <a:srgbClr val="005EA8"/>
              </a:solidFill>
              <a:latin typeface="+mj-lt"/>
              <a:ea typeface="+mj-ea"/>
              <a:cs typeface="+mj-cs"/>
            </a:endParaRPr>
          </a:p>
        </p:txBody>
      </p:sp>
      <p:pic>
        <p:nvPicPr>
          <p:cNvPr id="3" name="Picture 2">
            <a:extLst>
              <a:ext uri="{FF2B5EF4-FFF2-40B4-BE49-F238E27FC236}">
                <a16:creationId xmlns:a16="http://schemas.microsoft.com/office/drawing/2014/main" id="{552F4AB3-1A3D-0D7D-EBE3-8A624A96041C}"/>
              </a:ext>
            </a:extLst>
          </p:cNvPr>
          <p:cNvPicPr>
            <a:picLocks noChangeAspect="1"/>
          </p:cNvPicPr>
          <p:nvPr/>
        </p:nvPicPr>
        <p:blipFill rotWithShape="1">
          <a:blip r:embed="rId4"/>
          <a:srcRect b="29090"/>
          <a:stretch/>
        </p:blipFill>
        <p:spPr>
          <a:xfrm>
            <a:off x="695229" y="2524319"/>
            <a:ext cx="5009220" cy="2944789"/>
          </a:xfrm>
          <a:prstGeom prst="rect">
            <a:avLst/>
          </a:prstGeom>
        </p:spPr>
      </p:pic>
      <p:pic>
        <p:nvPicPr>
          <p:cNvPr id="1026" name="Picture 2">
            <a:extLst>
              <a:ext uri="{FF2B5EF4-FFF2-40B4-BE49-F238E27FC236}">
                <a16:creationId xmlns:a16="http://schemas.microsoft.com/office/drawing/2014/main" id="{AB4C49A2-2251-31AA-99C3-C06BE5AAC0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714" y="2524319"/>
            <a:ext cx="4701678" cy="293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85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dirty="0"/>
              <a:t>MALT-</a:t>
            </a:r>
            <a:r>
              <a:rPr dirty="0" err="1"/>
              <a:t>Lymphome</a:t>
            </a:r>
            <a:r>
              <a:rPr dirty="0"/>
              <a:t> – </a:t>
            </a:r>
            <a:r>
              <a:rPr dirty="0" err="1"/>
              <a:t>Überblick</a:t>
            </a:r>
            <a:endParaRPr dirty="0"/>
          </a:p>
        </p:txBody>
      </p:sp>
      <p:sp>
        <p:nvSpPr>
          <p:cNvPr id="3" name="Content Placeholder 2"/>
          <p:cNvSpPr>
            <a:spLocks noGrp="1"/>
          </p:cNvSpPr>
          <p:nvPr>
            <p:ph idx="1"/>
          </p:nvPr>
        </p:nvSpPr>
        <p:spPr/>
        <p:txBody>
          <a:bodyPr>
            <a:normAutofit/>
          </a:bodyPr>
          <a:lstStyle/>
          <a:p>
            <a:pPr marL="285750" indent="-285750">
              <a:lnSpc>
                <a:spcPct val="200000"/>
              </a:lnSpc>
              <a:buFont typeface="Arial" panose="020B0604020202020204" pitchFamily="34" charset="0"/>
              <a:buChar char="•"/>
            </a:pPr>
            <a:r>
              <a:rPr sz="2000" dirty="0" err="1"/>
              <a:t>Extranodales</a:t>
            </a:r>
            <a:r>
              <a:rPr sz="2000" dirty="0"/>
              <a:t> </a:t>
            </a:r>
            <a:r>
              <a:rPr sz="2000" dirty="0" err="1"/>
              <a:t>Marginalzonen</a:t>
            </a:r>
            <a:r>
              <a:rPr sz="2000" dirty="0"/>
              <a:t>-B-Zell-</a:t>
            </a:r>
            <a:r>
              <a:rPr sz="2000" dirty="0" err="1"/>
              <a:t>Lymphom</a:t>
            </a:r>
            <a:r>
              <a:rPr sz="2000" dirty="0"/>
              <a:t> (EMZL)</a:t>
            </a:r>
          </a:p>
          <a:p>
            <a:pPr marL="285750" indent="-285750">
              <a:lnSpc>
                <a:spcPct val="200000"/>
              </a:lnSpc>
              <a:buFont typeface="Arial" panose="020B0604020202020204" pitchFamily="34" charset="0"/>
              <a:buChar char="•"/>
            </a:pPr>
            <a:r>
              <a:rPr sz="2000" dirty="0"/>
              <a:t>Teil der </a:t>
            </a:r>
            <a:r>
              <a:rPr sz="2000" dirty="0" err="1"/>
              <a:t>Marginalzonenlymphome</a:t>
            </a:r>
            <a:r>
              <a:rPr sz="2000" dirty="0"/>
              <a:t> (MZL) </a:t>
            </a:r>
            <a:r>
              <a:rPr sz="2000" dirty="0" err="1"/>
              <a:t>gemäss</a:t>
            </a:r>
            <a:r>
              <a:rPr sz="2000" dirty="0"/>
              <a:t> WHO-</a:t>
            </a:r>
            <a:r>
              <a:rPr sz="2000" dirty="0" err="1"/>
              <a:t>Klassifikation</a:t>
            </a:r>
            <a:endParaRPr sz="2000" dirty="0"/>
          </a:p>
          <a:p>
            <a:pPr marL="285750" indent="-285750">
              <a:lnSpc>
                <a:spcPct val="200000"/>
              </a:lnSpc>
              <a:buFont typeface="Arial" panose="020B0604020202020204" pitchFamily="34" charset="0"/>
              <a:buChar char="•"/>
            </a:pPr>
            <a:r>
              <a:rPr sz="2000" dirty="0" err="1"/>
              <a:t>Typischerweise</a:t>
            </a:r>
            <a:r>
              <a:rPr sz="2000" dirty="0"/>
              <a:t> </a:t>
            </a:r>
            <a:r>
              <a:rPr sz="2000" dirty="0" err="1"/>
              <a:t>im</a:t>
            </a:r>
            <a:r>
              <a:rPr sz="2000" dirty="0"/>
              <a:t> </a:t>
            </a:r>
            <a:r>
              <a:rPr sz="2000" dirty="0" err="1"/>
              <a:t>Magen</a:t>
            </a:r>
            <a:r>
              <a:rPr sz="2000" dirty="0"/>
              <a:t> </a:t>
            </a:r>
            <a:r>
              <a:rPr sz="2000" dirty="0" err="1"/>
              <a:t>lokalisiert</a:t>
            </a:r>
            <a:r>
              <a:rPr sz="2000" dirty="0"/>
              <a:t> – </a:t>
            </a:r>
            <a:r>
              <a:rPr sz="2000" dirty="0" err="1"/>
              <a:t>auch</a:t>
            </a:r>
            <a:r>
              <a:rPr sz="2000" dirty="0"/>
              <a:t> </a:t>
            </a:r>
            <a:r>
              <a:rPr sz="2000" dirty="0" err="1"/>
              <a:t>andere</a:t>
            </a:r>
            <a:r>
              <a:rPr sz="2000" dirty="0"/>
              <a:t> </a:t>
            </a:r>
            <a:r>
              <a:rPr sz="2000" dirty="0" err="1"/>
              <a:t>extranodale</a:t>
            </a:r>
            <a:r>
              <a:rPr sz="2000" dirty="0"/>
              <a:t> </a:t>
            </a:r>
            <a:r>
              <a:rPr sz="2000" dirty="0" err="1"/>
              <a:t>Lokalisationen</a:t>
            </a:r>
            <a:endParaRPr sz="2000" dirty="0"/>
          </a:p>
          <a:p>
            <a:pPr marL="285750" indent="-285750">
              <a:lnSpc>
                <a:spcPct val="200000"/>
              </a:lnSpc>
              <a:buFont typeface="Arial" panose="020B0604020202020204" pitchFamily="34" charset="0"/>
              <a:buChar char="•"/>
            </a:pPr>
            <a:r>
              <a:rPr sz="2000" dirty="0" err="1"/>
              <a:t>Indolenter</a:t>
            </a:r>
            <a:r>
              <a:rPr sz="2000" dirty="0"/>
              <a:t> </a:t>
            </a:r>
            <a:r>
              <a:rPr sz="2000" dirty="0" err="1"/>
              <a:t>Verlauf</a:t>
            </a:r>
            <a:r>
              <a:rPr sz="2000" dirty="0"/>
              <a:t>, </a:t>
            </a:r>
            <a:r>
              <a:rPr sz="2000" dirty="0" err="1"/>
              <a:t>häufig</a:t>
            </a:r>
            <a:r>
              <a:rPr sz="2000" dirty="0"/>
              <a:t> </a:t>
            </a:r>
            <a:r>
              <a:rPr sz="2000" dirty="0" err="1"/>
              <a:t>assoziiert</a:t>
            </a:r>
            <a:r>
              <a:rPr sz="2000" dirty="0"/>
              <a:t> </a:t>
            </a:r>
            <a:r>
              <a:rPr sz="2000" dirty="0" err="1"/>
              <a:t>mit</a:t>
            </a:r>
            <a:r>
              <a:rPr sz="2000" dirty="0"/>
              <a:t> </a:t>
            </a:r>
            <a:r>
              <a:rPr sz="2000" dirty="0" err="1"/>
              <a:t>chronischen</a:t>
            </a:r>
            <a:r>
              <a:rPr sz="2000" dirty="0"/>
              <a:t> </a:t>
            </a:r>
            <a:r>
              <a:rPr sz="2000" dirty="0" err="1"/>
              <a:t>Entzündungen</a:t>
            </a:r>
            <a:endParaRPr sz="2000" dirty="0"/>
          </a:p>
        </p:txBody>
      </p:sp>
    </p:spTree>
  </p:cSld>
  <p:clrMapOvr>
    <a:masterClrMapping/>
  </p:clrMapOvr>
</p:sld>
</file>

<file path=ppt/theme/theme1.xml><?xml version="1.0" encoding="utf-8"?>
<a:theme xmlns:a="http://schemas.openxmlformats.org/drawingml/2006/main" name="Office Theme">
  <a:themeElements>
    <a:clrScheme name="Wirz Brand_official">
      <a:dk1>
        <a:sysClr val="windowText" lastClr="000000"/>
      </a:dk1>
      <a:lt1>
        <a:sysClr val="window" lastClr="FFFFFF"/>
      </a:lt1>
      <a:dk2>
        <a:srgbClr val="005EA8"/>
      </a:dk2>
      <a:lt2>
        <a:srgbClr val="C5D5DB"/>
      </a:lt2>
      <a:accent1>
        <a:srgbClr val="005EA8"/>
      </a:accent1>
      <a:accent2>
        <a:srgbClr val="00AFA5"/>
      </a:accent2>
      <a:accent3>
        <a:srgbClr val="AE0060"/>
      </a:accent3>
      <a:accent4>
        <a:srgbClr val="F17900"/>
      </a:accent4>
      <a:accent5>
        <a:srgbClr val="005EA8"/>
      </a:accent5>
      <a:accent6>
        <a:srgbClr val="C5D5DB"/>
      </a:accent6>
      <a:hlink>
        <a:srgbClr val="0563C1"/>
      </a:hlink>
      <a:folHlink>
        <a:srgbClr val="954F72"/>
      </a:folHlink>
    </a:clrScheme>
    <a:fontScheme name="Wirz Brand_offic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4114</Words>
  <Application>Microsoft Office PowerPoint</Application>
  <PresentationFormat>Grand écran</PresentationFormat>
  <Paragraphs>433</Paragraphs>
  <Slides>37</Slides>
  <Notes>36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37</vt:i4>
      </vt:variant>
    </vt:vector>
  </HeadingPairs>
  <TitlesOfParts>
    <vt:vector size="45" baseType="lpstr">
      <vt:lpstr>-apple-system</vt:lpstr>
      <vt:lpstr>Arial</vt:lpstr>
      <vt:lpstr>Calibri</vt:lpstr>
      <vt:lpstr>Roboto</vt:lpstr>
      <vt:lpstr>Times New Roman</vt:lpstr>
      <vt:lpstr>Verdana</vt:lpstr>
      <vt:lpstr>Wingdings</vt:lpstr>
      <vt:lpstr>Office Theme</vt:lpstr>
      <vt:lpstr>Gastrointestinale Lymphome  Mucosa Associated Lymphoid Tissue (MALT) Lymphoma  Gastrointestinale Stromatumore (GIST)</vt:lpstr>
      <vt:lpstr>Présentation PowerPoint</vt:lpstr>
      <vt:lpstr>Présentation PowerPoint</vt:lpstr>
      <vt:lpstr>Présentation PowerPoint</vt:lpstr>
      <vt:lpstr>Présentation PowerPoint</vt:lpstr>
      <vt:lpstr>Présentation PowerPoint</vt:lpstr>
      <vt:lpstr>Klinische Symptome</vt:lpstr>
      <vt:lpstr>Présentation PowerPoint</vt:lpstr>
      <vt:lpstr>MALT-Lymphome – Überblick</vt:lpstr>
      <vt:lpstr>WHO-Klassifikation der MZL</vt:lpstr>
      <vt:lpstr>Présentation PowerPoint</vt:lpstr>
      <vt:lpstr>Verbindung mit Helicobacter pylori</vt:lpstr>
      <vt:lpstr>Présentation PowerPoint</vt:lpstr>
      <vt:lpstr>Weitere Risikofaktoren</vt:lpstr>
      <vt:lpstr>Diagnostik</vt:lpstr>
      <vt:lpstr>Diagnostik / Biopsien</vt:lpstr>
      <vt:lpstr>Stadieneinteilung – modifiziertes  Ann-Arbor</vt:lpstr>
      <vt:lpstr>Staging</vt:lpstr>
      <vt:lpstr>Management</vt:lpstr>
      <vt:lpstr>Management</vt:lpstr>
      <vt:lpstr>Nachsorge</vt:lpstr>
      <vt:lpstr>Zusammenfassung </vt:lpstr>
      <vt:lpstr>Présentation PowerPoint</vt:lpstr>
      <vt:lpstr>Epidemiologie</vt:lpstr>
      <vt:lpstr>Lokalisation</vt:lpstr>
      <vt:lpstr>Pathogenese</vt:lpstr>
      <vt:lpstr>Molekulare Pathogenese</vt:lpstr>
      <vt:lpstr>Genetische Syndrome</vt:lpstr>
      <vt:lpstr>Symptome</vt:lpstr>
      <vt:lpstr>Diagnostik</vt:lpstr>
      <vt:lpstr>Histopathologie</vt:lpstr>
      <vt:lpstr>Risikoeinschätzung – GIST</vt:lpstr>
      <vt:lpstr>Therapie</vt:lpstr>
      <vt:lpstr>Therapie</vt:lpstr>
      <vt:lpstr>Nachsorge</vt:lpstr>
      <vt:lpstr>Zusammenfassung GIST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Maag Regula</dc:creator>
  <cp:lastModifiedBy>Jean-Philippe Levy</cp:lastModifiedBy>
  <cp:revision>84</cp:revision>
  <cp:lastPrinted>2026-02-14T19:05:12Z</cp:lastPrinted>
  <dcterms:created xsi:type="dcterms:W3CDTF">2019-04-10T03:41:23Z</dcterms:created>
  <dcterms:modified xsi:type="dcterms:W3CDTF">2026-02-17T21:20:30Z</dcterms:modified>
</cp:coreProperties>
</file>